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7" r:id="rId7"/>
    <p:sldId id="272" r:id="rId8"/>
    <p:sldId id="274" r:id="rId9"/>
    <p:sldId id="273" r:id="rId10"/>
    <p:sldId id="264" r:id="rId11"/>
    <p:sldId id="271" r:id="rId12"/>
    <p:sldId id="270" r:id="rId13"/>
    <p:sldId id="269" r:id="rId14"/>
    <p:sldId id="268" r:id="rId15"/>
    <p:sldId id="263" r:id="rId16"/>
    <p:sldId id="262" r:id="rId17"/>
    <p:sldId id="261" r:id="rId18"/>
    <p:sldId id="260"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09" autoAdjust="0"/>
    <p:restoredTop sz="94660"/>
  </p:normalViewPr>
  <p:slideViewPr>
    <p:cSldViewPr>
      <p:cViewPr>
        <p:scale>
          <a:sx n="91" d="100"/>
          <a:sy n="91" d="100"/>
        </p:scale>
        <p:origin x="-546" y="-84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20"/>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24.11.2021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24.11.2021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24.11.2021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24.11.2021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24.11.2021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24.11.2021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3" y="204787"/>
            <a:ext cx="3008313" cy="871538"/>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24.11.2021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24.11.2021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6000" b="-26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24.11.2021</a:t>
            </a:fld>
            <a:endParaRPr lang="tr-TR"/>
          </a:p>
        </p:txBody>
      </p:sp>
      <p:sp>
        <p:nvSpPr>
          <p:cNvPr id="5" name="4 Altbilgi Yer Tutucusu"/>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0" name="9 Metin kutusu"/>
          <p:cNvSpPr txBox="1"/>
          <p:nvPr/>
        </p:nvSpPr>
        <p:spPr>
          <a:xfrm>
            <a:off x="2411760" y="267494"/>
            <a:ext cx="5472608" cy="430887"/>
          </a:xfrm>
          <a:prstGeom prst="rect">
            <a:avLst/>
          </a:prstGeom>
          <a:noFill/>
        </p:spPr>
        <p:txBody>
          <a:bodyPr wrap="square" rtlCol="0">
            <a:spAutoFit/>
          </a:bodyPr>
          <a:lstStyle/>
          <a:p>
            <a:pPr algn="ctr"/>
            <a:r>
              <a:rPr lang="tr-TR" sz="2200" b="1" dirty="0" smtClean="0">
                <a:latin typeface="Arial" pitchFamily="34" charset="0"/>
                <a:cs typeface="Arial" pitchFamily="34" charset="0"/>
              </a:rPr>
              <a:t>Üst Öğrenim Kurumlarının Tanıtılması</a:t>
            </a:r>
            <a:endParaRPr lang="tr-TR" sz="2200" b="1" dirty="0">
              <a:latin typeface="Arial" pitchFamily="34" charset="0"/>
              <a:cs typeface="Arial" pitchFamily="34" charset="0"/>
            </a:endParaRPr>
          </a:p>
        </p:txBody>
      </p:sp>
      <p:pic>
        <p:nvPicPr>
          <p:cNvPr id="11" name="10 Resim" descr="lise.jpg"/>
          <p:cNvPicPr>
            <a:picLocks noChangeAspect="1"/>
          </p:cNvPicPr>
          <p:nvPr/>
        </p:nvPicPr>
        <p:blipFill>
          <a:blip r:embed="rId2"/>
          <a:stretch>
            <a:fillRect/>
          </a:stretch>
        </p:blipFill>
        <p:spPr>
          <a:xfrm>
            <a:off x="0" y="857238"/>
            <a:ext cx="9144000" cy="42862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Dikdörtgen"/>
          <p:cNvSpPr/>
          <p:nvPr/>
        </p:nvSpPr>
        <p:spPr>
          <a:xfrm>
            <a:off x="2143108" y="1500180"/>
            <a:ext cx="6643718" cy="2308324"/>
          </a:xfrm>
          <a:prstGeom prst="rect">
            <a:avLst/>
          </a:prstGeom>
        </p:spPr>
        <p:txBody>
          <a:bodyPr wrap="square">
            <a:spAutoFit/>
          </a:bodyPr>
          <a:lstStyle/>
          <a:p>
            <a:r>
              <a:rPr lang="tr-TR" dirty="0" smtClean="0">
                <a:latin typeface="Arial" pitchFamily="34" charset="0"/>
                <a:cs typeface="Arial" pitchFamily="34" charset="0"/>
              </a:rPr>
              <a:t>Sayısal derslerin ağırlıklı olarak okutulduğu okullardır.</a:t>
            </a: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r>
              <a:rPr lang="tr-TR" dirty="0" smtClean="0">
                <a:latin typeface="Arial" pitchFamily="34" charset="0"/>
                <a:cs typeface="Arial" pitchFamily="34" charset="0"/>
              </a:rPr>
              <a:t>Üniversiteye yerleştirme oranları yüksektir.Fen Liseleri’nden mezun olan öğrenciler çoğunlukla Tıp, Mühendislik, Eczacılık, Mimarlık gibi sayısal bölümleri tercih etmektedir.</a:t>
            </a: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p:txBody>
      </p:sp>
      <p:pic>
        <p:nvPicPr>
          <p:cNvPr id="9218" name="Picture 2" descr="ISO 17025 Eğitimi Laboratuvar Akreditasyon Eğitimleri Semineri Kursu  Sertifikası - ICTSERT ISO KALİTE BELGESİ BELGELERİ DANIŞMANLIK DANIŞMANLIĞI  EĞİTİMİ YAZILIMI ANKARA İSTANBUL"/>
          <p:cNvPicPr>
            <a:picLocks noChangeAspect="1" noChangeArrowheads="1"/>
          </p:cNvPicPr>
          <p:nvPr/>
        </p:nvPicPr>
        <p:blipFill>
          <a:blip r:embed="rId2"/>
          <a:srcRect/>
          <a:stretch>
            <a:fillRect/>
          </a:stretch>
        </p:blipFill>
        <p:spPr bwMode="auto">
          <a:xfrm>
            <a:off x="71406" y="1357304"/>
            <a:ext cx="2143140" cy="1857388"/>
          </a:xfrm>
          <a:prstGeom prst="rect">
            <a:avLst/>
          </a:prstGeom>
          <a:noFill/>
        </p:spPr>
      </p:pic>
      <p:sp>
        <p:nvSpPr>
          <p:cNvPr id="13" name="12 Dikdörtgen"/>
          <p:cNvSpPr/>
          <p:nvPr/>
        </p:nvSpPr>
        <p:spPr>
          <a:xfrm>
            <a:off x="2143108" y="214296"/>
            <a:ext cx="6858048" cy="430887"/>
          </a:xfrm>
          <a:prstGeom prst="rect">
            <a:avLst/>
          </a:prstGeom>
        </p:spPr>
        <p:txBody>
          <a:bodyPr wrap="square">
            <a:spAutoFit/>
          </a:bodyPr>
          <a:lstStyle/>
          <a:p>
            <a:pPr algn="ctr"/>
            <a:r>
              <a:rPr lang="tr-TR" b="1" dirty="0" smtClean="0">
                <a:latin typeface="Arial" pitchFamily="34" charset="0"/>
                <a:cs typeface="Arial" pitchFamily="34" charset="0"/>
              </a:rPr>
              <a:t> </a:t>
            </a:r>
            <a:r>
              <a:rPr lang="tr-TR" sz="2200" b="1" dirty="0" smtClean="0">
                <a:latin typeface="Arial" pitchFamily="34" charset="0"/>
                <a:cs typeface="Arial" pitchFamily="34" charset="0"/>
              </a:rPr>
              <a:t>Fen Lisesi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Dikdörtgen"/>
          <p:cNvSpPr/>
          <p:nvPr/>
        </p:nvSpPr>
        <p:spPr>
          <a:xfrm>
            <a:off x="2285984" y="214296"/>
            <a:ext cx="6715172" cy="430887"/>
          </a:xfrm>
          <a:prstGeom prst="rect">
            <a:avLst/>
          </a:prstGeom>
        </p:spPr>
        <p:txBody>
          <a:bodyPr wrap="square">
            <a:spAutoFit/>
          </a:bodyPr>
          <a:lstStyle/>
          <a:p>
            <a:pPr algn="ctr"/>
            <a:r>
              <a:rPr lang="tr-TR" sz="2200" b="1" dirty="0" smtClean="0">
                <a:latin typeface="Arial" pitchFamily="34" charset="0"/>
                <a:cs typeface="Arial" pitchFamily="34" charset="0"/>
              </a:rPr>
              <a:t>Lise Türleri</a:t>
            </a:r>
            <a:endParaRPr lang="tr-TR" sz="2200" b="1" dirty="0">
              <a:latin typeface="Arial" pitchFamily="34" charset="0"/>
              <a:cs typeface="Arial" pitchFamily="34" charset="0"/>
            </a:endParaRPr>
          </a:p>
        </p:txBody>
      </p:sp>
      <p:sp>
        <p:nvSpPr>
          <p:cNvPr id="13" name="12 Metin kutusu"/>
          <p:cNvSpPr txBox="1"/>
          <p:nvPr/>
        </p:nvSpPr>
        <p:spPr>
          <a:xfrm>
            <a:off x="2143109" y="1428742"/>
            <a:ext cx="7000891" cy="1877437"/>
          </a:xfrm>
          <a:prstGeom prst="rect">
            <a:avLst/>
          </a:prstGeom>
          <a:noFill/>
        </p:spPr>
        <p:txBody>
          <a:bodyPr wrap="square" rtlCol="0">
            <a:spAutoFit/>
          </a:bodyPr>
          <a:lstStyle/>
          <a:p>
            <a:r>
              <a:rPr lang="tr-TR" sz="2200" b="1" dirty="0" smtClean="0">
                <a:latin typeface="Arial" pitchFamily="34" charset="0"/>
                <a:cs typeface="Arial" pitchFamily="34" charset="0"/>
              </a:rPr>
              <a:t>2.Sosyal Bilimler Lisesi</a:t>
            </a:r>
          </a:p>
          <a:p>
            <a:endParaRPr lang="tr-TR" sz="2200" b="1" dirty="0" smtClean="0">
              <a:latin typeface="Arial" pitchFamily="34" charset="0"/>
              <a:cs typeface="Arial" pitchFamily="34" charset="0"/>
            </a:endParaRPr>
          </a:p>
          <a:p>
            <a:r>
              <a:rPr lang="tr-TR" dirty="0" smtClean="0">
                <a:latin typeface="Arial" pitchFamily="34" charset="0"/>
                <a:cs typeface="Arial" pitchFamily="34" charset="0"/>
              </a:rPr>
              <a:t>Edebiyat ve Sosyal Bilimler alanlarında ihtiyaç duyulan üstün nitelikli bilim adamlarının yetiştirilmesine kaynaklık eder.</a:t>
            </a:r>
          </a:p>
          <a:p>
            <a:endParaRPr lang="tr-TR" dirty="0" smtClean="0">
              <a:latin typeface="Arial" pitchFamily="34" charset="0"/>
              <a:cs typeface="Arial" pitchFamily="34" charset="0"/>
            </a:endParaRPr>
          </a:p>
          <a:p>
            <a:endParaRPr lang="tr-TR" dirty="0">
              <a:latin typeface="Arial" pitchFamily="34" charset="0"/>
              <a:cs typeface="Arial" pitchFamily="34" charset="0"/>
            </a:endParaRPr>
          </a:p>
        </p:txBody>
      </p:sp>
      <p:sp>
        <p:nvSpPr>
          <p:cNvPr id="14" name="13 Dikdörtgen"/>
          <p:cNvSpPr/>
          <p:nvPr/>
        </p:nvSpPr>
        <p:spPr>
          <a:xfrm>
            <a:off x="2143108" y="3214692"/>
            <a:ext cx="6643734" cy="646331"/>
          </a:xfrm>
          <a:prstGeom prst="rect">
            <a:avLst/>
          </a:prstGeom>
        </p:spPr>
        <p:txBody>
          <a:bodyPr wrap="square">
            <a:spAutoFit/>
          </a:bodyPr>
          <a:lstStyle/>
          <a:p>
            <a:r>
              <a:rPr lang="tr-TR" dirty="0" smtClean="0">
                <a:latin typeface="Arial" pitchFamily="34" charset="0"/>
                <a:cs typeface="Arial" pitchFamily="34" charset="0"/>
              </a:rPr>
              <a:t>Edebiyat ve sosyal bilimler alanlarındaki ilgi ve yetenekleri üst düzeyde olan öğrencileri bu alanlarda yüksek öğretime hazırlar.</a:t>
            </a:r>
            <a:endParaRPr lang="tr-TR" dirty="0">
              <a:latin typeface="Arial" pitchFamily="34" charset="0"/>
              <a:cs typeface="Arial" pitchFamily="34" charset="0"/>
            </a:endParaRPr>
          </a:p>
        </p:txBody>
      </p:sp>
      <p:sp>
        <p:nvSpPr>
          <p:cNvPr id="8194" name="AutoShape 2" descr="Şair Sabri ve şiir çantas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5" name="14 Resim" descr="sair_sabri_ve_siir_cantasi_h31245_c5a2c.jpg"/>
          <p:cNvPicPr>
            <a:picLocks noChangeAspect="1"/>
          </p:cNvPicPr>
          <p:nvPr/>
        </p:nvPicPr>
        <p:blipFill>
          <a:blip r:embed="rId2"/>
          <a:stretch>
            <a:fillRect/>
          </a:stretch>
        </p:blipFill>
        <p:spPr>
          <a:xfrm>
            <a:off x="62658" y="1428742"/>
            <a:ext cx="2151888" cy="242889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2214546" y="1643056"/>
            <a:ext cx="6929454" cy="1726482"/>
          </a:xfrm>
          <a:prstGeom prst="rect">
            <a:avLst/>
          </a:prstGeom>
        </p:spPr>
        <p:txBody>
          <a:bodyPr vert="horz" lIns="91440" tIns="45720" rIns="91440" bIns="45720" rtlCol="0">
            <a:noAutofit/>
          </a:bodyPr>
          <a:lstStyle/>
          <a:p>
            <a:pPr lvl="0">
              <a:spcBef>
                <a:spcPct val="20000"/>
              </a:spcBef>
              <a:defRPr/>
            </a:pPr>
            <a:r>
              <a:rPr lang="tr-TR" dirty="0" smtClean="0">
                <a:latin typeface="Arial" pitchFamily="34" charset="0"/>
                <a:cs typeface="Arial" pitchFamily="34" charset="0"/>
              </a:rPr>
              <a:t>Öğrencilerde geçmiş nesiller ile çağdaşları arasında ortak duyguların uyandırılmasını sağlar.</a:t>
            </a:r>
          </a:p>
          <a:p>
            <a:pPr lvl="0">
              <a:spcBef>
                <a:spcPct val="20000"/>
              </a:spcBef>
              <a:defRPr/>
            </a:pPr>
            <a:endParaRPr lang="tr-TR" b="1" i="1" dirty="0" smtClean="0">
              <a:solidFill>
                <a:srgbClr val="002060"/>
              </a:solidFill>
              <a:latin typeface="Arial" pitchFamily="34" charset="0"/>
              <a:ea typeface="Arial Unicode MS" pitchFamily="34" charset="-128"/>
              <a:cs typeface="Arial" pitchFamily="34" charset="0"/>
            </a:endParaRPr>
          </a:p>
          <a:p>
            <a:pPr lvl="0">
              <a:spcBef>
                <a:spcPct val="20000"/>
              </a:spcBef>
              <a:defRPr/>
            </a:pPr>
            <a:endParaRPr lang="tr-TR" b="1" i="1" dirty="0" smtClean="0">
              <a:solidFill>
                <a:srgbClr val="002060"/>
              </a:solidFill>
              <a:latin typeface="Arial" pitchFamily="34" charset="0"/>
              <a:ea typeface="Arial Unicode MS" pitchFamily="34" charset="-128"/>
              <a:cs typeface="Arial" pitchFamily="34" charset="0"/>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pic>
        <p:nvPicPr>
          <p:cNvPr id="7170" name="Picture 2" descr="Yılların Etkisi ve Kuşaklar Arası Geçiş | Terapi İstanbul"/>
          <p:cNvPicPr>
            <a:picLocks noChangeAspect="1" noChangeArrowheads="1"/>
          </p:cNvPicPr>
          <p:nvPr/>
        </p:nvPicPr>
        <p:blipFill>
          <a:blip r:embed="rId2" cstate="print"/>
          <a:srcRect/>
          <a:stretch>
            <a:fillRect/>
          </a:stretch>
        </p:blipFill>
        <p:spPr bwMode="auto">
          <a:xfrm>
            <a:off x="71406" y="1571618"/>
            <a:ext cx="2214578" cy="1928826"/>
          </a:xfrm>
          <a:prstGeom prst="rect">
            <a:avLst/>
          </a:prstGeom>
          <a:noFill/>
        </p:spPr>
      </p:pic>
      <p:sp>
        <p:nvSpPr>
          <p:cNvPr id="13" name="12 Dikdörtgen"/>
          <p:cNvSpPr/>
          <p:nvPr/>
        </p:nvSpPr>
        <p:spPr>
          <a:xfrm>
            <a:off x="2214546" y="2500312"/>
            <a:ext cx="6715140" cy="646331"/>
          </a:xfrm>
          <a:prstGeom prst="rect">
            <a:avLst/>
          </a:prstGeom>
        </p:spPr>
        <p:txBody>
          <a:bodyPr wrap="square">
            <a:spAutoFit/>
          </a:bodyPr>
          <a:lstStyle/>
          <a:p>
            <a:r>
              <a:rPr lang="tr-TR" dirty="0" smtClean="0">
                <a:latin typeface="Arial" pitchFamily="34" charset="0"/>
                <a:cs typeface="Arial" pitchFamily="34" charset="0"/>
              </a:rPr>
              <a:t>Türk sanat ve kültür birikimini anlayıp yorumlayabilen, yeni bilgi ve projeler üretebilen bireyler yetiştirir.</a:t>
            </a:r>
          </a:p>
        </p:txBody>
      </p:sp>
      <p:sp>
        <p:nvSpPr>
          <p:cNvPr id="14" name="13 Dikdörtgen"/>
          <p:cNvSpPr/>
          <p:nvPr/>
        </p:nvSpPr>
        <p:spPr>
          <a:xfrm>
            <a:off x="2214546" y="214296"/>
            <a:ext cx="6786610" cy="430887"/>
          </a:xfrm>
          <a:prstGeom prst="rect">
            <a:avLst/>
          </a:prstGeom>
        </p:spPr>
        <p:txBody>
          <a:bodyPr wrap="square">
            <a:spAutoFit/>
          </a:bodyPr>
          <a:lstStyle/>
          <a:p>
            <a:pPr algn="ctr"/>
            <a:r>
              <a:rPr lang="tr-TR" sz="2200" b="1" dirty="0" smtClean="0">
                <a:latin typeface="Arial" pitchFamily="34" charset="0"/>
                <a:cs typeface="Arial" pitchFamily="34" charset="0"/>
              </a:rPr>
              <a:t>Sosyal Bilimler Lisesi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143108" y="1275606"/>
            <a:ext cx="7000892" cy="1200329"/>
          </a:xfrm>
          <a:prstGeom prst="rect">
            <a:avLst/>
          </a:prstGeom>
        </p:spPr>
        <p:txBody>
          <a:bodyPr wrap="square">
            <a:spAutoFit/>
          </a:bodyPr>
          <a:lstStyle/>
          <a:p>
            <a:endParaRPr lang="tr-TR" dirty="0" smtClean="0"/>
          </a:p>
          <a:p>
            <a:endParaRPr lang="tr-TR" dirty="0" smtClean="0"/>
          </a:p>
          <a:p>
            <a:r>
              <a:rPr lang="tr-TR" dirty="0" smtClean="0">
                <a:latin typeface="Arial" pitchFamily="34" charset="0"/>
                <a:cs typeface="Arial" pitchFamily="34" charset="0"/>
              </a:rPr>
              <a:t>Toplumun ekonomik ve kültürel kalkınmasına bilinçli bir şekilde katkıda bulunur.</a:t>
            </a:r>
            <a:endParaRPr lang="tr-TR" b="1" dirty="0">
              <a:latin typeface="Arial" pitchFamily="34" charset="0"/>
              <a:cs typeface="Arial" pitchFamily="34" charset="0"/>
            </a:endParaRPr>
          </a:p>
        </p:txBody>
      </p:sp>
      <p:sp>
        <p:nvSpPr>
          <p:cNvPr id="11" name="10 Dikdörtgen"/>
          <p:cNvSpPr/>
          <p:nvPr/>
        </p:nvSpPr>
        <p:spPr>
          <a:xfrm>
            <a:off x="2143108" y="2928940"/>
            <a:ext cx="7000892" cy="646331"/>
          </a:xfrm>
          <a:prstGeom prst="rect">
            <a:avLst/>
          </a:prstGeom>
        </p:spPr>
        <p:txBody>
          <a:bodyPr wrap="square">
            <a:spAutoFit/>
          </a:bodyPr>
          <a:lstStyle/>
          <a:p>
            <a:r>
              <a:rPr lang="tr-TR" dirty="0" smtClean="0">
                <a:latin typeface="Arial" pitchFamily="34" charset="0"/>
                <a:cs typeface="Arial" pitchFamily="34" charset="0"/>
              </a:rPr>
              <a:t>Öğrencilerin bilimsel, kültürel ve teknolojik gelişmeleri izleyebilecek düzeyde Türkçe ve yabancı dil öğrenmelerini sağlar.</a:t>
            </a:r>
            <a:endParaRPr lang="tr-TR" dirty="0"/>
          </a:p>
        </p:txBody>
      </p:sp>
      <p:pic>
        <p:nvPicPr>
          <p:cNvPr id="6146" name="Picture 2" descr="Özel öğrenme güçlüğü nedir? Tanılama aşaması nasıl gerçekleştirilir? -  Makale | Doktorsitesi.com"/>
          <p:cNvPicPr>
            <a:picLocks noChangeAspect="1" noChangeArrowheads="1"/>
          </p:cNvPicPr>
          <p:nvPr/>
        </p:nvPicPr>
        <p:blipFill>
          <a:blip r:embed="rId2" cstate="print"/>
          <a:srcRect/>
          <a:stretch>
            <a:fillRect/>
          </a:stretch>
        </p:blipFill>
        <p:spPr bwMode="auto">
          <a:xfrm>
            <a:off x="71406" y="1643056"/>
            <a:ext cx="2143140" cy="2000264"/>
          </a:xfrm>
          <a:prstGeom prst="rect">
            <a:avLst/>
          </a:prstGeom>
          <a:noFill/>
        </p:spPr>
      </p:pic>
      <p:sp>
        <p:nvSpPr>
          <p:cNvPr id="12" name="11 Dikdörtgen"/>
          <p:cNvSpPr/>
          <p:nvPr/>
        </p:nvSpPr>
        <p:spPr>
          <a:xfrm>
            <a:off x="2285984" y="285734"/>
            <a:ext cx="6715172" cy="430887"/>
          </a:xfrm>
          <a:prstGeom prst="rect">
            <a:avLst/>
          </a:prstGeom>
        </p:spPr>
        <p:txBody>
          <a:bodyPr wrap="square">
            <a:spAutoFit/>
          </a:bodyPr>
          <a:lstStyle/>
          <a:p>
            <a:pPr algn="ctr"/>
            <a:r>
              <a:rPr lang="tr-TR" sz="2200" b="1" dirty="0" smtClean="0">
                <a:latin typeface="Arial" pitchFamily="34" charset="0"/>
                <a:cs typeface="Arial" pitchFamily="34" charset="0"/>
              </a:rPr>
              <a:t>Sosyal Bilimler Lisesi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Metin kutusu"/>
          <p:cNvSpPr txBox="1"/>
          <p:nvPr/>
        </p:nvSpPr>
        <p:spPr>
          <a:xfrm>
            <a:off x="2143108" y="1500180"/>
            <a:ext cx="7000892" cy="2308324"/>
          </a:xfrm>
          <a:prstGeom prst="rect">
            <a:avLst/>
          </a:prstGeom>
          <a:noFill/>
        </p:spPr>
        <p:txBody>
          <a:bodyPr wrap="square" rtlCol="0">
            <a:spAutoFit/>
          </a:bodyPr>
          <a:lstStyle/>
          <a:p>
            <a:endParaRPr lang="tr-TR" dirty="0" smtClean="0">
              <a:latin typeface="Arial" pitchFamily="34" charset="0"/>
              <a:cs typeface="Arial" pitchFamily="34" charset="0"/>
            </a:endParaRPr>
          </a:p>
          <a:p>
            <a:r>
              <a:rPr lang="tr-TR" dirty="0" smtClean="0">
                <a:latin typeface="Arial" pitchFamily="34" charset="0"/>
                <a:cs typeface="Arial" pitchFamily="34" charset="0"/>
              </a:rPr>
              <a:t>Sosyal bilimler liselerini tercih etmek isteyen öğrenciler eğitim sürecinin </a:t>
            </a:r>
            <a:r>
              <a:rPr lang="tr-TR" b="1" dirty="0" smtClean="0">
                <a:latin typeface="Arial" pitchFamily="34" charset="0"/>
                <a:cs typeface="Arial" pitchFamily="34" charset="0"/>
              </a:rPr>
              <a:t>hazırlık sınıfı</a:t>
            </a:r>
            <a:r>
              <a:rPr lang="tr-TR" dirty="0" smtClean="0">
                <a:latin typeface="Arial" pitchFamily="34" charset="0"/>
                <a:cs typeface="Arial" pitchFamily="34" charset="0"/>
              </a:rPr>
              <a:t> ve buna ek 4 sene olduğunu bilmelidirler. </a:t>
            </a: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r>
              <a:rPr lang="tr-TR" dirty="0" smtClean="0">
                <a:latin typeface="Arial" pitchFamily="34" charset="0"/>
                <a:cs typeface="Arial" pitchFamily="34" charset="0"/>
              </a:rPr>
              <a:t>Birçok veli ve öğrenci 5 senelik eğitim sürecinden kaçınsa da, ilk sene alacak olduğunuz başarılı bir yabancı dil eğitimi ilerleyen dönemlerde ve iş hayatınızda sizlere oldukça kazanç sağlayacaktır.</a:t>
            </a:r>
            <a:endParaRPr lang="tr-TR" dirty="0">
              <a:latin typeface="Arial" pitchFamily="34" charset="0"/>
              <a:cs typeface="Arial" pitchFamily="34" charset="0"/>
            </a:endParaRPr>
          </a:p>
        </p:txBody>
      </p:sp>
      <p:pic>
        <p:nvPicPr>
          <p:cNvPr id="5122" name="Picture 2" descr="Hazırlık Atlama Kursu / Prestige English Batıkent"/>
          <p:cNvPicPr>
            <a:picLocks noChangeAspect="1" noChangeArrowheads="1"/>
          </p:cNvPicPr>
          <p:nvPr/>
        </p:nvPicPr>
        <p:blipFill>
          <a:blip r:embed="rId2" cstate="print"/>
          <a:srcRect/>
          <a:stretch>
            <a:fillRect/>
          </a:stretch>
        </p:blipFill>
        <p:spPr bwMode="auto">
          <a:xfrm>
            <a:off x="71406" y="1785932"/>
            <a:ext cx="2071702" cy="1958815"/>
          </a:xfrm>
          <a:prstGeom prst="rect">
            <a:avLst/>
          </a:prstGeom>
          <a:noFill/>
        </p:spPr>
      </p:pic>
      <p:sp>
        <p:nvSpPr>
          <p:cNvPr id="12" name="11 Dikdörtgen"/>
          <p:cNvSpPr/>
          <p:nvPr/>
        </p:nvSpPr>
        <p:spPr>
          <a:xfrm>
            <a:off x="2214546" y="214296"/>
            <a:ext cx="6786610" cy="430887"/>
          </a:xfrm>
          <a:prstGeom prst="rect">
            <a:avLst/>
          </a:prstGeom>
        </p:spPr>
        <p:txBody>
          <a:bodyPr wrap="square">
            <a:spAutoFit/>
          </a:bodyPr>
          <a:lstStyle/>
          <a:p>
            <a:pPr algn="ctr"/>
            <a:r>
              <a:rPr lang="tr-TR" sz="2200" b="1" dirty="0" smtClean="0">
                <a:latin typeface="Arial" pitchFamily="34" charset="0"/>
                <a:cs typeface="Arial" pitchFamily="34" charset="0"/>
              </a:rPr>
              <a:t>Sosyal Bilimler Lisesi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214546" y="1275606"/>
            <a:ext cx="6407142" cy="1046440"/>
          </a:xfrm>
          <a:prstGeom prst="rect">
            <a:avLst/>
          </a:prstGeom>
        </p:spPr>
        <p:txBody>
          <a:bodyPr wrap="square">
            <a:spAutoFit/>
          </a:bodyPr>
          <a:lstStyle/>
          <a:p>
            <a:r>
              <a:rPr lang="tr-TR" sz="2200" b="1" dirty="0" smtClean="0">
                <a:latin typeface="Arial" pitchFamily="34" charset="0"/>
                <a:cs typeface="Arial" pitchFamily="34" charset="0"/>
              </a:rPr>
              <a:t>3.Proje Okulları</a:t>
            </a:r>
          </a:p>
          <a:p>
            <a:endParaRPr lang="tr-TR" sz="2200" b="1" dirty="0" smtClean="0">
              <a:latin typeface="Arial" pitchFamily="34" charset="0"/>
              <a:cs typeface="Arial" pitchFamily="34" charset="0"/>
            </a:endParaRPr>
          </a:p>
          <a:p>
            <a:endParaRPr lang="tr-TR" dirty="0">
              <a:latin typeface="Arial" pitchFamily="34" charset="0"/>
              <a:cs typeface="Arial" pitchFamily="34" charset="0"/>
            </a:endParaRPr>
          </a:p>
        </p:txBody>
      </p:sp>
      <p:sp>
        <p:nvSpPr>
          <p:cNvPr id="11" name="10 Dikdörtgen"/>
          <p:cNvSpPr/>
          <p:nvPr/>
        </p:nvSpPr>
        <p:spPr>
          <a:xfrm>
            <a:off x="2214546" y="214296"/>
            <a:ext cx="6786610" cy="430887"/>
          </a:xfrm>
          <a:prstGeom prst="rect">
            <a:avLst/>
          </a:prstGeom>
        </p:spPr>
        <p:txBody>
          <a:bodyPr wrap="square">
            <a:spAutoFit/>
          </a:bodyPr>
          <a:lstStyle/>
          <a:p>
            <a:pPr algn="ctr"/>
            <a:r>
              <a:rPr lang="tr-TR" sz="2200" b="1" dirty="0" smtClean="0">
                <a:latin typeface="Arial" pitchFamily="34" charset="0"/>
                <a:cs typeface="Arial" pitchFamily="34" charset="0"/>
              </a:rPr>
              <a:t>Lise Türleri</a:t>
            </a:r>
            <a:endParaRPr lang="tr-TR" sz="2200" b="1" dirty="0">
              <a:latin typeface="Arial" pitchFamily="34" charset="0"/>
              <a:cs typeface="Arial" pitchFamily="34" charset="0"/>
            </a:endParaRPr>
          </a:p>
        </p:txBody>
      </p:sp>
      <p:sp>
        <p:nvSpPr>
          <p:cNvPr id="12" name="11 Dikdörtgen"/>
          <p:cNvSpPr/>
          <p:nvPr/>
        </p:nvSpPr>
        <p:spPr>
          <a:xfrm>
            <a:off x="2285984" y="1785932"/>
            <a:ext cx="6715172" cy="2308324"/>
          </a:xfrm>
          <a:prstGeom prst="rect">
            <a:avLst/>
          </a:prstGeom>
        </p:spPr>
        <p:txBody>
          <a:bodyPr wrap="square">
            <a:spAutoFit/>
          </a:bodyPr>
          <a:lstStyle/>
          <a:p>
            <a:r>
              <a:rPr lang="tr-TR" dirty="0" smtClean="0">
                <a:latin typeface="Arial" pitchFamily="34" charset="0"/>
                <a:cs typeface="Arial" pitchFamily="34" charset="0"/>
              </a:rPr>
              <a:t>Milli Eğitim Bakanlığı tarafından belirlenen bazı okullar proje okulları olarak adlandırılır. Bu okullar, bölgesel veya uluslararası projelerde yer almaları için seçilmiştir. Genellikle başarı sıralaması yüksek olan okullar arasından tercih edilirler. </a:t>
            </a: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r>
              <a:rPr lang="tr-TR" dirty="0" smtClean="0">
                <a:latin typeface="Arial" pitchFamily="34" charset="0"/>
                <a:cs typeface="Arial" pitchFamily="34" charset="0"/>
              </a:rPr>
              <a:t>Öğretmenlerin ve yöneticilerin tamamı Milli Eğitim Bakanlığının uygun gördüğü şekilde yerleştirilir.</a:t>
            </a:r>
            <a:endParaRPr lang="tr-TR" dirty="0">
              <a:latin typeface="Arial" pitchFamily="34" charset="0"/>
              <a:cs typeface="Arial" pitchFamily="34" charset="0"/>
            </a:endParaRPr>
          </a:p>
        </p:txBody>
      </p:sp>
      <p:sp>
        <p:nvSpPr>
          <p:cNvPr id="4098" name="AutoShape 2" descr="Alin Kauçuk - Proje geliştir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3" name="12 Resim" descr="proje.jpg"/>
          <p:cNvPicPr>
            <a:picLocks noChangeAspect="1"/>
          </p:cNvPicPr>
          <p:nvPr/>
        </p:nvPicPr>
        <p:blipFill>
          <a:blip r:embed="rId2"/>
          <a:stretch>
            <a:fillRect/>
          </a:stretch>
        </p:blipFill>
        <p:spPr>
          <a:xfrm>
            <a:off x="71406" y="1357304"/>
            <a:ext cx="2214578" cy="271464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1" name="10 Dikdörtgen"/>
          <p:cNvSpPr/>
          <p:nvPr/>
        </p:nvSpPr>
        <p:spPr>
          <a:xfrm>
            <a:off x="2214546" y="285734"/>
            <a:ext cx="6929454" cy="430887"/>
          </a:xfrm>
          <a:prstGeom prst="rect">
            <a:avLst/>
          </a:prstGeom>
        </p:spPr>
        <p:txBody>
          <a:bodyPr wrap="square">
            <a:spAutoFit/>
          </a:bodyPr>
          <a:lstStyle/>
          <a:p>
            <a:pPr algn="ctr"/>
            <a:r>
              <a:rPr lang="tr-TR" sz="2200" b="1" dirty="0" smtClean="0">
                <a:latin typeface="Arial" pitchFamily="34" charset="0"/>
                <a:cs typeface="Arial" pitchFamily="34" charset="0"/>
              </a:rPr>
              <a:t>Proje Okulları</a:t>
            </a:r>
          </a:p>
        </p:txBody>
      </p:sp>
      <p:sp>
        <p:nvSpPr>
          <p:cNvPr id="12" name="11 Dikdörtgen"/>
          <p:cNvSpPr/>
          <p:nvPr/>
        </p:nvSpPr>
        <p:spPr>
          <a:xfrm>
            <a:off x="2143108" y="1500180"/>
            <a:ext cx="6715172" cy="369332"/>
          </a:xfrm>
          <a:prstGeom prst="rect">
            <a:avLst/>
          </a:prstGeom>
        </p:spPr>
        <p:txBody>
          <a:bodyPr wrap="square">
            <a:spAutoFit/>
          </a:bodyPr>
          <a:lstStyle/>
          <a:p>
            <a:r>
              <a:rPr lang="tr-TR" dirty="0" smtClean="0">
                <a:latin typeface="Arial" pitchFamily="34" charset="0"/>
                <a:cs typeface="Arial" pitchFamily="34" charset="0"/>
              </a:rPr>
              <a:t>Proje okulu, sınavla öğrenci alan okul demektir.</a:t>
            </a:r>
            <a:endParaRPr lang="tr-TR" dirty="0">
              <a:latin typeface="Arial" pitchFamily="34" charset="0"/>
              <a:cs typeface="Arial" pitchFamily="34" charset="0"/>
            </a:endParaRPr>
          </a:p>
        </p:txBody>
      </p:sp>
      <p:sp>
        <p:nvSpPr>
          <p:cNvPr id="13" name="12 Dikdörtgen"/>
          <p:cNvSpPr/>
          <p:nvPr/>
        </p:nvSpPr>
        <p:spPr>
          <a:xfrm>
            <a:off x="2214546" y="2643188"/>
            <a:ext cx="6643734" cy="646331"/>
          </a:xfrm>
          <a:prstGeom prst="rect">
            <a:avLst/>
          </a:prstGeom>
        </p:spPr>
        <p:txBody>
          <a:bodyPr wrap="square">
            <a:spAutoFit/>
          </a:bodyPr>
          <a:lstStyle/>
          <a:p>
            <a:r>
              <a:rPr lang="tr-TR" dirty="0" smtClean="0">
                <a:latin typeface="Arial" pitchFamily="34" charset="0"/>
                <a:cs typeface="Arial" pitchFamily="34" charset="0"/>
              </a:rPr>
              <a:t>Proje okullarında, LGS sınavına girip yeterli puanı alan öğrenciler kayıt yaptırabilir.</a:t>
            </a:r>
            <a:endParaRPr lang="tr-TR" dirty="0">
              <a:latin typeface="Arial" pitchFamily="34" charset="0"/>
              <a:cs typeface="Arial" pitchFamily="34" charset="0"/>
            </a:endParaRPr>
          </a:p>
        </p:txBody>
      </p:sp>
      <p:pic>
        <p:nvPicPr>
          <p:cNvPr id="3074" name="Picture 2" descr="TYT sınavı ne zaman? İşte 2021 YKS sınav tarihleri - Son Dakika Haberleri  İnternet"/>
          <p:cNvPicPr>
            <a:picLocks noChangeAspect="1" noChangeArrowheads="1"/>
          </p:cNvPicPr>
          <p:nvPr/>
        </p:nvPicPr>
        <p:blipFill>
          <a:blip r:embed="rId2"/>
          <a:srcRect/>
          <a:stretch>
            <a:fillRect/>
          </a:stretch>
        </p:blipFill>
        <p:spPr bwMode="auto">
          <a:xfrm>
            <a:off x="71406" y="1428742"/>
            <a:ext cx="2143140" cy="207168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2" name="11 Dikdörtgen"/>
          <p:cNvSpPr/>
          <p:nvPr/>
        </p:nvSpPr>
        <p:spPr>
          <a:xfrm>
            <a:off x="2143108" y="1357304"/>
            <a:ext cx="6858016" cy="646331"/>
          </a:xfrm>
          <a:prstGeom prst="rect">
            <a:avLst/>
          </a:prstGeom>
        </p:spPr>
        <p:txBody>
          <a:bodyPr wrap="square">
            <a:spAutoFit/>
          </a:bodyPr>
          <a:lstStyle/>
          <a:p>
            <a:r>
              <a:rPr lang="tr-TR" dirty="0" smtClean="0">
                <a:latin typeface="Arial" pitchFamily="34" charset="0"/>
                <a:cs typeface="Arial" pitchFamily="34" charset="0"/>
              </a:rPr>
              <a:t>Proje okulunda iki program uygulanmaktadır. Fen Bilimleri Programı ve Sosyal Bilimler Programı.</a:t>
            </a:r>
            <a:endParaRPr lang="tr-TR" dirty="0">
              <a:latin typeface="Arial" pitchFamily="34" charset="0"/>
              <a:cs typeface="Arial" pitchFamily="34" charset="0"/>
            </a:endParaRPr>
          </a:p>
        </p:txBody>
      </p:sp>
      <p:sp>
        <p:nvSpPr>
          <p:cNvPr id="13" name="12 Dikdörtgen"/>
          <p:cNvSpPr/>
          <p:nvPr/>
        </p:nvSpPr>
        <p:spPr>
          <a:xfrm>
            <a:off x="2214546" y="214296"/>
            <a:ext cx="6786610" cy="430887"/>
          </a:xfrm>
          <a:prstGeom prst="rect">
            <a:avLst/>
          </a:prstGeom>
        </p:spPr>
        <p:txBody>
          <a:bodyPr wrap="square">
            <a:spAutoFit/>
          </a:bodyPr>
          <a:lstStyle/>
          <a:p>
            <a:pPr algn="ctr"/>
            <a:r>
              <a:rPr lang="tr-TR" sz="2200" b="1" dirty="0" smtClean="0">
                <a:latin typeface="Arial" pitchFamily="34" charset="0"/>
                <a:cs typeface="Arial" pitchFamily="34" charset="0"/>
              </a:rPr>
              <a:t>Proje Okulları</a:t>
            </a:r>
          </a:p>
        </p:txBody>
      </p:sp>
      <p:sp>
        <p:nvSpPr>
          <p:cNvPr id="14" name="13 Dikdörtgen"/>
          <p:cNvSpPr/>
          <p:nvPr/>
        </p:nvSpPr>
        <p:spPr>
          <a:xfrm>
            <a:off x="2143108" y="2428874"/>
            <a:ext cx="6858016" cy="646331"/>
          </a:xfrm>
          <a:prstGeom prst="rect">
            <a:avLst/>
          </a:prstGeom>
        </p:spPr>
        <p:txBody>
          <a:bodyPr wrap="square">
            <a:spAutoFit/>
          </a:bodyPr>
          <a:lstStyle/>
          <a:p>
            <a:r>
              <a:rPr lang="tr-TR" dirty="0" smtClean="0">
                <a:latin typeface="Arial" pitchFamily="34" charset="0"/>
                <a:cs typeface="Arial" pitchFamily="34" charset="0"/>
              </a:rPr>
              <a:t>Öğrenci, Fen Bilimleri programı seçerse, Fen Lisesi programı uygulanır ve ağırlıklı olarak sayısal dersleri okur.</a:t>
            </a:r>
            <a:endParaRPr lang="tr-TR" dirty="0">
              <a:latin typeface="Arial" pitchFamily="34" charset="0"/>
              <a:cs typeface="Arial" pitchFamily="34" charset="0"/>
            </a:endParaRPr>
          </a:p>
        </p:txBody>
      </p:sp>
      <p:sp>
        <p:nvSpPr>
          <p:cNvPr id="15" name="14 Dikdörtgen"/>
          <p:cNvSpPr/>
          <p:nvPr/>
        </p:nvSpPr>
        <p:spPr>
          <a:xfrm>
            <a:off x="2214546" y="3571882"/>
            <a:ext cx="6929454" cy="923330"/>
          </a:xfrm>
          <a:prstGeom prst="rect">
            <a:avLst/>
          </a:prstGeom>
        </p:spPr>
        <p:txBody>
          <a:bodyPr wrap="square">
            <a:spAutoFit/>
          </a:bodyPr>
          <a:lstStyle/>
          <a:p>
            <a:r>
              <a:rPr lang="tr-TR" dirty="0" smtClean="0">
                <a:latin typeface="Arial" pitchFamily="34" charset="0"/>
                <a:cs typeface="Arial" pitchFamily="34" charset="0"/>
              </a:rPr>
              <a:t>Öğrenci, Sosyal Bilimleri programı seçerse, Sosyal Bilimler Lisesi programı uygulanır ve ağırlıklı olarak eşit ağırlıklı ve sözel dersleri okur.</a:t>
            </a:r>
          </a:p>
        </p:txBody>
      </p:sp>
      <p:pic>
        <p:nvPicPr>
          <p:cNvPr id="2050" name="Picture 2" descr="İnsan kaderin mahkûmu mudur?"/>
          <p:cNvPicPr>
            <a:picLocks noChangeAspect="1" noChangeArrowheads="1"/>
          </p:cNvPicPr>
          <p:nvPr/>
        </p:nvPicPr>
        <p:blipFill>
          <a:blip r:embed="rId2"/>
          <a:srcRect/>
          <a:stretch>
            <a:fillRect/>
          </a:stretch>
        </p:blipFill>
        <p:spPr bwMode="auto">
          <a:xfrm>
            <a:off x="71407" y="1428742"/>
            <a:ext cx="2143139" cy="298132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2" name="11 Dikdörtgen"/>
          <p:cNvSpPr/>
          <p:nvPr/>
        </p:nvSpPr>
        <p:spPr>
          <a:xfrm>
            <a:off x="2428860" y="2643188"/>
            <a:ext cx="4572000" cy="646331"/>
          </a:xfrm>
          <a:prstGeom prst="rect">
            <a:avLst/>
          </a:prstGeom>
        </p:spPr>
        <p:txBody>
          <a:bodyPr>
            <a:spAutoFit/>
          </a:bodyPr>
          <a:lstStyle/>
          <a:p>
            <a:r>
              <a:rPr lang="tr-TR" dirty="0" smtClean="0"/>
              <a:t/>
            </a:r>
            <a:br>
              <a:rPr lang="tr-TR" dirty="0" smtClean="0"/>
            </a:br>
            <a:endParaRPr lang="tr-TR" dirty="0"/>
          </a:p>
        </p:txBody>
      </p:sp>
      <p:sp>
        <p:nvSpPr>
          <p:cNvPr id="13" name="12 Dikdörtgen"/>
          <p:cNvSpPr/>
          <p:nvPr/>
        </p:nvSpPr>
        <p:spPr>
          <a:xfrm>
            <a:off x="2214546" y="214296"/>
            <a:ext cx="6929454" cy="430887"/>
          </a:xfrm>
          <a:prstGeom prst="rect">
            <a:avLst/>
          </a:prstGeom>
        </p:spPr>
        <p:txBody>
          <a:bodyPr wrap="square">
            <a:spAutoFit/>
          </a:bodyPr>
          <a:lstStyle/>
          <a:p>
            <a:pPr algn="ctr"/>
            <a:r>
              <a:rPr lang="tr-TR" sz="2200" b="1" dirty="0" smtClean="0">
                <a:latin typeface="Arial" pitchFamily="34" charset="0"/>
                <a:cs typeface="Arial" pitchFamily="34" charset="0"/>
              </a:rPr>
              <a:t>Lise Türleri</a:t>
            </a:r>
            <a:endParaRPr lang="tr-TR" sz="2200" b="1" dirty="0">
              <a:latin typeface="Arial" pitchFamily="34" charset="0"/>
              <a:cs typeface="Arial" pitchFamily="34" charset="0"/>
            </a:endParaRPr>
          </a:p>
        </p:txBody>
      </p:sp>
      <p:sp>
        <p:nvSpPr>
          <p:cNvPr id="15" name="14 Dikdörtgen"/>
          <p:cNvSpPr/>
          <p:nvPr/>
        </p:nvSpPr>
        <p:spPr>
          <a:xfrm>
            <a:off x="2214546" y="1357304"/>
            <a:ext cx="2432076" cy="1169551"/>
          </a:xfrm>
          <a:prstGeom prst="rect">
            <a:avLst/>
          </a:prstGeom>
        </p:spPr>
        <p:txBody>
          <a:bodyPr wrap="none">
            <a:spAutoFit/>
          </a:bodyPr>
          <a:lstStyle/>
          <a:p>
            <a:pPr algn="just">
              <a:spcBef>
                <a:spcPct val="20000"/>
              </a:spcBef>
              <a:defRPr/>
            </a:pPr>
            <a:r>
              <a:rPr lang="tr-TR" sz="2200" b="1" dirty="0" smtClean="0">
                <a:latin typeface="Arial" pitchFamily="34" charset="0"/>
                <a:ea typeface="Arial Unicode MS" pitchFamily="34" charset="-128"/>
                <a:cs typeface="Arial" pitchFamily="34" charset="0"/>
              </a:rPr>
              <a:t>4.Anadolu Lisesi</a:t>
            </a:r>
          </a:p>
          <a:p>
            <a:pPr algn="just">
              <a:spcBef>
                <a:spcPct val="20000"/>
              </a:spcBef>
              <a:defRPr/>
            </a:pPr>
            <a:endParaRPr lang="tr-TR" sz="2200" b="1" dirty="0" smtClean="0">
              <a:latin typeface="Arial" pitchFamily="34" charset="0"/>
              <a:ea typeface="Arial Unicode MS" pitchFamily="34" charset="-128"/>
              <a:cs typeface="Arial" pitchFamily="34" charset="0"/>
            </a:endParaRPr>
          </a:p>
          <a:p>
            <a:pPr algn="just">
              <a:spcBef>
                <a:spcPct val="20000"/>
              </a:spcBef>
              <a:defRPr/>
            </a:pPr>
            <a:endParaRPr lang="tr-TR" dirty="0" smtClean="0">
              <a:latin typeface="Arial" pitchFamily="34" charset="0"/>
              <a:ea typeface="Arial Unicode MS" pitchFamily="34" charset="-128"/>
              <a:cs typeface="Arial" pitchFamily="34" charset="0"/>
            </a:endParaRPr>
          </a:p>
        </p:txBody>
      </p:sp>
      <p:sp>
        <p:nvSpPr>
          <p:cNvPr id="16" name="15 Dikdörtgen"/>
          <p:cNvSpPr/>
          <p:nvPr/>
        </p:nvSpPr>
        <p:spPr>
          <a:xfrm>
            <a:off x="2285984" y="2714626"/>
            <a:ext cx="6858016" cy="1200329"/>
          </a:xfrm>
          <a:prstGeom prst="rect">
            <a:avLst/>
          </a:prstGeom>
        </p:spPr>
        <p:txBody>
          <a:bodyPr wrap="square">
            <a:spAutoFit/>
          </a:bodyPr>
          <a:lstStyle/>
          <a:p>
            <a:r>
              <a:rPr lang="tr-TR" dirty="0" smtClean="0">
                <a:latin typeface="Arial" pitchFamily="34" charset="0"/>
                <a:cs typeface="Arial" pitchFamily="34" charset="0"/>
              </a:rPr>
              <a:t>Anadolu Lisesi‘</a:t>
            </a:r>
            <a:r>
              <a:rPr lang="tr-TR" dirty="0" err="1" smtClean="0">
                <a:latin typeface="Arial" pitchFamily="34" charset="0"/>
                <a:cs typeface="Arial" pitchFamily="34" charset="0"/>
              </a:rPr>
              <a:t>nin</a:t>
            </a:r>
            <a:r>
              <a:rPr lang="tr-TR" dirty="0" smtClean="0">
                <a:latin typeface="Arial" pitchFamily="34" charset="0"/>
                <a:cs typeface="Arial" pitchFamily="34" charset="0"/>
              </a:rPr>
              <a:t> amaçları; öğrencilerin ilgi, yetenek ve başarılarına göre yükseköğretim programlarına hazırlanmalarını, yabancı dili, dünyadaki bilimsel ve teknolojik gelişmeleri izleyebilecek düzeyde öğrenmelerini sağlamaktır. </a:t>
            </a:r>
            <a:endParaRPr lang="tr-TR" dirty="0">
              <a:latin typeface="Arial" pitchFamily="34" charset="0"/>
              <a:cs typeface="Arial" pitchFamily="34" charset="0"/>
            </a:endParaRPr>
          </a:p>
        </p:txBody>
      </p:sp>
      <p:sp>
        <p:nvSpPr>
          <p:cNvPr id="17" name="16 Dikdörtgen"/>
          <p:cNvSpPr/>
          <p:nvPr/>
        </p:nvSpPr>
        <p:spPr>
          <a:xfrm>
            <a:off x="2214546" y="1928808"/>
            <a:ext cx="6643734" cy="369332"/>
          </a:xfrm>
          <a:prstGeom prst="rect">
            <a:avLst/>
          </a:prstGeom>
        </p:spPr>
        <p:txBody>
          <a:bodyPr wrap="square">
            <a:spAutoFit/>
          </a:bodyPr>
          <a:lstStyle/>
          <a:p>
            <a:r>
              <a:rPr lang="tr-TR" dirty="0" smtClean="0">
                <a:latin typeface="Arial" pitchFamily="34" charset="0"/>
                <a:cs typeface="Arial" pitchFamily="34" charset="0"/>
              </a:rPr>
              <a:t>Öğrenim süreleri 4 yıldır.</a:t>
            </a:r>
            <a:endParaRPr lang="tr-TR" dirty="0">
              <a:latin typeface="Arial" pitchFamily="34" charset="0"/>
              <a:cs typeface="Arial" pitchFamily="34" charset="0"/>
            </a:endParaRPr>
          </a:p>
        </p:txBody>
      </p:sp>
      <p:pic>
        <p:nvPicPr>
          <p:cNvPr id="1026" name="Picture 2" descr="İİBF Fakültesi"/>
          <p:cNvPicPr>
            <a:picLocks noChangeAspect="1" noChangeArrowheads="1"/>
          </p:cNvPicPr>
          <p:nvPr/>
        </p:nvPicPr>
        <p:blipFill>
          <a:blip r:embed="rId2"/>
          <a:srcRect/>
          <a:stretch>
            <a:fillRect/>
          </a:stretch>
        </p:blipFill>
        <p:spPr bwMode="auto">
          <a:xfrm>
            <a:off x="71406" y="1428742"/>
            <a:ext cx="2214578" cy="250033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0"/>
            <a:ext cx="8229600" cy="857250"/>
          </a:xfrm>
        </p:spPr>
        <p:txBody>
          <a:bodyPr>
            <a:normAutofit/>
          </a:bodyPr>
          <a:lstStyle/>
          <a:p>
            <a:r>
              <a:rPr lang="tr-TR" sz="2200" b="1" dirty="0" smtClean="0">
                <a:latin typeface="Arial" pitchFamily="34" charset="0"/>
                <a:ea typeface="Arial Unicode MS" pitchFamily="34" charset="-128"/>
                <a:cs typeface="Arial" pitchFamily="34" charset="0"/>
              </a:rPr>
              <a:t>Anadolu Lisesi</a:t>
            </a:r>
            <a:endParaRPr lang="tr-TR" sz="2200" dirty="0"/>
          </a:p>
        </p:txBody>
      </p:sp>
      <p:sp>
        <p:nvSpPr>
          <p:cNvPr id="3" name="2 İçerik Yer Tutucusu"/>
          <p:cNvSpPr>
            <a:spLocks noGrp="1"/>
          </p:cNvSpPr>
          <p:nvPr>
            <p:ph idx="1"/>
          </p:nvPr>
        </p:nvSpPr>
        <p:spPr>
          <a:xfrm>
            <a:off x="1928794" y="1214428"/>
            <a:ext cx="6615130" cy="3394472"/>
          </a:xfrm>
        </p:spPr>
        <p:txBody>
          <a:bodyPr>
            <a:normAutofit/>
          </a:bodyPr>
          <a:lstStyle/>
          <a:p>
            <a:pPr>
              <a:buNone/>
            </a:pPr>
            <a:r>
              <a:rPr lang="tr-TR" sz="1800" dirty="0" smtClean="0">
                <a:latin typeface="Arial" pitchFamily="34" charset="0"/>
                <a:cs typeface="Arial" pitchFamily="34" charset="0"/>
              </a:rPr>
              <a:t>     </a:t>
            </a:r>
          </a:p>
          <a:p>
            <a:pPr>
              <a:buNone/>
            </a:pPr>
            <a:r>
              <a:rPr lang="tr-TR" sz="1800" dirty="0" smtClean="0">
                <a:latin typeface="Arial" pitchFamily="34" charset="0"/>
                <a:cs typeface="Arial" pitchFamily="34" charset="0"/>
              </a:rPr>
              <a:t>     Köklü Anadolu Liseleri’nin ortak sınav puanları ortalama 450-500 arasında olup mezunların üniversitelere yerleşme oranı yüksektir. </a:t>
            </a:r>
          </a:p>
          <a:p>
            <a:pPr>
              <a:buNone/>
            </a:pPr>
            <a:endParaRPr lang="tr-TR" sz="1800" dirty="0" smtClean="0">
              <a:latin typeface="Arial" pitchFamily="34" charset="0"/>
              <a:cs typeface="Arial" pitchFamily="34" charset="0"/>
            </a:endParaRPr>
          </a:p>
          <a:p>
            <a:pPr>
              <a:buNone/>
            </a:pPr>
            <a:endParaRPr lang="tr-TR" sz="1800" dirty="0" smtClean="0">
              <a:latin typeface="Arial" pitchFamily="34" charset="0"/>
              <a:cs typeface="Arial" pitchFamily="34" charset="0"/>
            </a:endParaRPr>
          </a:p>
          <a:p>
            <a:pPr>
              <a:buNone/>
            </a:pPr>
            <a:r>
              <a:rPr lang="tr-TR" sz="1800" dirty="0" smtClean="0">
                <a:latin typeface="Arial" pitchFamily="34" charset="0"/>
                <a:cs typeface="Arial" pitchFamily="34" charset="0"/>
              </a:rPr>
              <a:t>     Merkezi yerleştirme ile alan nitelikli Anadolu Liseleri dışında yerel yerleştirme ile de öğrenci alan Anadolu liseleri vardır.</a:t>
            </a:r>
            <a:endParaRPr lang="tr-TR" sz="1800" dirty="0">
              <a:latin typeface="Arial" pitchFamily="34" charset="0"/>
              <a:cs typeface="Arial" pitchFamily="34" charset="0"/>
            </a:endParaRPr>
          </a:p>
        </p:txBody>
      </p:sp>
      <p:pic>
        <p:nvPicPr>
          <p:cNvPr id="37890" name="Picture 2" descr="Yerel yerleştirme nedir? Yerel yerleştirme kriterleri nelerdir? – Sözcü  Gazetesi"/>
          <p:cNvPicPr>
            <a:picLocks noChangeAspect="1" noChangeArrowheads="1"/>
          </p:cNvPicPr>
          <p:nvPr/>
        </p:nvPicPr>
        <p:blipFill>
          <a:blip r:embed="rId2"/>
          <a:srcRect/>
          <a:stretch>
            <a:fillRect/>
          </a:stretch>
        </p:blipFill>
        <p:spPr bwMode="auto">
          <a:xfrm>
            <a:off x="142844" y="1428742"/>
            <a:ext cx="2143140" cy="24288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143108" y="1142990"/>
            <a:ext cx="7000892" cy="3139321"/>
          </a:xfrm>
          <a:prstGeom prst="rect">
            <a:avLst/>
          </a:prstGeom>
        </p:spPr>
        <p:txBody>
          <a:bodyPr wrap="square">
            <a:spAutoFit/>
          </a:bodyPr>
          <a:lstStyle/>
          <a:p>
            <a:r>
              <a:rPr lang="tr-TR" dirty="0" smtClean="0">
                <a:latin typeface="Arial" pitchFamily="34" charset="0"/>
                <a:cs typeface="Arial" pitchFamily="34" charset="0"/>
              </a:rPr>
              <a:t>İnsan yaşamı boyunca çeşitli seçimler yapar. Meslek seçimi insanın yaşamı boyunca yaptığı en önemli seçimlerden biridir.Çünkü insan mesleğini seçerken bir bakıma gelecekteki yaşamını da belirler.</a:t>
            </a: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r>
              <a:rPr lang="tr-TR" dirty="0" smtClean="0">
                <a:latin typeface="Arial" pitchFamily="34" charset="0"/>
                <a:cs typeface="Arial" pitchFamily="34" charset="0"/>
              </a:rPr>
              <a:t>Meslek seçiminde doğru kararın alınması için dikkat edilmesi gereken ilk adım doğru okul seçimidir. Birey okul seçerken kendi yetenek, ilgi, değerlerini göz önüne almalı hem de okullarını tanımaları gerekir.</a:t>
            </a:r>
            <a:endParaRPr lang="tr-TR" dirty="0">
              <a:latin typeface="Arial" pitchFamily="34" charset="0"/>
              <a:cs typeface="Arial" pitchFamily="34" charset="0"/>
            </a:endParaRPr>
          </a:p>
        </p:txBody>
      </p:sp>
      <p:sp>
        <p:nvSpPr>
          <p:cNvPr id="10" name="9 Metin kutusu"/>
          <p:cNvSpPr txBox="1"/>
          <p:nvPr/>
        </p:nvSpPr>
        <p:spPr>
          <a:xfrm>
            <a:off x="2285984" y="267494"/>
            <a:ext cx="6715172" cy="430887"/>
          </a:xfrm>
          <a:prstGeom prst="rect">
            <a:avLst/>
          </a:prstGeom>
          <a:noFill/>
        </p:spPr>
        <p:txBody>
          <a:bodyPr wrap="square" rtlCol="0">
            <a:spAutoFit/>
          </a:bodyPr>
          <a:lstStyle/>
          <a:p>
            <a:pPr algn="ctr"/>
            <a:r>
              <a:rPr lang="tr-TR" sz="2200" b="1" dirty="0" smtClean="0">
                <a:latin typeface="Arial" pitchFamily="34" charset="0"/>
                <a:cs typeface="Arial" pitchFamily="34" charset="0"/>
              </a:rPr>
              <a:t>Okul Seçimi</a:t>
            </a:r>
            <a:endParaRPr lang="tr-TR" sz="2200" b="1" dirty="0">
              <a:latin typeface="Arial" pitchFamily="34" charset="0"/>
              <a:cs typeface="Arial" pitchFamily="34" charset="0"/>
            </a:endParaRPr>
          </a:p>
        </p:txBody>
      </p:sp>
      <p:pic>
        <p:nvPicPr>
          <p:cNvPr id="19458" name="Picture 2" descr="Burcunuza Göre Meslek Seçimi Önerileri - Babmagazine Yaşam"/>
          <p:cNvPicPr>
            <a:picLocks noChangeAspect="1" noChangeArrowheads="1"/>
          </p:cNvPicPr>
          <p:nvPr/>
        </p:nvPicPr>
        <p:blipFill>
          <a:blip r:embed="rId2" cstate="print"/>
          <a:srcRect/>
          <a:stretch>
            <a:fillRect/>
          </a:stretch>
        </p:blipFill>
        <p:spPr bwMode="auto">
          <a:xfrm>
            <a:off x="71406" y="1214428"/>
            <a:ext cx="2143140" cy="300039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205979"/>
            <a:ext cx="7000892" cy="436945"/>
          </a:xfrm>
        </p:spPr>
        <p:txBody>
          <a:bodyPr>
            <a:normAutofit/>
          </a:bodyPr>
          <a:lstStyle/>
          <a:p>
            <a:r>
              <a:rPr lang="tr-TR" sz="2200" b="1" dirty="0" smtClean="0">
                <a:latin typeface="Arial" pitchFamily="34" charset="0"/>
                <a:ea typeface="Arial Unicode MS" pitchFamily="34" charset="-128"/>
                <a:cs typeface="Arial" pitchFamily="34" charset="0"/>
              </a:rPr>
              <a:t>Anadolu Lisesi</a:t>
            </a:r>
            <a:endParaRPr lang="tr-TR" sz="2200" dirty="0"/>
          </a:p>
        </p:txBody>
      </p:sp>
      <p:sp>
        <p:nvSpPr>
          <p:cNvPr id="3" name="2 İçerik Yer Tutucusu"/>
          <p:cNvSpPr>
            <a:spLocks noGrp="1"/>
          </p:cNvSpPr>
          <p:nvPr>
            <p:ph idx="1"/>
          </p:nvPr>
        </p:nvSpPr>
        <p:spPr>
          <a:xfrm>
            <a:off x="2143108" y="1200151"/>
            <a:ext cx="6543692" cy="3394472"/>
          </a:xfrm>
        </p:spPr>
        <p:txBody>
          <a:bodyPr>
            <a:normAutofit/>
          </a:bodyPr>
          <a:lstStyle/>
          <a:p>
            <a:pPr>
              <a:buNone/>
            </a:pPr>
            <a:r>
              <a:rPr lang="tr-TR" sz="1800" dirty="0" smtClean="0">
                <a:latin typeface="Arial" pitchFamily="34" charset="0"/>
                <a:cs typeface="Arial" pitchFamily="34" charset="0"/>
              </a:rPr>
              <a:t>      Anadolu Lisesinde seçilen alanlar; Sayısal, Eşit Ağırlık, Sözel ve Yabancı Dil’dir.</a:t>
            </a:r>
          </a:p>
          <a:p>
            <a:pPr>
              <a:buNone/>
            </a:pPr>
            <a:endParaRPr lang="tr-TR" sz="1800" dirty="0" smtClean="0">
              <a:latin typeface="Arial" pitchFamily="34" charset="0"/>
              <a:cs typeface="Arial" pitchFamily="34" charset="0"/>
            </a:endParaRPr>
          </a:p>
          <a:p>
            <a:pPr>
              <a:buNone/>
            </a:pPr>
            <a:r>
              <a:rPr lang="tr-TR" sz="1800" dirty="0" smtClean="0">
                <a:latin typeface="Arial" pitchFamily="34" charset="0"/>
                <a:cs typeface="Arial" pitchFamily="34" charset="0"/>
              </a:rPr>
              <a:t>     Anadolu Lisesi mezunları; Sayısal alanından ( Tıp, Eczacılık, Mühendislik vb.), Eşit Ağırlık alanından (Hukuk, İşletme, Psikoloji vb.), Sözel alanından (Halkla İlişkiler, Gazetecilik, Tarih vb.), Yabancı dil alanından (İngiliz Dili ve Edebiyatı, Mütercim ve Tercümanlık vb.) birçok bölüme yerleşmektedir.</a:t>
            </a:r>
            <a:endParaRPr lang="tr-TR" sz="1800" dirty="0">
              <a:latin typeface="Arial" pitchFamily="34" charset="0"/>
              <a:cs typeface="Arial" pitchFamily="34" charset="0"/>
            </a:endParaRPr>
          </a:p>
        </p:txBody>
      </p:sp>
      <p:pic>
        <p:nvPicPr>
          <p:cNvPr id="36866" name="Picture 2" descr="Son 10 Yılda Popüler Olan Meslekler"/>
          <p:cNvPicPr>
            <a:picLocks noChangeAspect="1" noChangeArrowheads="1"/>
          </p:cNvPicPr>
          <p:nvPr/>
        </p:nvPicPr>
        <p:blipFill>
          <a:blip r:embed="rId2"/>
          <a:srcRect/>
          <a:stretch>
            <a:fillRect/>
          </a:stretch>
        </p:blipFill>
        <p:spPr bwMode="auto">
          <a:xfrm>
            <a:off x="71406" y="1142990"/>
            <a:ext cx="2428892" cy="271464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500048"/>
            <a:ext cx="6929454" cy="214314"/>
          </a:xfrm>
        </p:spPr>
        <p:txBody>
          <a:bodyPr>
            <a:normAutofit fontScale="90000"/>
          </a:bodyPr>
          <a:lstStyle/>
          <a:p>
            <a:r>
              <a:rPr lang="tr-TR" sz="2400" b="1" dirty="0" smtClean="0">
                <a:latin typeface="Arial" pitchFamily="34" charset="0"/>
                <a:cs typeface="Arial" pitchFamily="34" charset="0"/>
              </a:rPr>
              <a:t/>
            </a:r>
            <a:br>
              <a:rPr lang="tr-TR" sz="2400" b="1" dirty="0" smtClean="0">
                <a:latin typeface="Arial" pitchFamily="34" charset="0"/>
                <a:cs typeface="Arial" pitchFamily="34" charset="0"/>
              </a:rPr>
            </a:br>
            <a:r>
              <a:rPr lang="tr-TR" sz="2400" b="1" dirty="0" smtClean="0">
                <a:latin typeface="Arial" pitchFamily="34" charset="0"/>
                <a:cs typeface="Arial" pitchFamily="34" charset="0"/>
              </a:rPr>
              <a:t>Lise Türleri</a:t>
            </a:r>
            <a:r>
              <a:rPr lang="tr-TR" b="1" dirty="0" smtClean="0">
                <a:latin typeface="Arial" pitchFamily="34" charset="0"/>
                <a:cs typeface="Arial" pitchFamily="34" charset="0"/>
              </a:rPr>
              <a:t/>
            </a:r>
            <a:br>
              <a:rPr lang="tr-TR" b="1" dirty="0" smtClean="0">
                <a:latin typeface="Arial" pitchFamily="34" charset="0"/>
                <a:cs typeface="Arial" pitchFamily="34" charset="0"/>
              </a:rPr>
            </a:br>
            <a:endParaRPr lang="tr-TR" dirty="0"/>
          </a:p>
        </p:txBody>
      </p:sp>
      <p:sp>
        <p:nvSpPr>
          <p:cNvPr id="3" name="2 İçerik Yer Tutucusu"/>
          <p:cNvSpPr>
            <a:spLocks noGrp="1"/>
          </p:cNvSpPr>
          <p:nvPr>
            <p:ph idx="1"/>
          </p:nvPr>
        </p:nvSpPr>
        <p:spPr>
          <a:xfrm>
            <a:off x="1643042" y="1200151"/>
            <a:ext cx="7358114" cy="3394472"/>
          </a:xfrm>
        </p:spPr>
        <p:txBody>
          <a:bodyPr>
            <a:normAutofit lnSpcReduction="10000"/>
          </a:bodyPr>
          <a:lstStyle/>
          <a:p>
            <a:pPr>
              <a:buNone/>
            </a:pPr>
            <a:r>
              <a:rPr lang="tr-TR" sz="2200" b="1" dirty="0" smtClean="0">
                <a:latin typeface="Arial" pitchFamily="34" charset="0"/>
                <a:ea typeface="Arial Unicode MS" pitchFamily="34" charset="-128"/>
                <a:cs typeface="Arial" pitchFamily="34" charset="0"/>
              </a:rPr>
              <a:t>     5.Mesleki Teknik ve Anadolu Lisesi</a:t>
            </a:r>
          </a:p>
          <a:p>
            <a:pPr>
              <a:buNone/>
            </a:pPr>
            <a:r>
              <a:rPr lang="tr-TR" sz="2200" b="1" dirty="0" smtClean="0">
                <a:latin typeface="Arial" pitchFamily="34" charset="0"/>
                <a:ea typeface="Arial Unicode MS" pitchFamily="34" charset="-128"/>
                <a:cs typeface="Arial" pitchFamily="34" charset="0"/>
              </a:rPr>
              <a:t>    </a:t>
            </a:r>
            <a:r>
              <a:rPr lang="tr-TR" sz="1800" dirty="0" smtClean="0">
                <a:latin typeface="Arial" pitchFamily="34" charset="0"/>
                <a:cs typeface="Arial" pitchFamily="34" charset="0"/>
              </a:rPr>
              <a:t>Bünyesinde bilişim teknolojileri, çocuk gelişimi, makine, kimya teknolojisi, ticaret, turizm, tarım, sivil havacılık, elektrik-elektronik gibi birimleri bulunduran okullardır. </a:t>
            </a:r>
          </a:p>
          <a:p>
            <a:pPr>
              <a:buNone/>
            </a:pPr>
            <a:endParaRPr lang="tr-TR" sz="1800" b="1" dirty="0" smtClean="0">
              <a:latin typeface="Arial" pitchFamily="34" charset="0"/>
              <a:ea typeface="Arial Unicode MS" pitchFamily="34" charset="-128"/>
              <a:cs typeface="Arial" pitchFamily="34" charset="0"/>
            </a:endParaRPr>
          </a:p>
          <a:p>
            <a:pPr>
              <a:buNone/>
            </a:pPr>
            <a:r>
              <a:rPr lang="tr-TR" sz="1800" dirty="0" smtClean="0">
                <a:latin typeface="Arial" pitchFamily="34" charset="0"/>
                <a:cs typeface="Arial" pitchFamily="34" charset="0"/>
              </a:rPr>
              <a:t>      Okul öğrencilerine tercih ettikleri alana yönelik meslek becerisi de kazandırır.</a:t>
            </a:r>
          </a:p>
          <a:p>
            <a:pPr>
              <a:buNone/>
            </a:pPr>
            <a:endParaRPr lang="tr-TR" sz="1800" b="1" dirty="0" smtClean="0">
              <a:latin typeface="Arial" pitchFamily="34" charset="0"/>
              <a:ea typeface="Arial Unicode MS" pitchFamily="34" charset="-128"/>
              <a:cs typeface="Arial" pitchFamily="34" charset="0"/>
            </a:endParaRPr>
          </a:p>
          <a:p>
            <a:pPr>
              <a:buNone/>
            </a:pPr>
            <a:r>
              <a:rPr lang="tr-TR" sz="1800" b="1" dirty="0" smtClean="0">
                <a:latin typeface="Arial" pitchFamily="34" charset="0"/>
                <a:ea typeface="Arial Unicode MS" pitchFamily="34" charset="-128"/>
                <a:cs typeface="Arial" pitchFamily="34" charset="0"/>
              </a:rPr>
              <a:t>     </a:t>
            </a:r>
            <a:r>
              <a:rPr lang="tr-TR" sz="1800" dirty="0" smtClean="0">
                <a:latin typeface="Arial" pitchFamily="34" charset="0"/>
                <a:cs typeface="Arial" pitchFamily="34" charset="0"/>
              </a:rPr>
              <a:t>Mesleki ve Teknik Anadolu Lisesinden mezun olanlar; kendi mesleki alanlarının devamı niteliğinde olan ön lisans programlarını tercih ederken ek puan alma haklarına sahiptirler. </a:t>
            </a:r>
            <a:endParaRPr lang="tr-TR" sz="1800" b="1" dirty="0" smtClean="0">
              <a:latin typeface="Arial" pitchFamily="34" charset="0"/>
              <a:ea typeface="Arial Unicode MS" pitchFamily="34" charset="-128"/>
              <a:cs typeface="Arial" pitchFamily="34" charset="0"/>
            </a:endParaRPr>
          </a:p>
        </p:txBody>
      </p:sp>
      <p:pic>
        <p:nvPicPr>
          <p:cNvPr id="35842" name="Picture 2" descr="MAKİNE MEZUNLARININ DİKKATİNE ! ⋆ İzmir Tasarı"/>
          <p:cNvPicPr>
            <a:picLocks noChangeAspect="1" noChangeArrowheads="1"/>
          </p:cNvPicPr>
          <p:nvPr/>
        </p:nvPicPr>
        <p:blipFill>
          <a:blip r:embed="rId2"/>
          <a:srcRect/>
          <a:stretch>
            <a:fillRect/>
          </a:stretch>
        </p:blipFill>
        <p:spPr bwMode="auto">
          <a:xfrm>
            <a:off x="71406" y="1214428"/>
            <a:ext cx="1928826" cy="314327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0"/>
            <a:ext cx="6515088" cy="857250"/>
          </a:xfrm>
        </p:spPr>
        <p:txBody>
          <a:bodyPr>
            <a:normAutofit/>
          </a:bodyPr>
          <a:lstStyle/>
          <a:p>
            <a:r>
              <a:rPr lang="tr-TR" sz="2200" b="1" dirty="0" smtClean="0">
                <a:latin typeface="Arial" pitchFamily="34" charset="0"/>
                <a:ea typeface="Arial Unicode MS" pitchFamily="34" charset="-128"/>
                <a:cs typeface="Arial" pitchFamily="34" charset="0"/>
              </a:rPr>
              <a:t>Mesleki Teknik ve Anadolu Lisesi</a:t>
            </a:r>
            <a:endParaRPr lang="tr-TR" sz="2200" dirty="0"/>
          </a:p>
        </p:txBody>
      </p:sp>
      <p:sp>
        <p:nvSpPr>
          <p:cNvPr id="3" name="2 İçerik Yer Tutucusu"/>
          <p:cNvSpPr>
            <a:spLocks noGrp="1"/>
          </p:cNvSpPr>
          <p:nvPr>
            <p:ph idx="1"/>
          </p:nvPr>
        </p:nvSpPr>
        <p:spPr>
          <a:xfrm>
            <a:off x="1857356" y="1200151"/>
            <a:ext cx="6829444" cy="3394472"/>
          </a:xfrm>
        </p:spPr>
        <p:txBody>
          <a:bodyPr>
            <a:normAutofit/>
          </a:bodyPr>
          <a:lstStyle/>
          <a:p>
            <a:pPr>
              <a:buNone/>
            </a:pPr>
            <a:r>
              <a:rPr lang="tr-TR" sz="1800" dirty="0" smtClean="0">
                <a:latin typeface="Arial" pitchFamily="34" charset="0"/>
                <a:cs typeface="Arial" pitchFamily="34" charset="0"/>
              </a:rPr>
              <a:t>      Merkezi yerleştirme ile öğrenci alan Mesleki ve Teknik Anadolu Liseleri dışında yerel yerleştirme ile de öğrenci alan Mesleki ve Teknik Anadolu Liseleri vardır.</a:t>
            </a:r>
          </a:p>
          <a:p>
            <a:pPr>
              <a:buNone/>
            </a:pPr>
            <a:endParaRPr lang="tr-TR" sz="1800" dirty="0" smtClean="0">
              <a:latin typeface="Arial" pitchFamily="34" charset="0"/>
              <a:cs typeface="Arial" pitchFamily="34" charset="0"/>
            </a:endParaRPr>
          </a:p>
          <a:p>
            <a:pPr>
              <a:buNone/>
            </a:pPr>
            <a:endParaRPr lang="tr-TR" sz="1800" dirty="0" smtClean="0">
              <a:latin typeface="Arial" pitchFamily="34" charset="0"/>
              <a:cs typeface="Arial" pitchFamily="34" charset="0"/>
            </a:endParaRPr>
          </a:p>
          <a:p>
            <a:pPr>
              <a:buNone/>
            </a:pPr>
            <a:r>
              <a:rPr lang="tr-TR" sz="1800" dirty="0" smtClean="0"/>
              <a:t>      </a:t>
            </a:r>
            <a:r>
              <a:rPr lang="tr-TR" sz="1800" dirty="0" smtClean="0">
                <a:latin typeface="Arial" pitchFamily="34" charset="0"/>
                <a:cs typeface="Arial" pitchFamily="34" charset="0"/>
              </a:rPr>
              <a:t>Mesleki ve Teknik Anadolu liselerinde öğrencilere zorunlu derslerle beraber mesleki dersler verilir.</a:t>
            </a:r>
            <a:endParaRPr lang="tr-TR" sz="1800" dirty="0">
              <a:latin typeface="Arial" pitchFamily="34" charset="0"/>
              <a:cs typeface="Arial" pitchFamily="34" charset="0"/>
            </a:endParaRPr>
          </a:p>
        </p:txBody>
      </p:sp>
      <p:sp>
        <p:nvSpPr>
          <p:cNvPr id="34818" name="AutoShape 2" descr="Atölye ve meslek dersi öğretmenlerine ek ödemeler hakkında yaz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 name="4 Resim" descr="meslek.jpg"/>
          <p:cNvPicPr>
            <a:picLocks noChangeAspect="1"/>
          </p:cNvPicPr>
          <p:nvPr/>
        </p:nvPicPr>
        <p:blipFill>
          <a:blip r:embed="rId2"/>
          <a:stretch>
            <a:fillRect/>
          </a:stretch>
        </p:blipFill>
        <p:spPr>
          <a:xfrm>
            <a:off x="142844" y="1285866"/>
            <a:ext cx="2000264" cy="207170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357422" y="0"/>
            <a:ext cx="6400816" cy="857250"/>
          </a:xfrm>
        </p:spPr>
        <p:txBody>
          <a:bodyPr>
            <a:normAutofit/>
          </a:bodyPr>
          <a:lstStyle/>
          <a:p>
            <a:r>
              <a:rPr lang="tr-TR" sz="2200" b="1" dirty="0" smtClean="0">
                <a:latin typeface="Arial" pitchFamily="34" charset="0"/>
                <a:cs typeface="Arial" pitchFamily="34" charset="0"/>
              </a:rPr>
              <a:t>Lise Türleri</a:t>
            </a:r>
            <a:endParaRPr lang="tr-TR" sz="2200" dirty="0"/>
          </a:p>
        </p:txBody>
      </p:sp>
      <p:sp>
        <p:nvSpPr>
          <p:cNvPr id="3" name="2 İçerik Yer Tutucusu"/>
          <p:cNvSpPr>
            <a:spLocks noGrp="1"/>
          </p:cNvSpPr>
          <p:nvPr>
            <p:ph idx="1"/>
          </p:nvPr>
        </p:nvSpPr>
        <p:spPr>
          <a:xfrm>
            <a:off x="1643042" y="1200151"/>
            <a:ext cx="7500958" cy="3394472"/>
          </a:xfrm>
        </p:spPr>
        <p:txBody>
          <a:bodyPr>
            <a:normAutofit/>
          </a:bodyPr>
          <a:lstStyle/>
          <a:p>
            <a:pPr>
              <a:buNone/>
            </a:pPr>
            <a:r>
              <a:rPr lang="tr-TR" sz="2200" b="1" dirty="0" smtClean="0">
                <a:latin typeface="Arial" pitchFamily="34" charset="0"/>
                <a:ea typeface="Arial Unicode MS" pitchFamily="34" charset="-128"/>
                <a:cs typeface="Arial" pitchFamily="34" charset="0"/>
              </a:rPr>
              <a:t>    6.Anadolu İmam Hatip Lisesi</a:t>
            </a:r>
          </a:p>
          <a:p>
            <a:pPr>
              <a:buNone/>
            </a:pPr>
            <a:r>
              <a:rPr lang="tr-TR" sz="1800" dirty="0" smtClean="0">
                <a:latin typeface="Arial" pitchFamily="34" charset="0"/>
                <a:cs typeface="Arial" pitchFamily="34" charset="0"/>
              </a:rPr>
              <a:t>     </a:t>
            </a:r>
          </a:p>
          <a:p>
            <a:pPr>
              <a:buNone/>
            </a:pPr>
            <a:r>
              <a:rPr lang="tr-TR" sz="1800" dirty="0" smtClean="0">
                <a:latin typeface="Arial" pitchFamily="34" charset="0"/>
                <a:cs typeface="Arial" pitchFamily="34" charset="0"/>
              </a:rPr>
              <a:t>     İmamlık, Hatiplik ve </a:t>
            </a:r>
            <a:r>
              <a:rPr lang="tr-TR" sz="1800" dirty="0" err="1" smtClean="0">
                <a:latin typeface="Arial" pitchFamily="34" charset="0"/>
                <a:cs typeface="Arial" pitchFamily="34" charset="0"/>
              </a:rPr>
              <a:t>Kur’an</a:t>
            </a:r>
            <a:r>
              <a:rPr lang="tr-TR" sz="1800" dirty="0" smtClean="0">
                <a:latin typeface="Arial" pitchFamily="34" charset="0"/>
                <a:cs typeface="Arial" pitchFamily="34" charset="0"/>
              </a:rPr>
              <a:t> Kursu Öğreticiliği konularında görevli elemanları yetiştirmek üzere hem mesleğe hem de yükseköğretime hazırlayan ortaöğretim kurumlarıdır.</a:t>
            </a:r>
          </a:p>
          <a:p>
            <a:pPr>
              <a:buNone/>
            </a:pPr>
            <a:endParaRPr lang="tr-TR" sz="1800" dirty="0" smtClean="0">
              <a:latin typeface="Arial" pitchFamily="34" charset="0"/>
              <a:cs typeface="Arial" pitchFamily="34" charset="0"/>
            </a:endParaRPr>
          </a:p>
          <a:p>
            <a:pPr>
              <a:buNone/>
            </a:pPr>
            <a:r>
              <a:rPr lang="tr-TR" sz="1800" dirty="0" smtClean="0">
                <a:latin typeface="Arial" pitchFamily="34" charset="0"/>
                <a:cs typeface="Arial" pitchFamily="34" charset="0"/>
              </a:rPr>
              <a:t>      Anadolu liselerinde verilen temel derslere ek olarak dini dersler de müfredata eklenmiştir.</a:t>
            </a:r>
            <a:endParaRPr lang="tr-TR" sz="1800" dirty="0">
              <a:latin typeface="Arial" pitchFamily="34" charset="0"/>
              <a:cs typeface="Arial" pitchFamily="34" charset="0"/>
            </a:endParaRPr>
          </a:p>
        </p:txBody>
      </p:sp>
      <p:sp>
        <p:nvSpPr>
          <p:cNvPr id="5122" name="AutoShape 2" descr="Din Kültürü ve Ahlak Bilgisi Dersleri İlkokul 1&amp;#39;den Başlatılmalıdı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 name="4 Resim" descr="din.jpg"/>
          <p:cNvPicPr>
            <a:picLocks noChangeAspect="1"/>
          </p:cNvPicPr>
          <p:nvPr/>
        </p:nvPicPr>
        <p:blipFill>
          <a:blip r:embed="rId2"/>
          <a:stretch>
            <a:fillRect/>
          </a:stretch>
        </p:blipFill>
        <p:spPr>
          <a:xfrm>
            <a:off x="71406" y="1357304"/>
            <a:ext cx="1928826" cy="264320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0"/>
            <a:ext cx="6929454" cy="857250"/>
          </a:xfrm>
        </p:spPr>
        <p:txBody>
          <a:bodyPr>
            <a:normAutofit/>
          </a:bodyPr>
          <a:lstStyle/>
          <a:p>
            <a:r>
              <a:rPr lang="tr-TR" sz="2200" b="1" dirty="0" smtClean="0">
                <a:latin typeface="Arial" pitchFamily="34" charset="0"/>
                <a:ea typeface="Arial Unicode MS" pitchFamily="34" charset="-128"/>
                <a:cs typeface="Arial" pitchFamily="34" charset="0"/>
              </a:rPr>
              <a:t>Anadolu İmam Hatip Lisesi</a:t>
            </a:r>
            <a:endParaRPr lang="tr-TR" sz="2200" dirty="0"/>
          </a:p>
        </p:txBody>
      </p:sp>
      <p:sp>
        <p:nvSpPr>
          <p:cNvPr id="3" name="2 İçerik Yer Tutucusu"/>
          <p:cNvSpPr>
            <a:spLocks noGrp="1"/>
          </p:cNvSpPr>
          <p:nvPr>
            <p:ph idx="1"/>
          </p:nvPr>
        </p:nvSpPr>
        <p:spPr>
          <a:xfrm>
            <a:off x="1714480" y="1214428"/>
            <a:ext cx="7286676" cy="3394472"/>
          </a:xfrm>
        </p:spPr>
        <p:txBody>
          <a:bodyPr>
            <a:normAutofit/>
          </a:bodyPr>
          <a:lstStyle/>
          <a:p>
            <a:pPr>
              <a:buNone/>
            </a:pPr>
            <a:r>
              <a:rPr lang="tr-TR" sz="1800" dirty="0" smtClean="0">
                <a:latin typeface="Arial" pitchFamily="34" charset="0"/>
                <a:cs typeface="Arial" pitchFamily="34" charset="0"/>
              </a:rPr>
              <a:t>     </a:t>
            </a:r>
          </a:p>
          <a:p>
            <a:pPr>
              <a:buNone/>
            </a:pPr>
            <a:r>
              <a:rPr lang="tr-TR" sz="1800" dirty="0" smtClean="0">
                <a:latin typeface="Arial" pitchFamily="34" charset="0"/>
                <a:cs typeface="Arial" pitchFamily="34" charset="0"/>
              </a:rPr>
              <a:t>     Öğretim süresi 4 yıldır. </a:t>
            </a:r>
          </a:p>
          <a:p>
            <a:pPr>
              <a:buNone/>
            </a:pPr>
            <a:r>
              <a:rPr lang="tr-TR" sz="1800" dirty="0" smtClean="0">
                <a:latin typeface="Arial" pitchFamily="34" charset="0"/>
                <a:cs typeface="Arial" pitchFamily="34" charset="0"/>
              </a:rPr>
              <a:t> </a:t>
            </a:r>
          </a:p>
          <a:p>
            <a:pPr>
              <a:buNone/>
            </a:pPr>
            <a:endParaRPr lang="tr-TR" sz="1800" dirty="0" smtClean="0">
              <a:latin typeface="Arial" pitchFamily="34" charset="0"/>
              <a:cs typeface="Arial" pitchFamily="34" charset="0"/>
            </a:endParaRPr>
          </a:p>
          <a:p>
            <a:pPr>
              <a:buNone/>
            </a:pPr>
            <a:r>
              <a:rPr lang="tr-TR" sz="1800" dirty="0" smtClean="0">
                <a:latin typeface="Arial" pitchFamily="34" charset="0"/>
                <a:cs typeface="Arial" pitchFamily="34" charset="0"/>
              </a:rPr>
              <a:t>     Merkezi yerleştirme ile öğrenci alan Anadolu İmam Hatip Liseleri dışında yerel yerleştirme ile de öğrenci alan Anadolu İmam Hatip Liseleri vardır</a:t>
            </a:r>
            <a:endParaRPr lang="tr-TR" sz="1800" dirty="0">
              <a:latin typeface="Arial" pitchFamily="34" charset="0"/>
              <a:cs typeface="Arial" pitchFamily="34" charset="0"/>
            </a:endParaRPr>
          </a:p>
        </p:txBody>
      </p:sp>
      <p:pic>
        <p:nvPicPr>
          <p:cNvPr id="4098" name="Picture 2" descr="Concept Of The Road To Success Vector Illustrator Stok Vektör Sanatı &amp;amp; Arka  planlar&amp;#39;nin Daha Fazla Görseli - iStock"/>
          <p:cNvPicPr>
            <a:picLocks noChangeAspect="1" noChangeArrowheads="1"/>
          </p:cNvPicPr>
          <p:nvPr/>
        </p:nvPicPr>
        <p:blipFill>
          <a:blip r:embed="rId2" cstate="print"/>
          <a:srcRect/>
          <a:stretch>
            <a:fillRect/>
          </a:stretch>
        </p:blipFill>
        <p:spPr bwMode="auto">
          <a:xfrm>
            <a:off x="142844" y="1571618"/>
            <a:ext cx="1857356" cy="236394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0"/>
            <a:ext cx="6929454" cy="857250"/>
          </a:xfrm>
        </p:spPr>
        <p:txBody>
          <a:bodyPr>
            <a:normAutofit/>
          </a:bodyPr>
          <a:lstStyle/>
          <a:p>
            <a:r>
              <a:rPr lang="tr-TR" sz="2200" b="1" dirty="0" smtClean="0">
                <a:latin typeface="Arial" pitchFamily="34" charset="0"/>
                <a:ea typeface="Arial Unicode MS" pitchFamily="34" charset="-128"/>
                <a:cs typeface="Arial" pitchFamily="34" charset="0"/>
              </a:rPr>
              <a:t>Anadolu İmam Hatip Lisesi</a:t>
            </a:r>
            <a:endParaRPr lang="tr-TR" sz="2200" dirty="0"/>
          </a:p>
        </p:txBody>
      </p:sp>
      <p:sp>
        <p:nvSpPr>
          <p:cNvPr id="3" name="2 İçerik Yer Tutucusu"/>
          <p:cNvSpPr>
            <a:spLocks noGrp="1"/>
          </p:cNvSpPr>
          <p:nvPr>
            <p:ph idx="1"/>
          </p:nvPr>
        </p:nvSpPr>
        <p:spPr>
          <a:xfrm>
            <a:off x="1785918" y="1200151"/>
            <a:ext cx="6900882" cy="3394472"/>
          </a:xfrm>
        </p:spPr>
        <p:txBody>
          <a:bodyPr>
            <a:normAutofit/>
          </a:bodyPr>
          <a:lstStyle/>
          <a:p>
            <a:pPr>
              <a:buNone/>
            </a:pPr>
            <a:endParaRPr lang="tr-TR" sz="1800" dirty="0" smtClean="0"/>
          </a:p>
          <a:p>
            <a:pPr>
              <a:buNone/>
            </a:pPr>
            <a:r>
              <a:rPr lang="tr-TR" sz="1800" dirty="0" smtClean="0"/>
              <a:t>      </a:t>
            </a:r>
            <a:r>
              <a:rPr lang="tr-TR" sz="1800" dirty="0" smtClean="0">
                <a:latin typeface="Arial" pitchFamily="34" charset="0"/>
                <a:cs typeface="Arial" pitchFamily="34" charset="0"/>
              </a:rPr>
              <a:t> Anadolu İmam-Hatip Liselerinden mezun olanlar, hem kendi alanlarında (İlahiyat gibi) hem de diğer alanlardaki kazandıkları yükseköğretim programlarına devam edebilirler. </a:t>
            </a:r>
          </a:p>
          <a:p>
            <a:pPr>
              <a:buNone/>
            </a:pPr>
            <a:endParaRPr lang="tr-TR" sz="1800" dirty="0" smtClean="0">
              <a:latin typeface="Arial" pitchFamily="34" charset="0"/>
              <a:cs typeface="Arial" pitchFamily="34" charset="0"/>
            </a:endParaRPr>
          </a:p>
          <a:p>
            <a:pPr>
              <a:buNone/>
            </a:pPr>
            <a:endParaRPr lang="tr-TR" sz="1800" dirty="0" smtClean="0">
              <a:latin typeface="Arial" pitchFamily="34" charset="0"/>
              <a:cs typeface="Arial" pitchFamily="34" charset="0"/>
            </a:endParaRPr>
          </a:p>
          <a:p>
            <a:pPr>
              <a:buNone/>
            </a:pPr>
            <a:r>
              <a:rPr lang="tr-TR" sz="1800" dirty="0" smtClean="0">
                <a:latin typeface="Arial" pitchFamily="34" charset="0"/>
                <a:cs typeface="Arial" pitchFamily="34" charset="0"/>
              </a:rPr>
              <a:t>      2020 LGS Başvuru ve Uygulama kılavuzuna göre Anadolu İmam Hatip Liselerinin okul türü Fen ve Sosyal Bilimler Lisesi olarak değiştirilmiştir. Ayrıca Hafızlık Projesi okul türünde okullar eklenmiştir.</a:t>
            </a:r>
            <a:endParaRPr lang="tr-TR" sz="1800" dirty="0">
              <a:latin typeface="Arial" pitchFamily="34" charset="0"/>
              <a:cs typeface="Arial" pitchFamily="34" charset="0"/>
            </a:endParaRPr>
          </a:p>
        </p:txBody>
      </p:sp>
      <p:sp>
        <p:nvSpPr>
          <p:cNvPr id="3074" name="AutoShape 2" descr="Üniversite Tercih Dönemi Başlıyor - Profaj: Dijital Pazarlama ve Reklam  Ajans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 name="4 Resim" descr="mezuniyet.jpg"/>
          <p:cNvPicPr>
            <a:picLocks noChangeAspect="1"/>
          </p:cNvPicPr>
          <p:nvPr/>
        </p:nvPicPr>
        <p:blipFill>
          <a:blip r:embed="rId2" cstate="print"/>
          <a:stretch>
            <a:fillRect/>
          </a:stretch>
        </p:blipFill>
        <p:spPr>
          <a:xfrm>
            <a:off x="71406" y="1643056"/>
            <a:ext cx="2071702" cy="264320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205979"/>
            <a:ext cx="7000892" cy="508383"/>
          </a:xfrm>
        </p:spPr>
        <p:txBody>
          <a:bodyPr>
            <a:normAutofit/>
          </a:bodyPr>
          <a:lstStyle/>
          <a:p>
            <a:r>
              <a:rPr lang="tr-TR" sz="2200" b="1" dirty="0" smtClean="0">
                <a:latin typeface="Arial" pitchFamily="34" charset="0"/>
                <a:cs typeface="Arial" pitchFamily="34" charset="0"/>
              </a:rPr>
              <a:t>Lise Türleri</a:t>
            </a:r>
            <a:endParaRPr lang="tr-TR" sz="2200" dirty="0"/>
          </a:p>
        </p:txBody>
      </p:sp>
      <p:sp>
        <p:nvSpPr>
          <p:cNvPr id="3" name="2 İçerik Yer Tutucusu"/>
          <p:cNvSpPr>
            <a:spLocks noGrp="1"/>
          </p:cNvSpPr>
          <p:nvPr>
            <p:ph idx="1"/>
          </p:nvPr>
        </p:nvSpPr>
        <p:spPr>
          <a:xfrm>
            <a:off x="1857356" y="1200151"/>
            <a:ext cx="6829444" cy="3394472"/>
          </a:xfrm>
        </p:spPr>
        <p:txBody>
          <a:bodyPr/>
          <a:lstStyle/>
          <a:p>
            <a:pPr>
              <a:buNone/>
            </a:pPr>
            <a:r>
              <a:rPr lang="tr-TR" sz="2200" b="1" dirty="0" smtClean="0">
                <a:latin typeface="Arial" pitchFamily="34" charset="0"/>
                <a:ea typeface="Arial Unicode MS" pitchFamily="34" charset="-128"/>
                <a:cs typeface="Arial" pitchFamily="34" charset="0"/>
              </a:rPr>
              <a:t>     7.Güzel Sanatlar Lisesi</a:t>
            </a:r>
          </a:p>
          <a:p>
            <a:pPr>
              <a:buNone/>
            </a:pPr>
            <a:endParaRPr lang="tr-TR" dirty="0"/>
          </a:p>
        </p:txBody>
      </p:sp>
      <p:sp>
        <p:nvSpPr>
          <p:cNvPr id="4" name="3 Dikdörtgen"/>
          <p:cNvSpPr/>
          <p:nvPr/>
        </p:nvSpPr>
        <p:spPr>
          <a:xfrm>
            <a:off x="2286000" y="1833086"/>
            <a:ext cx="6858000" cy="1200329"/>
          </a:xfrm>
          <a:prstGeom prst="rect">
            <a:avLst/>
          </a:prstGeom>
        </p:spPr>
        <p:txBody>
          <a:bodyPr wrap="square">
            <a:spAutoFit/>
          </a:bodyPr>
          <a:lstStyle/>
          <a:p>
            <a:r>
              <a:rPr lang="tr-TR" dirty="0" smtClean="0">
                <a:latin typeface="Arial" pitchFamily="34" charset="0"/>
                <a:cs typeface="Arial" pitchFamily="34" charset="0"/>
              </a:rPr>
              <a:t>Güzel Sanatlar Lisesinin amacı; yetenekli olan öğrencilerin yaratıcı, yapıcı ve yorum yeteneklerini geliştirmek, öğrencileri yetenekleri doğrultusunda araştırıcı ve geliştirici çalışmalara yöneltmektir.</a:t>
            </a:r>
            <a:endParaRPr lang="tr-TR" dirty="0">
              <a:latin typeface="Arial" pitchFamily="34" charset="0"/>
              <a:cs typeface="Arial" pitchFamily="34" charset="0"/>
            </a:endParaRPr>
          </a:p>
        </p:txBody>
      </p:sp>
      <p:pic>
        <p:nvPicPr>
          <p:cNvPr id="2050" name="Picture 2" descr="NEFES MÜZİK ve DANS KURSU - Home | Facebook"/>
          <p:cNvPicPr>
            <a:picLocks noChangeAspect="1" noChangeArrowheads="1"/>
          </p:cNvPicPr>
          <p:nvPr/>
        </p:nvPicPr>
        <p:blipFill>
          <a:blip r:embed="rId2"/>
          <a:srcRect/>
          <a:stretch>
            <a:fillRect/>
          </a:stretch>
        </p:blipFill>
        <p:spPr bwMode="auto">
          <a:xfrm>
            <a:off x="71406" y="1285866"/>
            <a:ext cx="2143125" cy="214312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214296"/>
            <a:ext cx="6543692" cy="857250"/>
          </a:xfrm>
        </p:spPr>
        <p:txBody>
          <a:bodyPr>
            <a:normAutofit/>
          </a:bodyPr>
          <a:lstStyle/>
          <a:p>
            <a:r>
              <a:rPr lang="tr-TR" sz="2200" b="1" dirty="0" smtClean="0">
                <a:latin typeface="Arial" pitchFamily="34" charset="0"/>
                <a:ea typeface="Arial Unicode MS" pitchFamily="34" charset="-128"/>
                <a:cs typeface="Arial" pitchFamily="34" charset="0"/>
              </a:rPr>
              <a:t>Güzel Sanatlar Lisesi</a:t>
            </a:r>
            <a:br>
              <a:rPr lang="tr-TR" sz="2200" b="1" dirty="0" smtClean="0">
                <a:latin typeface="Arial" pitchFamily="34" charset="0"/>
                <a:ea typeface="Arial Unicode MS" pitchFamily="34" charset="-128"/>
                <a:cs typeface="Arial" pitchFamily="34" charset="0"/>
              </a:rPr>
            </a:br>
            <a:endParaRPr lang="tr-TR" sz="2200" dirty="0"/>
          </a:p>
        </p:txBody>
      </p:sp>
      <p:sp>
        <p:nvSpPr>
          <p:cNvPr id="3" name="2 İçerik Yer Tutucusu"/>
          <p:cNvSpPr>
            <a:spLocks noGrp="1"/>
          </p:cNvSpPr>
          <p:nvPr>
            <p:ph idx="1"/>
          </p:nvPr>
        </p:nvSpPr>
        <p:spPr>
          <a:xfrm>
            <a:off x="1857356" y="1214428"/>
            <a:ext cx="6686568" cy="3394472"/>
          </a:xfrm>
        </p:spPr>
        <p:txBody>
          <a:bodyPr/>
          <a:lstStyle/>
          <a:p>
            <a:pPr>
              <a:buNone/>
            </a:pPr>
            <a:r>
              <a:rPr lang="tr-TR" dirty="0" smtClean="0"/>
              <a:t>    </a:t>
            </a:r>
            <a:r>
              <a:rPr lang="tr-TR" sz="1800" dirty="0" smtClean="0">
                <a:latin typeface="Arial" pitchFamily="34" charset="0"/>
                <a:cs typeface="Arial" pitchFamily="34" charset="0"/>
              </a:rPr>
              <a:t>Müzik, Halk Müziği, Sanat Müziği ve Görsel Sanatlar bölümleri vardır.</a:t>
            </a:r>
            <a:endParaRPr lang="tr-TR" sz="1800" dirty="0">
              <a:latin typeface="Arial" pitchFamily="34" charset="0"/>
              <a:cs typeface="Arial" pitchFamily="34" charset="0"/>
            </a:endParaRPr>
          </a:p>
        </p:txBody>
      </p:sp>
      <p:sp>
        <p:nvSpPr>
          <p:cNvPr id="4" name="3 Dikdörtgen"/>
          <p:cNvSpPr/>
          <p:nvPr/>
        </p:nvSpPr>
        <p:spPr>
          <a:xfrm>
            <a:off x="2214546" y="3143254"/>
            <a:ext cx="6143668" cy="646331"/>
          </a:xfrm>
          <a:prstGeom prst="rect">
            <a:avLst/>
          </a:prstGeom>
        </p:spPr>
        <p:txBody>
          <a:bodyPr wrap="square">
            <a:spAutoFit/>
          </a:bodyPr>
          <a:lstStyle/>
          <a:p>
            <a:r>
              <a:rPr lang="tr-TR" dirty="0" smtClean="0">
                <a:latin typeface="Arial" pitchFamily="34" charset="0"/>
                <a:cs typeface="Arial" pitchFamily="34" charset="0"/>
              </a:rPr>
              <a:t>Seçilen bölüme yönelik dersler müfredatta ayrıca verilmektedir.</a:t>
            </a:r>
            <a:endParaRPr lang="tr-TR" dirty="0">
              <a:latin typeface="Arial" pitchFamily="34" charset="0"/>
              <a:cs typeface="Arial" pitchFamily="34" charset="0"/>
            </a:endParaRPr>
          </a:p>
        </p:txBody>
      </p:sp>
      <p:pic>
        <p:nvPicPr>
          <p:cNvPr id="1026" name="Picture 2" descr="7 sanat dalı nedir - KÜLTÜR POSTASI"/>
          <p:cNvPicPr>
            <a:picLocks noChangeAspect="1" noChangeArrowheads="1"/>
          </p:cNvPicPr>
          <p:nvPr/>
        </p:nvPicPr>
        <p:blipFill>
          <a:blip r:embed="rId2"/>
          <a:srcRect/>
          <a:stretch>
            <a:fillRect/>
          </a:stretch>
        </p:blipFill>
        <p:spPr bwMode="auto">
          <a:xfrm>
            <a:off x="71438" y="1357304"/>
            <a:ext cx="2214546" cy="250033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285734"/>
            <a:ext cx="6929454" cy="857250"/>
          </a:xfrm>
        </p:spPr>
        <p:txBody>
          <a:bodyPr>
            <a:normAutofit fontScale="90000"/>
          </a:bodyPr>
          <a:lstStyle/>
          <a:p>
            <a:r>
              <a:rPr lang="tr-TR" sz="2400" b="1" dirty="0" smtClean="0">
                <a:latin typeface="Arial" pitchFamily="34" charset="0"/>
                <a:ea typeface="Arial Unicode MS" pitchFamily="34" charset="-128"/>
                <a:cs typeface="Arial" pitchFamily="34" charset="0"/>
              </a:rPr>
              <a:t>Güzel Sanatlar Lisesi</a:t>
            </a:r>
            <a:r>
              <a:rPr lang="tr-TR" b="1" dirty="0" smtClean="0">
                <a:latin typeface="Arial" pitchFamily="34" charset="0"/>
                <a:ea typeface="Arial Unicode MS" pitchFamily="34" charset="-128"/>
                <a:cs typeface="Arial" pitchFamily="34" charset="0"/>
              </a:rPr>
              <a:t/>
            </a:r>
            <a:br>
              <a:rPr lang="tr-TR" b="1" dirty="0" smtClean="0">
                <a:latin typeface="Arial" pitchFamily="34" charset="0"/>
                <a:ea typeface="Arial Unicode MS" pitchFamily="34" charset="-128"/>
                <a:cs typeface="Arial" pitchFamily="34" charset="0"/>
              </a:rPr>
            </a:br>
            <a:endParaRPr lang="tr-TR" dirty="0"/>
          </a:p>
        </p:txBody>
      </p:sp>
      <p:sp>
        <p:nvSpPr>
          <p:cNvPr id="3" name="2 İçerik Yer Tutucusu"/>
          <p:cNvSpPr>
            <a:spLocks noGrp="1"/>
          </p:cNvSpPr>
          <p:nvPr>
            <p:ph idx="1"/>
          </p:nvPr>
        </p:nvSpPr>
        <p:spPr>
          <a:xfrm>
            <a:off x="1928794" y="1200151"/>
            <a:ext cx="6758006" cy="3394472"/>
          </a:xfrm>
        </p:spPr>
        <p:txBody>
          <a:bodyPr>
            <a:normAutofit/>
          </a:bodyPr>
          <a:lstStyle/>
          <a:p>
            <a:pPr>
              <a:buNone/>
            </a:pPr>
            <a:r>
              <a:rPr lang="tr-TR" sz="1800" dirty="0" smtClean="0">
                <a:latin typeface="Arial" pitchFamily="34" charset="0"/>
                <a:cs typeface="Arial" pitchFamily="34" charset="0"/>
              </a:rPr>
              <a:t>   Bu okullara yetenek sınavı ile öğrenci alınmaktadır.</a:t>
            </a:r>
            <a:endParaRPr lang="tr-TR" sz="1800" dirty="0">
              <a:latin typeface="Arial" pitchFamily="34" charset="0"/>
              <a:cs typeface="Arial" pitchFamily="34" charset="0"/>
            </a:endParaRPr>
          </a:p>
        </p:txBody>
      </p:sp>
      <p:sp>
        <p:nvSpPr>
          <p:cNvPr id="4" name="3 Dikdörtgen"/>
          <p:cNvSpPr/>
          <p:nvPr/>
        </p:nvSpPr>
        <p:spPr>
          <a:xfrm>
            <a:off x="2071670" y="2000246"/>
            <a:ext cx="7072330" cy="1200329"/>
          </a:xfrm>
          <a:prstGeom prst="rect">
            <a:avLst/>
          </a:prstGeom>
        </p:spPr>
        <p:txBody>
          <a:bodyPr wrap="square">
            <a:spAutoFit/>
          </a:bodyPr>
          <a:lstStyle/>
          <a:p>
            <a:r>
              <a:rPr lang="tr-TR" dirty="0" smtClean="0">
                <a:latin typeface="Arial" pitchFamily="34" charset="0"/>
                <a:cs typeface="Arial" pitchFamily="34" charset="0"/>
              </a:rPr>
              <a:t>Yetenek sınavında 50 (elli) ve üzerinde puan alanların; yetenek sınavının % 70’i ile ortaokul başarı puanının % 30’u alınarak 100 (yüz) tam puan üzerinden puan üstünlüğüne göre değerlendirme ve sıralama yapılarak öğrenci alınmaktadır.</a:t>
            </a:r>
            <a:endParaRPr lang="tr-TR" dirty="0">
              <a:latin typeface="Arial" pitchFamily="34" charset="0"/>
              <a:cs typeface="Arial" pitchFamily="34" charset="0"/>
            </a:endParaRPr>
          </a:p>
        </p:txBody>
      </p:sp>
      <p:sp>
        <p:nvSpPr>
          <p:cNvPr id="5" name="4 Dikdörtgen"/>
          <p:cNvSpPr/>
          <p:nvPr/>
        </p:nvSpPr>
        <p:spPr>
          <a:xfrm>
            <a:off x="2071670" y="3500444"/>
            <a:ext cx="7072330" cy="923330"/>
          </a:xfrm>
          <a:prstGeom prst="rect">
            <a:avLst/>
          </a:prstGeom>
        </p:spPr>
        <p:txBody>
          <a:bodyPr wrap="square">
            <a:spAutoFit/>
          </a:bodyPr>
          <a:lstStyle/>
          <a:p>
            <a:r>
              <a:rPr lang="tr-TR" dirty="0" smtClean="0">
                <a:latin typeface="Arial" pitchFamily="34" charset="0"/>
                <a:cs typeface="Arial" pitchFamily="34" charset="0"/>
              </a:rPr>
              <a:t>Yetenek sınavı ilen öğrenci alan liseler için ayrıca yetenek sınavı ile öğrenci alan başvuru kılavuzu yayınlanmaktadır. Yetenek sınavı takvimi ve alım şartları için kılavuz incelenmelidir</a:t>
            </a:r>
            <a:endParaRPr lang="tr-TR" dirty="0">
              <a:latin typeface="Arial" pitchFamily="34" charset="0"/>
              <a:cs typeface="Arial" pitchFamily="34" charset="0"/>
            </a:endParaRPr>
          </a:p>
        </p:txBody>
      </p:sp>
      <p:pic>
        <p:nvPicPr>
          <p:cNvPr id="41986" name="Picture 2" descr="Yetenek Sınavı ile Öğrenci Alan Okullara Başvuru e-Kılavuzu&amp;quot; yayımlandı."/>
          <p:cNvPicPr>
            <a:picLocks noChangeAspect="1" noChangeArrowheads="1"/>
          </p:cNvPicPr>
          <p:nvPr/>
        </p:nvPicPr>
        <p:blipFill>
          <a:blip r:embed="rId2"/>
          <a:srcRect/>
          <a:stretch>
            <a:fillRect/>
          </a:stretch>
        </p:blipFill>
        <p:spPr bwMode="auto">
          <a:xfrm>
            <a:off x="71438" y="1214428"/>
            <a:ext cx="2000232" cy="321471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3108" y="0"/>
            <a:ext cx="6543692" cy="857250"/>
          </a:xfrm>
        </p:spPr>
        <p:txBody>
          <a:bodyPr>
            <a:normAutofit/>
          </a:bodyPr>
          <a:lstStyle/>
          <a:p>
            <a:r>
              <a:rPr lang="tr-TR" sz="2200" b="1" dirty="0" smtClean="0">
                <a:latin typeface="Arial" pitchFamily="34" charset="0"/>
                <a:ea typeface="Arial Unicode MS" pitchFamily="34" charset="-128"/>
                <a:cs typeface="Arial" pitchFamily="34" charset="0"/>
              </a:rPr>
              <a:t>Güzel Sanatlar Lisesi</a:t>
            </a:r>
          </a:p>
        </p:txBody>
      </p:sp>
      <p:sp>
        <p:nvSpPr>
          <p:cNvPr id="3" name="2 İçerik Yer Tutucusu"/>
          <p:cNvSpPr>
            <a:spLocks noGrp="1"/>
          </p:cNvSpPr>
          <p:nvPr>
            <p:ph idx="1"/>
          </p:nvPr>
        </p:nvSpPr>
        <p:spPr>
          <a:xfrm>
            <a:off x="1857356" y="1200151"/>
            <a:ext cx="7286644" cy="3394472"/>
          </a:xfrm>
        </p:spPr>
        <p:txBody>
          <a:bodyPr>
            <a:normAutofit/>
          </a:bodyPr>
          <a:lstStyle/>
          <a:p>
            <a:pPr>
              <a:buNone/>
            </a:pPr>
            <a:r>
              <a:rPr lang="tr-TR" sz="1800" dirty="0" smtClean="0">
                <a:latin typeface="Arial" pitchFamily="34" charset="0"/>
                <a:cs typeface="Arial" pitchFamily="34" charset="0"/>
              </a:rPr>
              <a:t>     </a:t>
            </a:r>
          </a:p>
          <a:p>
            <a:pPr>
              <a:buNone/>
            </a:pPr>
            <a:r>
              <a:rPr lang="tr-TR" sz="1800" dirty="0" smtClean="0">
                <a:latin typeface="Arial" pitchFamily="34" charset="0"/>
                <a:cs typeface="Arial" pitchFamily="34" charset="0"/>
              </a:rPr>
              <a:t>     Güzel Sanatlar Lisesinden mezun olanlar daha çok konservatuarları, ilgili bölümün eğitim fakültelerini (müzik öğretmenliği, resim öğretmenliği vb.) grafik tasarım gibi alanları seçmektedirler.</a:t>
            </a:r>
            <a:endParaRPr lang="tr-TR" sz="1800" dirty="0">
              <a:latin typeface="Arial" pitchFamily="34" charset="0"/>
              <a:cs typeface="Arial" pitchFamily="34" charset="0"/>
            </a:endParaRPr>
          </a:p>
        </p:txBody>
      </p:sp>
      <p:sp>
        <p:nvSpPr>
          <p:cNvPr id="40964" name="AutoShape 4" descr="Grafik Tasarı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 name="5 Resim" descr="grafiktasarım.jpg"/>
          <p:cNvPicPr>
            <a:picLocks noChangeAspect="1"/>
          </p:cNvPicPr>
          <p:nvPr/>
        </p:nvPicPr>
        <p:blipFill>
          <a:blip r:embed="rId2"/>
          <a:stretch>
            <a:fillRect/>
          </a:stretch>
        </p:blipFill>
        <p:spPr>
          <a:xfrm>
            <a:off x="71406" y="1285866"/>
            <a:ext cx="2143140" cy="207170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285984" y="1357304"/>
            <a:ext cx="6858016" cy="2092881"/>
          </a:xfrm>
          <a:prstGeom prst="rect">
            <a:avLst/>
          </a:prstGeom>
        </p:spPr>
        <p:txBody>
          <a:bodyPr wrap="square">
            <a:spAutoFit/>
          </a:bodyPr>
          <a:lstStyle/>
          <a:p>
            <a:r>
              <a:rPr lang="tr-TR" sz="2200" b="1" dirty="0" smtClean="0">
                <a:latin typeface="Arial" pitchFamily="34" charset="0"/>
                <a:cs typeface="Arial" pitchFamily="34" charset="0"/>
              </a:rPr>
              <a:t>1.Merkezi Yerleştirme</a:t>
            </a:r>
          </a:p>
          <a:p>
            <a:endParaRPr lang="tr-TR" b="1" dirty="0" smtClean="0">
              <a:latin typeface="Arial" pitchFamily="34" charset="0"/>
              <a:cs typeface="Arial" pitchFamily="34" charset="0"/>
            </a:endParaRPr>
          </a:p>
          <a:p>
            <a:r>
              <a:rPr lang="tr-TR" dirty="0" smtClean="0">
                <a:latin typeface="Arial" pitchFamily="34" charset="0"/>
                <a:cs typeface="Arial" pitchFamily="34" charset="0"/>
              </a:rPr>
              <a:t>Merkezi sınavla öğrenci olan fen liseleri, sosyal bilimler liseleri, özel program ve proje uygulayan eğitim kurumları ile mesleki teknik Anadolu liselerinin Anadolu teknik programlarına tercihler doğrultusunda Merkezi Sınav Puanı üstünlüğüne göre yapılacaktır.</a:t>
            </a:r>
            <a:r>
              <a:rPr lang="tr-TR" b="1" dirty="0" smtClean="0">
                <a:latin typeface="Arial" pitchFamily="34" charset="0"/>
                <a:cs typeface="Arial" pitchFamily="34" charset="0"/>
              </a:rPr>
              <a:t> </a:t>
            </a:r>
            <a:endParaRPr lang="tr-TR" b="1" dirty="0">
              <a:latin typeface="Arial" pitchFamily="34" charset="0"/>
              <a:cs typeface="Arial" pitchFamily="34" charset="0"/>
            </a:endParaRPr>
          </a:p>
        </p:txBody>
      </p:sp>
      <p:sp>
        <p:nvSpPr>
          <p:cNvPr id="10" name="9 Metin kutusu"/>
          <p:cNvSpPr txBox="1"/>
          <p:nvPr/>
        </p:nvSpPr>
        <p:spPr>
          <a:xfrm>
            <a:off x="2411760" y="267494"/>
            <a:ext cx="6446520" cy="430887"/>
          </a:xfrm>
          <a:prstGeom prst="rect">
            <a:avLst/>
          </a:prstGeom>
          <a:noFill/>
        </p:spPr>
        <p:txBody>
          <a:bodyPr wrap="square" rtlCol="0">
            <a:spAutoFit/>
          </a:bodyPr>
          <a:lstStyle/>
          <a:p>
            <a:r>
              <a:rPr lang="tr-TR" sz="2200" b="1" dirty="0" smtClean="0">
                <a:latin typeface="Arial" pitchFamily="34" charset="0"/>
                <a:cs typeface="Arial" pitchFamily="34" charset="0"/>
              </a:rPr>
              <a:t>Orta Öğretim 	Kurumlarında Yerleştirme İşlemi</a:t>
            </a:r>
            <a:endParaRPr lang="tr-TR" sz="2200" b="1" dirty="0">
              <a:latin typeface="Arial" pitchFamily="34" charset="0"/>
              <a:cs typeface="Arial" pitchFamily="34" charset="0"/>
            </a:endParaRPr>
          </a:p>
        </p:txBody>
      </p:sp>
      <p:pic>
        <p:nvPicPr>
          <p:cNvPr id="18434" name="Picture 2" descr="LGS 2. nakil başvurusu nasıl, nereden yapılır? MEB e-Okul ile LGS lise 2.  nakil başvurusu son günü ne zaman? - Son Dakika Eğitim Haberleri"/>
          <p:cNvPicPr>
            <a:picLocks noChangeAspect="1" noChangeArrowheads="1"/>
          </p:cNvPicPr>
          <p:nvPr/>
        </p:nvPicPr>
        <p:blipFill>
          <a:blip r:embed="rId2" cstate="print"/>
          <a:srcRect/>
          <a:stretch>
            <a:fillRect/>
          </a:stretch>
        </p:blipFill>
        <p:spPr bwMode="auto">
          <a:xfrm>
            <a:off x="71374" y="1357304"/>
            <a:ext cx="2143172" cy="242889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00232" y="0"/>
            <a:ext cx="7143768" cy="857250"/>
          </a:xfrm>
        </p:spPr>
        <p:txBody>
          <a:bodyPr>
            <a:normAutofit/>
          </a:bodyPr>
          <a:lstStyle/>
          <a:p>
            <a:r>
              <a:rPr lang="tr-TR" sz="2200" b="1" dirty="0" smtClean="0">
                <a:latin typeface="Arial" pitchFamily="34" charset="0"/>
                <a:cs typeface="Arial" pitchFamily="34" charset="0"/>
              </a:rPr>
              <a:t>Lise Türleri</a:t>
            </a:r>
            <a:endParaRPr lang="tr-TR" sz="2200" dirty="0"/>
          </a:p>
        </p:txBody>
      </p:sp>
      <p:sp>
        <p:nvSpPr>
          <p:cNvPr id="3" name="2 İçerik Yer Tutucusu"/>
          <p:cNvSpPr>
            <a:spLocks noGrp="1"/>
          </p:cNvSpPr>
          <p:nvPr>
            <p:ph idx="1"/>
          </p:nvPr>
        </p:nvSpPr>
        <p:spPr>
          <a:xfrm>
            <a:off x="2214546" y="1200151"/>
            <a:ext cx="6472254" cy="3394472"/>
          </a:xfrm>
        </p:spPr>
        <p:txBody>
          <a:bodyPr/>
          <a:lstStyle/>
          <a:p>
            <a:pPr>
              <a:buNone/>
            </a:pPr>
            <a:r>
              <a:rPr lang="tr-TR" sz="2200" b="1" dirty="0" smtClean="0">
                <a:latin typeface="Arial" pitchFamily="34" charset="0"/>
                <a:ea typeface="Arial Unicode MS" pitchFamily="34" charset="-128"/>
                <a:cs typeface="Arial" pitchFamily="34" charset="0"/>
              </a:rPr>
              <a:t> 8.Spor Lisesi</a:t>
            </a:r>
          </a:p>
          <a:p>
            <a:pPr>
              <a:buNone/>
            </a:pPr>
            <a:endParaRPr lang="tr-TR" dirty="0"/>
          </a:p>
        </p:txBody>
      </p:sp>
      <p:sp>
        <p:nvSpPr>
          <p:cNvPr id="4" name="3 Dikdörtgen"/>
          <p:cNvSpPr/>
          <p:nvPr/>
        </p:nvSpPr>
        <p:spPr>
          <a:xfrm>
            <a:off x="2214546" y="1785932"/>
            <a:ext cx="6929454" cy="923330"/>
          </a:xfrm>
          <a:prstGeom prst="rect">
            <a:avLst/>
          </a:prstGeom>
        </p:spPr>
        <p:txBody>
          <a:bodyPr wrap="square">
            <a:spAutoFit/>
          </a:bodyPr>
          <a:lstStyle/>
          <a:p>
            <a:r>
              <a:rPr lang="tr-TR" dirty="0" smtClean="0">
                <a:latin typeface="Arial" pitchFamily="34" charset="0"/>
                <a:cs typeface="Arial" pitchFamily="34" charset="0"/>
              </a:rPr>
              <a:t>Spor Liselerinin amacı; spora ilgi duyan öğrencileri geliştirmek, öğrencileri yetenekleri doğrultusunda araştırıcı ve geliştirici çalışmalara yöneltmektir.</a:t>
            </a:r>
            <a:endParaRPr lang="tr-TR" dirty="0">
              <a:latin typeface="Arial" pitchFamily="34" charset="0"/>
              <a:cs typeface="Arial" pitchFamily="34" charset="0"/>
            </a:endParaRPr>
          </a:p>
        </p:txBody>
      </p:sp>
      <p:sp>
        <p:nvSpPr>
          <p:cNvPr id="5" name="4 Dikdörtgen"/>
          <p:cNvSpPr/>
          <p:nvPr/>
        </p:nvSpPr>
        <p:spPr>
          <a:xfrm>
            <a:off x="2285984" y="3143254"/>
            <a:ext cx="6858016" cy="1477328"/>
          </a:xfrm>
          <a:prstGeom prst="rect">
            <a:avLst/>
          </a:prstGeom>
        </p:spPr>
        <p:txBody>
          <a:bodyPr wrap="square">
            <a:spAutoFit/>
          </a:bodyPr>
          <a:lstStyle/>
          <a:p>
            <a:r>
              <a:rPr lang="tr-TR" dirty="0" smtClean="0">
                <a:latin typeface="Arial" pitchFamily="34" charset="0"/>
                <a:cs typeface="Arial" pitchFamily="34" charset="0"/>
              </a:rPr>
              <a:t>Spor Liseleri; beden eğitimi ve sporla ilgili yükseköğretim kurumlarının bulunduğu; spor lisesi programlarının uygulanabileceği kapalı spor salonu, futbol sahası ve benzeri spor alanları ile yeterli spor araç-gereci bulunan, fizikî alt yapısı uygun olan okullardır.</a:t>
            </a:r>
            <a:endParaRPr lang="tr-TR" dirty="0">
              <a:latin typeface="Arial" pitchFamily="34" charset="0"/>
              <a:cs typeface="Arial" pitchFamily="34" charset="0"/>
            </a:endParaRPr>
          </a:p>
        </p:txBody>
      </p:sp>
      <p:pic>
        <p:nvPicPr>
          <p:cNvPr id="45058" name="Picture 2" descr="Sporun Zihniniz ve Ruhunuz Üzerindeki Etkileri | Yalı Spor Blog"/>
          <p:cNvPicPr>
            <a:picLocks noChangeAspect="1" noChangeArrowheads="1"/>
          </p:cNvPicPr>
          <p:nvPr/>
        </p:nvPicPr>
        <p:blipFill>
          <a:blip r:embed="rId2"/>
          <a:srcRect/>
          <a:stretch>
            <a:fillRect/>
          </a:stretch>
        </p:blipFill>
        <p:spPr bwMode="auto">
          <a:xfrm>
            <a:off x="71406" y="1285866"/>
            <a:ext cx="2214578" cy="326232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85984" y="0"/>
            <a:ext cx="6472254" cy="857250"/>
          </a:xfrm>
        </p:spPr>
        <p:txBody>
          <a:bodyPr>
            <a:normAutofit/>
          </a:bodyPr>
          <a:lstStyle/>
          <a:p>
            <a:r>
              <a:rPr lang="tr-TR" sz="2200" b="1" dirty="0" smtClean="0">
                <a:latin typeface="Arial" pitchFamily="34" charset="0"/>
                <a:ea typeface="Arial Unicode MS" pitchFamily="34" charset="-128"/>
                <a:cs typeface="Arial" pitchFamily="34" charset="0"/>
              </a:rPr>
              <a:t>Spor Lisesi</a:t>
            </a:r>
          </a:p>
        </p:txBody>
      </p:sp>
      <p:sp>
        <p:nvSpPr>
          <p:cNvPr id="4" name="3 Dikdörtgen"/>
          <p:cNvSpPr/>
          <p:nvPr/>
        </p:nvSpPr>
        <p:spPr>
          <a:xfrm>
            <a:off x="2214546" y="1428742"/>
            <a:ext cx="6643734" cy="369332"/>
          </a:xfrm>
          <a:prstGeom prst="rect">
            <a:avLst/>
          </a:prstGeom>
        </p:spPr>
        <p:txBody>
          <a:bodyPr wrap="square">
            <a:spAutoFit/>
          </a:bodyPr>
          <a:lstStyle/>
          <a:p>
            <a:r>
              <a:rPr lang="tr-TR" dirty="0" smtClean="0">
                <a:latin typeface="Arial" pitchFamily="34" charset="0"/>
                <a:cs typeface="Arial" pitchFamily="34" charset="0"/>
              </a:rPr>
              <a:t>Bu okullara yetenek sınavı ile öğrenci alınmaktadır. </a:t>
            </a:r>
            <a:endParaRPr lang="tr-TR" dirty="0">
              <a:latin typeface="Arial" pitchFamily="34" charset="0"/>
              <a:cs typeface="Arial" pitchFamily="34" charset="0"/>
            </a:endParaRPr>
          </a:p>
        </p:txBody>
      </p:sp>
      <p:sp>
        <p:nvSpPr>
          <p:cNvPr id="5" name="4 Dikdörtgen"/>
          <p:cNvSpPr/>
          <p:nvPr/>
        </p:nvSpPr>
        <p:spPr>
          <a:xfrm>
            <a:off x="2214546" y="2214560"/>
            <a:ext cx="6715172" cy="1200329"/>
          </a:xfrm>
          <a:prstGeom prst="rect">
            <a:avLst/>
          </a:prstGeom>
        </p:spPr>
        <p:txBody>
          <a:bodyPr wrap="square">
            <a:spAutoFit/>
          </a:bodyPr>
          <a:lstStyle/>
          <a:p>
            <a:r>
              <a:rPr lang="tr-TR" dirty="0" smtClean="0">
                <a:latin typeface="Arial" pitchFamily="34" charset="0"/>
                <a:cs typeface="Arial" pitchFamily="34" charset="0"/>
              </a:rPr>
              <a:t>Yetenek sınavında 50 (elli) ve üzerinde puan alanların; yetenek sınavının % 70’i ile ortaokul başarı puanının % 30’u alınarak 100 (yüz) tam puan üzerinden puan üstünlüğüne göre değerlendirme ve sıralama yapılarak öğrenci alınmaktadır.</a:t>
            </a:r>
            <a:endParaRPr lang="tr-TR" dirty="0">
              <a:latin typeface="Arial" pitchFamily="34" charset="0"/>
              <a:cs typeface="Arial" pitchFamily="34" charset="0"/>
            </a:endParaRPr>
          </a:p>
        </p:txBody>
      </p:sp>
      <p:sp>
        <p:nvSpPr>
          <p:cNvPr id="6" name="5 Dikdörtgen"/>
          <p:cNvSpPr/>
          <p:nvPr/>
        </p:nvSpPr>
        <p:spPr>
          <a:xfrm>
            <a:off x="2285984" y="3786196"/>
            <a:ext cx="6858016" cy="923330"/>
          </a:xfrm>
          <a:prstGeom prst="rect">
            <a:avLst/>
          </a:prstGeom>
        </p:spPr>
        <p:txBody>
          <a:bodyPr wrap="square">
            <a:spAutoFit/>
          </a:bodyPr>
          <a:lstStyle/>
          <a:p>
            <a:r>
              <a:rPr lang="tr-TR" dirty="0" smtClean="0">
                <a:latin typeface="Arial" pitchFamily="34" charset="0"/>
                <a:cs typeface="Arial" pitchFamily="34" charset="0"/>
              </a:rPr>
              <a:t>Yetenek sınavı ilen öğrenci alan liseler için ayrıca yetenek sınavı ile öğrenci alan başvuru kılavuzu yayınlanmaktadır. Yetenek sınavı takvimi ve alım şartları için kılavuz incelenmelidir.</a:t>
            </a:r>
            <a:endParaRPr lang="tr-TR" dirty="0">
              <a:latin typeface="Arial" pitchFamily="34" charset="0"/>
              <a:cs typeface="Arial" pitchFamily="34" charset="0"/>
            </a:endParaRPr>
          </a:p>
        </p:txBody>
      </p:sp>
      <p:pic>
        <p:nvPicPr>
          <p:cNvPr id="44034" name="Picture 2" descr="Spor Çocuklar Sporda Aktif Olarak Katılmaktadırlar Stok Vektör Sanatı &amp;amp;  Çocuk&amp;#39;nin Daha Fazla Görseli - iStock"/>
          <p:cNvPicPr>
            <a:picLocks noChangeAspect="1" noChangeArrowheads="1"/>
          </p:cNvPicPr>
          <p:nvPr/>
        </p:nvPicPr>
        <p:blipFill>
          <a:blip r:embed="rId2" cstate="print"/>
          <a:srcRect/>
          <a:stretch>
            <a:fillRect/>
          </a:stretch>
        </p:blipFill>
        <p:spPr bwMode="auto">
          <a:xfrm>
            <a:off x="71406" y="1428742"/>
            <a:ext cx="2214578" cy="321471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357390" y="2143122"/>
            <a:ext cx="6786610" cy="646331"/>
          </a:xfrm>
          <a:prstGeom prst="rect">
            <a:avLst/>
          </a:prstGeom>
        </p:spPr>
        <p:txBody>
          <a:bodyPr wrap="square">
            <a:spAutoFit/>
          </a:bodyPr>
          <a:lstStyle/>
          <a:p>
            <a:r>
              <a:rPr lang="tr-TR" dirty="0" smtClean="0">
                <a:latin typeface="Arial" pitchFamily="34" charset="0"/>
                <a:cs typeface="Arial" pitchFamily="34" charset="0"/>
              </a:rPr>
              <a:t>Spor Lisesinden mezun olanlar daha çok Beden Eğitimi Öğretmenliği, Spor yöneticiliği vb. bölümleri seçmektedir.</a:t>
            </a:r>
            <a:endParaRPr lang="tr-TR" dirty="0">
              <a:latin typeface="Arial" pitchFamily="34" charset="0"/>
              <a:cs typeface="Arial" pitchFamily="34" charset="0"/>
            </a:endParaRPr>
          </a:p>
        </p:txBody>
      </p:sp>
      <p:sp>
        <p:nvSpPr>
          <p:cNvPr id="5" name="4 Dikdörtgen"/>
          <p:cNvSpPr/>
          <p:nvPr/>
        </p:nvSpPr>
        <p:spPr>
          <a:xfrm>
            <a:off x="4429124" y="285734"/>
            <a:ext cx="1707519" cy="430887"/>
          </a:xfrm>
          <a:prstGeom prst="rect">
            <a:avLst/>
          </a:prstGeom>
        </p:spPr>
        <p:txBody>
          <a:bodyPr wrap="none">
            <a:spAutoFit/>
          </a:bodyPr>
          <a:lstStyle/>
          <a:p>
            <a:r>
              <a:rPr lang="tr-TR" sz="2200" b="1" dirty="0" smtClean="0">
                <a:latin typeface="Arial" pitchFamily="34" charset="0"/>
                <a:ea typeface="Arial Unicode MS" pitchFamily="34" charset="-128"/>
                <a:cs typeface="Arial" pitchFamily="34" charset="0"/>
              </a:rPr>
              <a:t>Spor Lisesi</a:t>
            </a:r>
            <a:endParaRPr lang="tr-TR" sz="2200" dirty="0"/>
          </a:p>
        </p:txBody>
      </p:sp>
      <p:pic>
        <p:nvPicPr>
          <p:cNvPr id="43010" name="Picture 2" descr="Devlet ve vakıf üniversitelerindeki spor yönetimi bölümlerine ilgi yoğun"/>
          <p:cNvPicPr>
            <a:picLocks noChangeAspect="1" noChangeArrowheads="1"/>
          </p:cNvPicPr>
          <p:nvPr/>
        </p:nvPicPr>
        <p:blipFill>
          <a:blip r:embed="rId2"/>
          <a:srcRect/>
          <a:stretch>
            <a:fillRect/>
          </a:stretch>
        </p:blipFill>
        <p:spPr bwMode="auto">
          <a:xfrm>
            <a:off x="71406" y="1357304"/>
            <a:ext cx="2357454" cy="235743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Kutlutekin\Desktop\şablon 2\RAM-ADRES.jpg"/>
          <p:cNvPicPr>
            <a:picLocks noGrp="1" noChangeAspect="1" noChangeArrowheads="1"/>
          </p:cNvPicPr>
          <p:nvPr>
            <p:ph idx="1"/>
          </p:nvPr>
        </p:nvPicPr>
        <p:blipFill>
          <a:blip r:embed="rId2"/>
          <a:srcRect/>
          <a:stretch>
            <a:fillRect/>
          </a:stretch>
        </p:blipFill>
        <p:spPr bwMode="auto">
          <a:xfrm>
            <a:off x="0" y="928676"/>
            <a:ext cx="9072594" cy="421482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428860" y="1285866"/>
            <a:ext cx="6929454" cy="1938992"/>
          </a:xfrm>
          <a:prstGeom prst="rect">
            <a:avLst/>
          </a:prstGeom>
        </p:spPr>
        <p:txBody>
          <a:bodyPr wrap="square">
            <a:spAutoFit/>
          </a:bodyPr>
          <a:lstStyle/>
          <a:p>
            <a:r>
              <a:rPr lang="tr-TR" sz="2200" b="1" dirty="0" smtClean="0">
                <a:latin typeface="Arial" pitchFamily="34" charset="0"/>
                <a:cs typeface="Arial" pitchFamily="34" charset="0"/>
              </a:rPr>
              <a:t>2. Yerel Yerleştirme</a:t>
            </a:r>
          </a:p>
          <a:p>
            <a:endParaRPr lang="tr-TR" sz="2200" b="1" dirty="0" smtClean="0">
              <a:latin typeface="Arial" pitchFamily="34" charset="0"/>
              <a:cs typeface="Arial" pitchFamily="34" charset="0"/>
            </a:endParaRPr>
          </a:p>
          <a:p>
            <a:r>
              <a:rPr lang="tr-TR" dirty="0" smtClean="0">
                <a:latin typeface="Arial" pitchFamily="34" charset="0"/>
                <a:cs typeface="Arial" pitchFamily="34" charset="0"/>
              </a:rPr>
              <a:t>Okulların türü ve kontenjanları bulundukları yere göre oluşturulan ortaöğretim kayıt alanı ile öğrencilerin ikametgah adresleri,okul başarı puanları ve devamsızlık gibi kriterler göz önünde bulundurarak yapılacaktır.</a:t>
            </a:r>
            <a:r>
              <a:rPr lang="tr-TR" sz="2200" dirty="0" smtClean="0">
                <a:latin typeface="Arial" pitchFamily="34" charset="0"/>
                <a:cs typeface="Arial" pitchFamily="34" charset="0"/>
              </a:rPr>
              <a:t> </a:t>
            </a:r>
            <a:endParaRPr lang="tr-TR" sz="2200" dirty="0">
              <a:latin typeface="Arial" pitchFamily="34" charset="0"/>
              <a:cs typeface="Arial" pitchFamily="34" charset="0"/>
            </a:endParaRPr>
          </a:p>
        </p:txBody>
      </p:sp>
      <p:sp>
        <p:nvSpPr>
          <p:cNvPr id="11" name="10 Dikdörtgen"/>
          <p:cNvSpPr/>
          <p:nvPr/>
        </p:nvSpPr>
        <p:spPr>
          <a:xfrm>
            <a:off x="2428860" y="142858"/>
            <a:ext cx="6357982" cy="430887"/>
          </a:xfrm>
          <a:prstGeom prst="rect">
            <a:avLst/>
          </a:prstGeom>
        </p:spPr>
        <p:txBody>
          <a:bodyPr wrap="square">
            <a:spAutoFit/>
          </a:bodyPr>
          <a:lstStyle/>
          <a:p>
            <a:r>
              <a:rPr lang="tr-TR" sz="2200" b="1" dirty="0" smtClean="0">
                <a:latin typeface="Arial" pitchFamily="34" charset="0"/>
                <a:cs typeface="Arial" pitchFamily="34" charset="0"/>
              </a:rPr>
              <a:t>Orta Öğretim 	Kurumlarında Yerleştirme İşlemi</a:t>
            </a:r>
            <a:endParaRPr lang="tr-TR" sz="2200" b="1" dirty="0">
              <a:latin typeface="Arial" pitchFamily="34" charset="0"/>
              <a:cs typeface="Arial" pitchFamily="34" charset="0"/>
            </a:endParaRPr>
          </a:p>
        </p:txBody>
      </p:sp>
      <p:sp>
        <p:nvSpPr>
          <p:cNvPr id="17410" name="AutoShape 2" descr="Liselere Tercih Yerleştirme Nasıl İşleyecek | Pilot Uygulama! - YouTu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11 Resim" descr="evv.png"/>
          <p:cNvPicPr>
            <a:picLocks noChangeAspect="1"/>
          </p:cNvPicPr>
          <p:nvPr/>
        </p:nvPicPr>
        <p:blipFill>
          <a:blip r:embed="rId2"/>
          <a:stretch>
            <a:fillRect/>
          </a:stretch>
        </p:blipFill>
        <p:spPr>
          <a:xfrm>
            <a:off x="71438" y="1357304"/>
            <a:ext cx="2357422" cy="202882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214546" y="1214428"/>
            <a:ext cx="6929454" cy="1877437"/>
          </a:xfrm>
          <a:prstGeom prst="rect">
            <a:avLst/>
          </a:prstGeom>
        </p:spPr>
        <p:txBody>
          <a:bodyPr wrap="square">
            <a:spAutoFit/>
          </a:bodyPr>
          <a:lstStyle/>
          <a:p>
            <a:r>
              <a:rPr lang="tr-TR" sz="2200" b="1" dirty="0" smtClean="0">
                <a:latin typeface="Arial" pitchFamily="34" charset="0"/>
                <a:cs typeface="Arial" pitchFamily="34" charset="0"/>
              </a:rPr>
              <a:t>3. Yetenek Sınavı İle Yerleştirme</a:t>
            </a:r>
          </a:p>
          <a:p>
            <a:endParaRPr lang="tr-TR" sz="2200" b="1" dirty="0" smtClean="0">
              <a:latin typeface="Arial" pitchFamily="34" charset="0"/>
              <a:cs typeface="Arial" pitchFamily="34" charset="0"/>
            </a:endParaRPr>
          </a:p>
          <a:p>
            <a:r>
              <a:rPr lang="tr-TR" dirty="0" smtClean="0">
                <a:latin typeface="Arial" pitchFamily="34" charset="0"/>
                <a:cs typeface="Arial" pitchFamily="34" charset="0"/>
              </a:rPr>
              <a:t>Güzel sanatlar liseleri, spor liseleri, musiki geleneksel ve çağdaş görsel sanatlar ve spor programı/projesi uygulayan Anadolu İmam hatip liselerine yerleştirme işlemidir.</a:t>
            </a:r>
          </a:p>
          <a:p>
            <a:endParaRPr lang="tr-TR" dirty="0">
              <a:latin typeface="Arial" pitchFamily="34" charset="0"/>
              <a:cs typeface="Arial" pitchFamily="34" charset="0"/>
            </a:endParaRPr>
          </a:p>
        </p:txBody>
      </p:sp>
      <p:sp>
        <p:nvSpPr>
          <p:cNvPr id="11" name="10 Dikdörtgen"/>
          <p:cNvSpPr/>
          <p:nvPr/>
        </p:nvSpPr>
        <p:spPr>
          <a:xfrm>
            <a:off x="2428860" y="214296"/>
            <a:ext cx="6286544" cy="430887"/>
          </a:xfrm>
          <a:prstGeom prst="rect">
            <a:avLst/>
          </a:prstGeom>
        </p:spPr>
        <p:txBody>
          <a:bodyPr wrap="square">
            <a:spAutoFit/>
          </a:bodyPr>
          <a:lstStyle/>
          <a:p>
            <a:r>
              <a:rPr lang="tr-TR" sz="2200" b="1" dirty="0" smtClean="0">
                <a:latin typeface="Arial" pitchFamily="34" charset="0"/>
                <a:cs typeface="Arial" pitchFamily="34" charset="0"/>
              </a:rPr>
              <a:t>Orta Öğretim 	Kurumlarında Yerleştirme İşlemi</a:t>
            </a:r>
            <a:endParaRPr lang="tr-TR" sz="2200" b="1" dirty="0">
              <a:latin typeface="Arial" pitchFamily="34" charset="0"/>
              <a:cs typeface="Arial" pitchFamily="34" charset="0"/>
            </a:endParaRPr>
          </a:p>
        </p:txBody>
      </p:sp>
      <p:sp>
        <p:nvSpPr>
          <p:cNvPr id="16386" name="AutoShape 2" descr="Özel yetenek yerine puan! Çalgı becerisi ve müzik kulağı olmayan müzik  bölümüne girecek - Son Dakika Özel Haberler Köşe Yazılar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11 Resim" descr="yetenek.jpg"/>
          <p:cNvPicPr>
            <a:picLocks noChangeAspect="1"/>
          </p:cNvPicPr>
          <p:nvPr/>
        </p:nvPicPr>
        <p:blipFill>
          <a:blip r:embed="rId2"/>
          <a:stretch>
            <a:fillRect/>
          </a:stretch>
        </p:blipFill>
        <p:spPr>
          <a:xfrm>
            <a:off x="71438" y="1214428"/>
            <a:ext cx="2214546" cy="185738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142972"/>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285952" y="1428742"/>
            <a:ext cx="6858048" cy="1261884"/>
          </a:xfrm>
          <a:prstGeom prst="rect">
            <a:avLst/>
          </a:prstGeom>
        </p:spPr>
        <p:txBody>
          <a:bodyPr wrap="square">
            <a:spAutoFit/>
          </a:bodyPr>
          <a:lstStyle/>
          <a:p>
            <a:r>
              <a:rPr lang="tr-TR" sz="2200" b="1" dirty="0" smtClean="0">
                <a:latin typeface="Arial" pitchFamily="34" charset="0"/>
                <a:cs typeface="Arial" pitchFamily="34" charset="0"/>
              </a:rPr>
              <a:t>4. Özel Okullar</a:t>
            </a:r>
          </a:p>
          <a:p>
            <a:endParaRPr lang="tr-TR" dirty="0" smtClean="0">
              <a:latin typeface="Arial" pitchFamily="34" charset="0"/>
              <a:cs typeface="Arial" pitchFamily="34" charset="0"/>
            </a:endParaRPr>
          </a:p>
          <a:p>
            <a:r>
              <a:rPr lang="tr-TR" dirty="0" smtClean="0">
                <a:latin typeface="Arial" pitchFamily="34" charset="0"/>
                <a:cs typeface="Arial" pitchFamily="34" charset="0"/>
              </a:rPr>
              <a:t>Merkezi Sınav Puanı esas alınarak kendi yönetmeliklere göre alan okullardır. </a:t>
            </a:r>
            <a:endParaRPr lang="tr-TR" dirty="0">
              <a:latin typeface="Arial" pitchFamily="34" charset="0"/>
              <a:cs typeface="Arial" pitchFamily="34" charset="0"/>
            </a:endParaRPr>
          </a:p>
        </p:txBody>
      </p:sp>
      <p:sp>
        <p:nvSpPr>
          <p:cNvPr id="11" name="10 Dikdörtgen"/>
          <p:cNvSpPr/>
          <p:nvPr/>
        </p:nvSpPr>
        <p:spPr>
          <a:xfrm>
            <a:off x="2357422" y="142858"/>
            <a:ext cx="6357982" cy="430887"/>
          </a:xfrm>
          <a:prstGeom prst="rect">
            <a:avLst/>
          </a:prstGeom>
        </p:spPr>
        <p:txBody>
          <a:bodyPr wrap="square">
            <a:spAutoFit/>
          </a:bodyPr>
          <a:lstStyle/>
          <a:p>
            <a:r>
              <a:rPr lang="tr-TR" sz="2200" b="1" dirty="0" smtClean="0">
                <a:latin typeface="Arial" pitchFamily="34" charset="0"/>
                <a:cs typeface="Arial" pitchFamily="34" charset="0"/>
              </a:rPr>
              <a:t>Orta Öğretim 	Kurumlarında Yerleştirme İşlemi</a:t>
            </a:r>
            <a:endParaRPr lang="tr-TR" sz="2200" b="1" dirty="0">
              <a:latin typeface="Arial" pitchFamily="34" charset="0"/>
              <a:cs typeface="Arial" pitchFamily="34" charset="0"/>
            </a:endParaRPr>
          </a:p>
        </p:txBody>
      </p:sp>
      <p:pic>
        <p:nvPicPr>
          <p:cNvPr id="15362" name="Picture 2" descr="Öğretmenlerin merakla beklediği ek ders saatlerine ilişkin karar Resmi  Gazete&amp;#39;de yayınlandı"/>
          <p:cNvPicPr>
            <a:picLocks noChangeAspect="1" noChangeArrowheads="1"/>
          </p:cNvPicPr>
          <p:nvPr/>
        </p:nvPicPr>
        <p:blipFill>
          <a:blip r:embed="rId2"/>
          <a:srcRect/>
          <a:stretch>
            <a:fillRect/>
          </a:stretch>
        </p:blipFill>
        <p:spPr bwMode="auto">
          <a:xfrm>
            <a:off x="71406" y="1214428"/>
            <a:ext cx="2286016" cy="200026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428860" y="1000115"/>
            <a:ext cx="5072098" cy="4000528"/>
          </a:xfrm>
          <a:prstGeom prst="rect">
            <a:avLst/>
          </a:prstGeom>
        </p:spPr>
        <p:txBody>
          <a:bodyPr vert="horz" lIns="91440" tIns="45720" rIns="91440" bIns="45720" rtlCol="0">
            <a:normAutofit/>
          </a:bodyPr>
          <a:lstStyle/>
          <a:p>
            <a:pPr algn="just">
              <a:spcBef>
                <a:spcPct val="20000"/>
              </a:spcBef>
              <a:buFont typeface="Arial" pitchFamily="34" charset="0"/>
              <a:buChar char="•"/>
              <a:defRPr/>
            </a:pPr>
            <a:r>
              <a:rPr lang="tr-TR" dirty="0" smtClean="0">
                <a:latin typeface="Arial" pitchFamily="34" charset="0"/>
                <a:ea typeface="Arial Unicode MS" pitchFamily="34" charset="-128"/>
                <a:cs typeface="Arial" pitchFamily="34" charset="0"/>
              </a:rPr>
              <a:t>Fen Liseleri</a:t>
            </a:r>
          </a:p>
          <a:p>
            <a:pPr algn="just">
              <a:spcBef>
                <a:spcPct val="20000"/>
              </a:spcBef>
              <a:buFont typeface="Arial" pitchFamily="34" charset="0"/>
              <a:buChar char="•"/>
              <a:defRPr/>
            </a:pPr>
            <a:r>
              <a:rPr lang="tr-TR" dirty="0" smtClean="0">
                <a:latin typeface="Arial" pitchFamily="34" charset="0"/>
                <a:ea typeface="Arial Unicode MS" pitchFamily="34" charset="-128"/>
                <a:cs typeface="Arial" pitchFamily="34" charset="0"/>
              </a:rPr>
              <a:t>Sosyal Bilimler Lisesi</a:t>
            </a:r>
          </a:p>
          <a:p>
            <a:pPr algn="just">
              <a:spcBef>
                <a:spcPct val="20000"/>
              </a:spcBef>
              <a:buFont typeface="Arial" pitchFamily="34" charset="0"/>
              <a:buChar char="•"/>
              <a:defRPr/>
            </a:pPr>
            <a:r>
              <a:rPr lang="tr-TR" dirty="0" smtClean="0">
                <a:latin typeface="Arial" pitchFamily="34" charset="0"/>
                <a:ea typeface="Arial Unicode MS" pitchFamily="34" charset="-128"/>
                <a:cs typeface="Arial" pitchFamily="34" charset="0"/>
              </a:rPr>
              <a:t>Proje Okulları</a:t>
            </a:r>
          </a:p>
          <a:p>
            <a:pPr algn="just">
              <a:spcBef>
                <a:spcPct val="20000"/>
              </a:spcBef>
              <a:buFont typeface="Arial" pitchFamily="34" charset="0"/>
              <a:buChar char="•"/>
              <a:defRPr/>
            </a:pPr>
            <a:r>
              <a:rPr lang="tr-TR" dirty="0" smtClean="0">
                <a:latin typeface="Arial" pitchFamily="34" charset="0"/>
                <a:ea typeface="Arial Unicode MS" pitchFamily="34" charset="-128"/>
                <a:cs typeface="Arial" pitchFamily="34" charset="0"/>
              </a:rPr>
              <a:t>Anadolu Lisesi</a:t>
            </a:r>
          </a:p>
          <a:p>
            <a:pPr algn="just">
              <a:spcBef>
                <a:spcPct val="20000"/>
              </a:spcBef>
              <a:buFont typeface="Arial" pitchFamily="34" charset="0"/>
              <a:buChar char="•"/>
              <a:defRPr/>
            </a:pPr>
            <a:r>
              <a:rPr lang="tr-TR" dirty="0" smtClean="0">
                <a:latin typeface="Arial" pitchFamily="34" charset="0"/>
                <a:ea typeface="Arial Unicode MS" pitchFamily="34" charset="-128"/>
                <a:cs typeface="Arial" pitchFamily="34" charset="0"/>
              </a:rPr>
              <a:t>Mesleki Teknik ve Anadolu Lisesi</a:t>
            </a:r>
          </a:p>
          <a:p>
            <a:pPr algn="just">
              <a:spcBef>
                <a:spcPct val="20000"/>
              </a:spcBef>
              <a:buFont typeface="Arial" pitchFamily="34" charset="0"/>
              <a:buChar char="•"/>
              <a:defRPr/>
            </a:pPr>
            <a:r>
              <a:rPr lang="tr-TR" dirty="0" smtClean="0">
                <a:latin typeface="Arial" pitchFamily="34" charset="0"/>
                <a:ea typeface="Arial Unicode MS" pitchFamily="34" charset="-128"/>
                <a:cs typeface="Arial" pitchFamily="34" charset="0"/>
              </a:rPr>
              <a:t>Anadolu İmam Hatip Lisesi</a:t>
            </a:r>
          </a:p>
          <a:p>
            <a:pPr algn="just">
              <a:spcBef>
                <a:spcPct val="20000"/>
              </a:spcBef>
              <a:buFont typeface="Arial" pitchFamily="34" charset="0"/>
              <a:buChar char="•"/>
              <a:defRPr/>
            </a:pPr>
            <a:r>
              <a:rPr lang="tr-TR" dirty="0" smtClean="0">
                <a:latin typeface="Arial" pitchFamily="34" charset="0"/>
                <a:ea typeface="Arial Unicode MS" pitchFamily="34" charset="-128"/>
                <a:cs typeface="Arial" pitchFamily="34" charset="0"/>
              </a:rPr>
              <a:t>Güzel Sanatlar lisesi</a:t>
            </a:r>
          </a:p>
          <a:p>
            <a:pPr algn="just">
              <a:spcBef>
                <a:spcPct val="20000"/>
              </a:spcBef>
              <a:buFont typeface="Arial" pitchFamily="34" charset="0"/>
              <a:buChar char="•"/>
              <a:defRPr/>
            </a:pPr>
            <a:r>
              <a:rPr lang="tr-TR" dirty="0" smtClean="0">
                <a:latin typeface="Arial" pitchFamily="34" charset="0"/>
                <a:ea typeface="Arial Unicode MS" pitchFamily="34" charset="-128"/>
                <a:cs typeface="Arial" pitchFamily="34" charset="0"/>
              </a:rPr>
              <a:t>Spor Lisesi</a:t>
            </a:r>
          </a:p>
        </p:txBody>
      </p:sp>
      <p:sp>
        <p:nvSpPr>
          <p:cNvPr id="7" name="İçerik Yer Tutucusu 2"/>
          <p:cNvSpPr txBox="1">
            <a:spLocks/>
          </p:cNvSpPr>
          <p:nvPr/>
        </p:nvSpPr>
        <p:spPr>
          <a:xfrm>
            <a:off x="1928794" y="107155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0" name="9 Metin kutusu"/>
          <p:cNvSpPr txBox="1"/>
          <p:nvPr/>
        </p:nvSpPr>
        <p:spPr>
          <a:xfrm>
            <a:off x="2411760" y="267494"/>
            <a:ext cx="6446520" cy="430887"/>
          </a:xfrm>
          <a:prstGeom prst="rect">
            <a:avLst/>
          </a:prstGeom>
          <a:noFill/>
        </p:spPr>
        <p:txBody>
          <a:bodyPr wrap="square" rtlCol="0">
            <a:spAutoFit/>
          </a:bodyPr>
          <a:lstStyle/>
          <a:p>
            <a:r>
              <a:rPr lang="tr-TR" sz="2200" b="1" dirty="0" smtClean="0">
                <a:latin typeface="Arial" pitchFamily="34" charset="0"/>
                <a:cs typeface="Arial" pitchFamily="34" charset="0"/>
              </a:rPr>
              <a:t>8. Sınıftan Sonra Hangi Okullara Gidebilirim?</a:t>
            </a:r>
            <a:endParaRPr lang="tr-TR" sz="2200" b="1" dirty="0">
              <a:latin typeface="Arial" pitchFamily="34" charset="0"/>
              <a:cs typeface="Arial" pitchFamily="34" charset="0"/>
            </a:endParaRPr>
          </a:p>
        </p:txBody>
      </p:sp>
      <p:pic>
        <p:nvPicPr>
          <p:cNvPr id="13314" name="Picture 2" descr="LİSELER. - ppt indir"/>
          <p:cNvPicPr>
            <a:picLocks noChangeAspect="1" noChangeArrowheads="1"/>
          </p:cNvPicPr>
          <p:nvPr/>
        </p:nvPicPr>
        <p:blipFill>
          <a:blip r:embed="rId2"/>
          <a:srcRect/>
          <a:stretch>
            <a:fillRect/>
          </a:stretch>
        </p:blipFill>
        <p:spPr bwMode="auto">
          <a:xfrm>
            <a:off x="71406" y="979901"/>
            <a:ext cx="2143140" cy="287773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9" name="8 Dikdörtgen"/>
          <p:cNvSpPr/>
          <p:nvPr/>
        </p:nvSpPr>
        <p:spPr>
          <a:xfrm>
            <a:off x="2214546" y="1275606"/>
            <a:ext cx="6929454" cy="2923877"/>
          </a:xfrm>
          <a:prstGeom prst="rect">
            <a:avLst/>
          </a:prstGeom>
        </p:spPr>
        <p:txBody>
          <a:bodyPr wrap="square">
            <a:spAutoFit/>
          </a:bodyPr>
          <a:lstStyle/>
          <a:p>
            <a:r>
              <a:rPr lang="tr-TR" sz="2200" b="1" dirty="0" smtClean="0">
                <a:latin typeface="Arial" pitchFamily="34" charset="0"/>
                <a:cs typeface="Arial" pitchFamily="34" charset="0"/>
              </a:rPr>
              <a:t>1. Fen Lisesi </a:t>
            </a:r>
          </a:p>
          <a:p>
            <a:endParaRPr lang="tr-TR" dirty="0" smtClean="0">
              <a:latin typeface="Arial" pitchFamily="34" charset="0"/>
              <a:cs typeface="Arial" pitchFamily="34" charset="0"/>
            </a:endParaRPr>
          </a:p>
          <a:p>
            <a:r>
              <a:rPr lang="tr-TR" dirty="0" smtClean="0">
                <a:latin typeface="Arial" pitchFamily="34" charset="0"/>
                <a:cs typeface="Arial" pitchFamily="34" charset="0"/>
              </a:rPr>
              <a:t>Zeka düzeyleri ile fen ve matematik alanlarındaki yetenekleri yüksek olan öğrencileri, matematik ve fen bilimleri alanında yüksek öğrenime hazırlar.</a:t>
            </a: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r>
              <a:rPr lang="tr-TR" dirty="0" smtClean="0">
                <a:latin typeface="Arial" pitchFamily="34" charset="0"/>
                <a:cs typeface="Arial" pitchFamily="34" charset="0"/>
              </a:rPr>
              <a:t>Matematik ve fen bilimleri alanında gereksinim duyulan üstün nitelikli bilim adamlarının yetiştirilmesine kaynaklık eder.</a:t>
            </a:r>
            <a:endParaRPr lang="tr-TR" dirty="0">
              <a:latin typeface="Arial" pitchFamily="34" charset="0"/>
              <a:cs typeface="Arial" pitchFamily="34" charset="0"/>
            </a:endParaRPr>
          </a:p>
        </p:txBody>
      </p:sp>
      <p:sp>
        <p:nvSpPr>
          <p:cNvPr id="10" name="9 Metin kutusu"/>
          <p:cNvSpPr txBox="1"/>
          <p:nvPr/>
        </p:nvSpPr>
        <p:spPr>
          <a:xfrm>
            <a:off x="2000232" y="267494"/>
            <a:ext cx="7143768" cy="430887"/>
          </a:xfrm>
          <a:prstGeom prst="rect">
            <a:avLst/>
          </a:prstGeom>
          <a:noFill/>
        </p:spPr>
        <p:txBody>
          <a:bodyPr wrap="square" rtlCol="0">
            <a:spAutoFit/>
          </a:bodyPr>
          <a:lstStyle/>
          <a:p>
            <a:pPr algn="ctr"/>
            <a:r>
              <a:rPr lang="tr-TR" sz="2200" b="1" dirty="0" smtClean="0">
                <a:latin typeface="Arial" pitchFamily="34" charset="0"/>
                <a:cs typeface="Arial" pitchFamily="34" charset="0"/>
              </a:rPr>
              <a:t>Lise Türleri</a:t>
            </a:r>
            <a:endParaRPr lang="tr-TR" sz="2200" b="1" dirty="0">
              <a:latin typeface="Arial" pitchFamily="34" charset="0"/>
              <a:cs typeface="Arial" pitchFamily="34" charset="0"/>
            </a:endParaRPr>
          </a:p>
        </p:txBody>
      </p:sp>
      <p:pic>
        <p:nvPicPr>
          <p:cNvPr id="11268" name="Picture 4" descr="Terakki&amp;#39;de Deney Yarışmaları Gerçekleşti - Terabook"/>
          <p:cNvPicPr>
            <a:picLocks noChangeAspect="1" noChangeArrowheads="1"/>
          </p:cNvPicPr>
          <p:nvPr/>
        </p:nvPicPr>
        <p:blipFill>
          <a:blip r:embed="rId2"/>
          <a:srcRect/>
          <a:stretch>
            <a:fillRect/>
          </a:stretch>
        </p:blipFill>
        <p:spPr bwMode="auto">
          <a:xfrm>
            <a:off x="142844" y="1357304"/>
            <a:ext cx="2143140" cy="278608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çerik Yer Tutucusu 2"/>
          <p:cNvSpPr txBox="1">
            <a:spLocks/>
          </p:cNvSpPr>
          <p:nvPr/>
        </p:nvSpPr>
        <p:spPr>
          <a:xfrm>
            <a:off x="2214546" y="1000115"/>
            <a:ext cx="6929454" cy="4000528"/>
          </a:xfrm>
          <a:prstGeom prst="rect">
            <a:avLst/>
          </a:prstGeom>
        </p:spPr>
        <p:txBody>
          <a:bodyPr vert="horz" lIns="91440" tIns="45720" rIns="91440" bIns="45720" rtlCol="0">
            <a:normAutofit/>
          </a:bodyPr>
          <a:lstStyle/>
          <a:p>
            <a:pPr algn="just">
              <a:spcBef>
                <a:spcPct val="20000"/>
              </a:spcBef>
              <a:defRPr/>
            </a:pPr>
            <a:endParaRPr lang="tr-TR" sz="1500" dirty="0" smtClean="0">
              <a:latin typeface="Arial Unicode MS" pitchFamily="34" charset="-128"/>
              <a:ea typeface="Arial Unicode MS" pitchFamily="34" charset="-128"/>
              <a:cs typeface="Arial Unicode MS" pitchFamily="34" charset="-128"/>
            </a:endParaRPr>
          </a:p>
        </p:txBody>
      </p:sp>
      <p:sp>
        <p:nvSpPr>
          <p:cNvPr id="7" name="İçerik Yer Tutucusu 2"/>
          <p:cNvSpPr txBox="1">
            <a:spLocks/>
          </p:cNvSpPr>
          <p:nvPr/>
        </p:nvSpPr>
        <p:spPr>
          <a:xfrm>
            <a:off x="1979712" y="1059582"/>
            <a:ext cx="7215206" cy="2376264"/>
          </a:xfrm>
          <a:prstGeom prst="rect">
            <a:avLst/>
          </a:prstGeom>
        </p:spPr>
        <p:txBody>
          <a:bodyPr vert="horz" lIns="91440" tIns="45720" rIns="91440" bIns="45720" rtlCol="0">
            <a:noAutofit/>
          </a:bodyPr>
          <a:lstStyle/>
          <a:p>
            <a:pPr lvl="0" algn="ctr">
              <a:spcBef>
                <a:spcPct val="20000"/>
              </a:spcBef>
              <a:defRPr/>
            </a:pPr>
            <a:endParaRPr lang="tr-TR" sz="4800" b="1" i="1" dirty="0" smtClean="0">
              <a:solidFill>
                <a:srgbClr val="002060"/>
              </a:solidFill>
              <a:latin typeface="Arial Unicode MS" pitchFamily="34" charset="-128"/>
              <a:ea typeface="Arial Unicode MS" pitchFamily="34" charset="-128"/>
              <a:cs typeface="Arial Unicode MS" pitchFamily="34" charset="-128"/>
            </a:endParaRPr>
          </a:p>
        </p:txBody>
      </p:sp>
      <p:sp>
        <p:nvSpPr>
          <p:cNvPr id="6" name="5 Dikdörtgen"/>
          <p:cNvSpPr/>
          <p:nvPr/>
        </p:nvSpPr>
        <p:spPr>
          <a:xfrm>
            <a:off x="3541108" y="2387084"/>
            <a:ext cx="184731" cy="369332"/>
          </a:xfrm>
          <a:prstGeom prst="rect">
            <a:avLst/>
          </a:prstGeom>
        </p:spPr>
        <p:txBody>
          <a:bodyPr wrap="none">
            <a:spAutoFit/>
          </a:bodyPr>
          <a:lstStyle/>
          <a:p>
            <a:endParaRPr lang="tr-TR" dirty="0"/>
          </a:p>
        </p:txBody>
      </p:sp>
      <p:sp>
        <p:nvSpPr>
          <p:cNvPr id="8" name="7 Dikdörtgen"/>
          <p:cNvSpPr/>
          <p:nvPr/>
        </p:nvSpPr>
        <p:spPr>
          <a:xfrm>
            <a:off x="3541108" y="2387084"/>
            <a:ext cx="184731" cy="369332"/>
          </a:xfrm>
          <a:prstGeom prst="rect">
            <a:avLst/>
          </a:prstGeom>
        </p:spPr>
        <p:txBody>
          <a:bodyPr wrap="none">
            <a:spAutoFit/>
          </a:bodyPr>
          <a:lstStyle/>
          <a:p>
            <a:endParaRPr lang="tr-TR" dirty="0"/>
          </a:p>
        </p:txBody>
      </p:sp>
      <p:sp>
        <p:nvSpPr>
          <p:cNvPr id="12" name="11 Metin kutusu"/>
          <p:cNvSpPr txBox="1"/>
          <p:nvPr/>
        </p:nvSpPr>
        <p:spPr>
          <a:xfrm>
            <a:off x="2214546" y="1785932"/>
            <a:ext cx="6786610" cy="2031325"/>
          </a:xfrm>
          <a:prstGeom prst="rect">
            <a:avLst/>
          </a:prstGeom>
          <a:noFill/>
        </p:spPr>
        <p:txBody>
          <a:bodyPr wrap="square" rtlCol="0">
            <a:spAutoFit/>
          </a:bodyPr>
          <a:lstStyle/>
          <a:p>
            <a:r>
              <a:rPr lang="tr-TR" dirty="0" smtClean="0">
                <a:latin typeface="Arial" pitchFamily="34" charset="0"/>
                <a:cs typeface="Arial" pitchFamily="34" charset="0"/>
              </a:rPr>
              <a:t>Birinci yabancı dili İngilizce olan Fen Liseleri’nde öğrenim süresi 4(Dört) yıldır.</a:t>
            </a: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r>
              <a:rPr lang="tr-TR" dirty="0" smtClean="0">
                <a:latin typeface="Arial" pitchFamily="34" charset="0"/>
                <a:cs typeface="Arial" pitchFamily="34" charset="0"/>
              </a:rPr>
              <a:t>Merkezi Yerleştirme ile öğrenci alan okullardır.Merkezi Sınav puan ortalaması en yüksek olan okullardır.</a:t>
            </a:r>
            <a:endParaRPr lang="tr-TR" dirty="0">
              <a:latin typeface="Arial" pitchFamily="34" charset="0"/>
              <a:cs typeface="Arial" pitchFamily="34" charset="0"/>
            </a:endParaRPr>
          </a:p>
        </p:txBody>
      </p:sp>
      <p:pic>
        <p:nvPicPr>
          <p:cNvPr id="10242" name="Picture 2" descr="Başarılı Bir Çocuk Yetiştirmek Için Mutlaka Okuyun!"/>
          <p:cNvPicPr>
            <a:picLocks noChangeAspect="1" noChangeArrowheads="1"/>
          </p:cNvPicPr>
          <p:nvPr/>
        </p:nvPicPr>
        <p:blipFill>
          <a:blip r:embed="rId2"/>
          <a:srcRect/>
          <a:stretch>
            <a:fillRect/>
          </a:stretch>
        </p:blipFill>
        <p:spPr bwMode="auto">
          <a:xfrm>
            <a:off x="71406" y="1500180"/>
            <a:ext cx="2214578" cy="2376481"/>
          </a:xfrm>
          <a:prstGeom prst="rect">
            <a:avLst/>
          </a:prstGeom>
          <a:noFill/>
        </p:spPr>
      </p:pic>
      <p:sp>
        <p:nvSpPr>
          <p:cNvPr id="13" name="12 Dikdörtgen"/>
          <p:cNvSpPr/>
          <p:nvPr/>
        </p:nvSpPr>
        <p:spPr>
          <a:xfrm>
            <a:off x="2357422" y="285734"/>
            <a:ext cx="6143668" cy="430887"/>
          </a:xfrm>
          <a:prstGeom prst="rect">
            <a:avLst/>
          </a:prstGeom>
        </p:spPr>
        <p:txBody>
          <a:bodyPr wrap="square">
            <a:spAutoFit/>
          </a:bodyPr>
          <a:lstStyle/>
          <a:p>
            <a:pPr algn="ctr"/>
            <a:r>
              <a:rPr lang="tr-TR" b="1" dirty="0" smtClean="0">
                <a:latin typeface="Arial" pitchFamily="34" charset="0"/>
                <a:cs typeface="Arial" pitchFamily="34" charset="0"/>
              </a:rPr>
              <a:t> </a:t>
            </a:r>
            <a:r>
              <a:rPr lang="tr-TR" sz="2200" b="1" dirty="0" smtClean="0">
                <a:latin typeface="Arial" pitchFamily="34" charset="0"/>
                <a:cs typeface="Arial" pitchFamily="34" charset="0"/>
              </a:rPr>
              <a:t>Fen Lisesi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2024</TotalTime>
  <Words>1282</Words>
  <Application>Microsoft Office PowerPoint</Application>
  <PresentationFormat>Ekran Gösterisi (16:9)</PresentationFormat>
  <Paragraphs>151</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Anadolu Lisesi</vt:lpstr>
      <vt:lpstr>Anadolu Lisesi</vt:lpstr>
      <vt:lpstr> Lise Türleri </vt:lpstr>
      <vt:lpstr>Mesleki Teknik ve Anadolu Lisesi</vt:lpstr>
      <vt:lpstr>Lise Türleri</vt:lpstr>
      <vt:lpstr>Anadolu İmam Hatip Lisesi</vt:lpstr>
      <vt:lpstr>Anadolu İmam Hatip Lisesi</vt:lpstr>
      <vt:lpstr>Lise Türleri</vt:lpstr>
      <vt:lpstr>Güzel Sanatlar Lisesi </vt:lpstr>
      <vt:lpstr>Güzel Sanatlar Lisesi </vt:lpstr>
      <vt:lpstr>Güzel Sanatlar Lisesi</vt:lpstr>
      <vt:lpstr>Lise Türleri</vt:lpstr>
      <vt:lpstr>Spor Lisesi</vt:lpstr>
      <vt:lpstr>Slayt 32</vt:lpstr>
      <vt:lpstr>Slayt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RAM IDARE</dc:creator>
  <cp:lastModifiedBy>Kutlutekin</cp:lastModifiedBy>
  <cp:revision>204</cp:revision>
  <dcterms:created xsi:type="dcterms:W3CDTF">2019-11-28T07:55:11Z</dcterms:created>
  <dcterms:modified xsi:type="dcterms:W3CDTF">2021-11-24T13:10:07Z</dcterms:modified>
</cp:coreProperties>
</file>