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5" r:id="rId8"/>
    <p:sldId id="272" r:id="rId9"/>
    <p:sldId id="275" r:id="rId10"/>
    <p:sldId id="274" r:id="rId11"/>
    <p:sldId id="273" r:id="rId12"/>
    <p:sldId id="264" r:id="rId13"/>
    <p:sldId id="307" r:id="rId14"/>
    <p:sldId id="270" r:id="rId15"/>
    <p:sldId id="269" r:id="rId16"/>
    <p:sldId id="268" r:id="rId17"/>
    <p:sldId id="263" r:id="rId18"/>
    <p:sldId id="262" r:id="rId19"/>
    <p:sldId id="261" r:id="rId20"/>
    <p:sldId id="260" r:id="rId21"/>
    <p:sldId id="276" r:id="rId22"/>
    <p:sldId id="277" r:id="rId23"/>
    <p:sldId id="279" r:id="rId24"/>
    <p:sldId id="280" r:id="rId25"/>
    <p:sldId id="278" r:id="rId26"/>
    <p:sldId id="281"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82" r:id="rId40"/>
    <p:sldId id="283" r:id="rId41"/>
    <p:sldId id="284" r:id="rId42"/>
    <p:sldId id="297" r:id="rId43"/>
    <p:sldId id="306" r:id="rId44"/>
    <p:sldId id="305" r:id="rId45"/>
    <p:sldId id="298" r:id="rId46"/>
    <p:sldId id="299" r:id="rId47"/>
    <p:sldId id="300" r:id="rId48"/>
    <p:sldId id="301" r:id="rId49"/>
    <p:sldId id="302" r:id="rId50"/>
    <p:sldId id="303" r:id="rId51"/>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4" autoAdjust="0"/>
    <p:restoredTop sz="94717" autoAdjust="0"/>
  </p:normalViewPr>
  <p:slideViewPr>
    <p:cSldViewPr>
      <p:cViewPr>
        <p:scale>
          <a:sx n="91" d="100"/>
          <a:sy n="91" d="100"/>
        </p:scale>
        <p:origin x="-552" y="-846"/>
      </p:cViewPr>
      <p:guideLst>
        <p:guide orient="horz" pos="1620"/>
        <p:guide pos="2880"/>
      </p:guideLst>
    </p:cSldViewPr>
  </p:slideViewPr>
  <p:outlineViewPr>
    <p:cViewPr>
      <p:scale>
        <a:sx n="33" d="100"/>
        <a:sy n="33" d="100"/>
      </p:scale>
      <p:origin x="0" y="9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25.11.2021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Metin kutusu"/>
          <p:cNvSpPr txBox="1"/>
          <p:nvPr/>
        </p:nvSpPr>
        <p:spPr>
          <a:xfrm>
            <a:off x="2143108" y="142858"/>
            <a:ext cx="7000892" cy="707886"/>
          </a:xfrm>
          <a:prstGeom prst="rect">
            <a:avLst/>
          </a:prstGeom>
          <a:noFill/>
        </p:spPr>
        <p:txBody>
          <a:bodyPr wrap="square" rtlCol="0">
            <a:spAutoFit/>
          </a:bodyPr>
          <a:lstStyle/>
          <a:p>
            <a:pPr algn="ctr"/>
            <a:r>
              <a:rPr lang="tr-TR" sz="2200" b="1" dirty="0" smtClean="0">
                <a:latin typeface="Arial" pitchFamily="34" charset="0"/>
                <a:cs typeface="Arial" pitchFamily="34" charset="0"/>
              </a:rPr>
              <a:t>REHBERLİK HİZMETLERİNİN TANITILMASI</a:t>
            </a:r>
          </a:p>
          <a:p>
            <a:endParaRPr lang="tr-TR" dirty="0"/>
          </a:p>
        </p:txBody>
      </p:sp>
      <p:sp>
        <p:nvSpPr>
          <p:cNvPr id="52226" name="AutoShape 2" descr="Okul Rehberlik Servisi, Görevleri ve Amaçları - Dumlupınar Orta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2228" name="AutoShape 4" descr="Okul Rehberlik Servisi, Görevleri ve Amaçları - Dumlupınar Orta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8 Resim" descr="rehberlik.jpg"/>
          <p:cNvPicPr>
            <a:picLocks noChangeAspect="1"/>
          </p:cNvPicPr>
          <p:nvPr/>
        </p:nvPicPr>
        <p:blipFill>
          <a:blip r:embed="rId2"/>
          <a:stretch>
            <a:fillRect/>
          </a:stretch>
        </p:blipFill>
        <p:spPr>
          <a:xfrm>
            <a:off x="0" y="928676"/>
            <a:ext cx="9144000" cy="4211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43108" y="1428742"/>
            <a:ext cx="7000892" cy="2308324"/>
          </a:xfrm>
          <a:prstGeom prst="rect">
            <a:avLst/>
          </a:prstGeom>
        </p:spPr>
        <p:txBody>
          <a:bodyPr wrap="square">
            <a:spAutoFit/>
          </a:bodyPr>
          <a:lstStyle/>
          <a:p>
            <a:r>
              <a:rPr lang="tr-TR" dirty="0" smtClean="0">
                <a:latin typeface="Arial" pitchFamily="34" charset="0"/>
                <a:cs typeface="Arial" pitchFamily="34" charset="0"/>
              </a:rPr>
              <a:t>Rehberlik, bireyi tanımak ve kendisine tanıtmaktır.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Kişinin kendi problemlerini kendisinin çözmesi, gerçekçi kararlar alması, yetenek ilgi ve isteklerini geliştirmesi, kendisiyle uyum içinde olması ve böylece kendini gerçekleştirebilmesi için yapılan sistemli, bilimsel ve profesyonel yardım sürecidir.</a:t>
            </a:r>
            <a:endParaRPr lang="tr-TR" b="1" dirty="0">
              <a:latin typeface="Arial" pitchFamily="34" charset="0"/>
              <a:cs typeface="Arial" pitchFamily="34" charset="0"/>
            </a:endParaRPr>
          </a:p>
        </p:txBody>
      </p:sp>
      <p:sp>
        <p:nvSpPr>
          <p:cNvPr id="10" name="9 Metin kutusu"/>
          <p:cNvSpPr txBox="1"/>
          <p:nvPr/>
        </p:nvSpPr>
        <p:spPr>
          <a:xfrm>
            <a:off x="2214546" y="212037"/>
            <a:ext cx="6732240"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Amacı Nedir?</a:t>
            </a:r>
            <a:endParaRPr lang="tr-TR" sz="2200" b="1" dirty="0">
              <a:latin typeface="Arial" pitchFamily="34" charset="0"/>
              <a:cs typeface="Arial" pitchFamily="34" charset="0"/>
            </a:endParaRPr>
          </a:p>
        </p:txBody>
      </p:sp>
      <p:pic>
        <p:nvPicPr>
          <p:cNvPr id="41986" name="Picture 2" descr="Problem Çözme Teknikleri Nelerdir? - İdealkoç"/>
          <p:cNvPicPr>
            <a:picLocks noChangeAspect="1" noChangeArrowheads="1"/>
          </p:cNvPicPr>
          <p:nvPr/>
        </p:nvPicPr>
        <p:blipFill>
          <a:blip r:embed="rId2"/>
          <a:srcRect/>
          <a:stretch>
            <a:fillRect/>
          </a:stretch>
        </p:blipFill>
        <p:spPr bwMode="auto">
          <a:xfrm>
            <a:off x="71406" y="1357304"/>
            <a:ext cx="2143140" cy="2381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71670" y="1428742"/>
            <a:ext cx="7072330" cy="2308324"/>
          </a:xfrm>
          <a:prstGeom prst="rect">
            <a:avLst/>
          </a:prstGeom>
        </p:spPr>
        <p:txBody>
          <a:bodyPr wrap="square">
            <a:spAutoFit/>
          </a:bodyPr>
          <a:lstStyle/>
          <a:p>
            <a:r>
              <a:rPr lang="tr-TR" dirty="0" smtClean="0">
                <a:latin typeface="Arial" pitchFamily="34" charset="0"/>
                <a:cs typeface="Arial" pitchFamily="34" charset="0"/>
              </a:rPr>
              <a:t>Rehberlik, her bireyin kendi ilgi, yetenek istek ve kişiliğinin kuvvetli ve zayıf yanlarını tanımasına yardım etmektir. </a:t>
            </a:r>
          </a:p>
          <a:p>
            <a:endParaRPr lang="tr-TR" dirty="0" smtClean="0"/>
          </a:p>
          <a:p>
            <a:endParaRPr lang="tr-TR" dirty="0" smtClean="0"/>
          </a:p>
          <a:p>
            <a:endParaRPr lang="tr-TR" dirty="0" smtClean="0"/>
          </a:p>
          <a:p>
            <a:endParaRPr lang="tr-TR" dirty="0" smtClean="0"/>
          </a:p>
          <a:p>
            <a:r>
              <a:rPr lang="tr-TR" dirty="0" smtClean="0">
                <a:latin typeface="Arial" pitchFamily="34" charset="0"/>
                <a:cs typeface="Arial" pitchFamily="34" charset="0"/>
              </a:rPr>
              <a:t>Rehberliğin temel amacı "bireyin, kendini gerçekleştirmesine yardım etmektir."</a:t>
            </a:r>
            <a:endParaRPr lang="tr-TR" b="1" dirty="0">
              <a:latin typeface="Arial" pitchFamily="34" charset="0"/>
              <a:cs typeface="Arial" pitchFamily="34" charset="0"/>
            </a:endParaRPr>
          </a:p>
        </p:txBody>
      </p:sp>
      <p:sp>
        <p:nvSpPr>
          <p:cNvPr id="10" name="9 Metin kutusu"/>
          <p:cNvSpPr txBox="1"/>
          <p:nvPr/>
        </p:nvSpPr>
        <p:spPr>
          <a:xfrm>
            <a:off x="2214546" y="214296"/>
            <a:ext cx="6929454" cy="769441"/>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Amacı Nedir?</a:t>
            </a:r>
          </a:p>
          <a:p>
            <a:endParaRPr lang="tr-TR" sz="2200" b="1" dirty="0">
              <a:solidFill>
                <a:schemeClr val="bg1"/>
              </a:solidFill>
              <a:latin typeface="Arial" pitchFamily="34" charset="0"/>
              <a:cs typeface="Arial" pitchFamily="34" charset="0"/>
            </a:endParaRPr>
          </a:p>
        </p:txBody>
      </p:sp>
      <p:pic>
        <p:nvPicPr>
          <p:cNvPr id="40962" name="Picture 2" descr="İki Sihirli Sözcük : Kendini Tanı - Doğa Sigorta Blog"/>
          <p:cNvPicPr>
            <a:picLocks noChangeAspect="1" noChangeArrowheads="1"/>
          </p:cNvPicPr>
          <p:nvPr/>
        </p:nvPicPr>
        <p:blipFill>
          <a:blip r:embed="rId2"/>
          <a:srcRect/>
          <a:stretch>
            <a:fillRect/>
          </a:stretch>
        </p:blipFill>
        <p:spPr bwMode="auto">
          <a:xfrm>
            <a:off x="71406" y="1357304"/>
            <a:ext cx="2000264" cy="25717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85984" y="1285866"/>
            <a:ext cx="7143768" cy="2585323"/>
          </a:xfrm>
          <a:prstGeom prst="rect">
            <a:avLst/>
          </a:prstGeom>
        </p:spPr>
        <p:txBody>
          <a:bodyPr wrap="square">
            <a:spAutoFit/>
          </a:bodyPr>
          <a:lstStyle/>
          <a:p>
            <a:r>
              <a:rPr lang="tr-TR" dirty="0" smtClean="0">
                <a:latin typeface="Arial" pitchFamily="34" charset="0"/>
                <a:cs typeface="Arial" pitchFamily="34" charset="0"/>
              </a:rPr>
              <a:t>Rehberlik bireyin,</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1.Kendini tanıması,</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2.Çevrede kendisine açık olan fırsatları öğrenmesi,</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3.Gizil güçlerini geliştirmesi,</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4.Çevresine uyum sağlaması için ona yardım etmeyi amaçlar.</a:t>
            </a:r>
            <a:endParaRPr lang="tr-TR" dirty="0">
              <a:latin typeface="Arial" pitchFamily="34" charset="0"/>
              <a:cs typeface="Arial" pitchFamily="34" charset="0"/>
            </a:endParaRPr>
          </a:p>
        </p:txBody>
      </p:sp>
      <p:sp>
        <p:nvSpPr>
          <p:cNvPr id="10" name="9 Metin kutusu"/>
          <p:cNvSpPr txBox="1"/>
          <p:nvPr/>
        </p:nvSpPr>
        <p:spPr>
          <a:xfrm>
            <a:off x="2285984" y="142858"/>
            <a:ext cx="6732240" cy="1107996"/>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Amacı Nedir?</a:t>
            </a: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pic>
        <p:nvPicPr>
          <p:cNvPr id="39938" name="Picture 2" descr="Ertuğrul Gazi Anadolu Lisesi / Kocaeli-Kartepe - Az düşünmeye olan  yatkınlığımız... Ve çok fazla düşünme alışkanlığımız... SEN DEĞERLİSİN  EGAL&amp;#39;li Kendini keşfetmek için DÜŞÜN! | Facebook"/>
          <p:cNvPicPr>
            <a:picLocks noChangeAspect="1" noChangeArrowheads="1"/>
          </p:cNvPicPr>
          <p:nvPr/>
        </p:nvPicPr>
        <p:blipFill>
          <a:blip r:embed="rId2"/>
          <a:srcRect/>
          <a:stretch>
            <a:fillRect/>
          </a:stretch>
        </p:blipFill>
        <p:spPr bwMode="auto">
          <a:xfrm>
            <a:off x="71406" y="1357304"/>
            <a:ext cx="2214578" cy="24288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00232" y="1285866"/>
            <a:ext cx="7143768" cy="1815882"/>
          </a:xfrm>
          <a:prstGeom prst="rect">
            <a:avLst/>
          </a:prstGeom>
        </p:spPr>
        <p:txBody>
          <a:bodyPr wrap="square">
            <a:spAutoFit/>
          </a:bodyPr>
          <a:lstStyle/>
          <a:p>
            <a:pPr marL="457200" indent="-457200">
              <a:buAutoNum type="arabicPeriod"/>
            </a:pPr>
            <a:r>
              <a:rPr lang="tr-TR" sz="2200" b="1" dirty="0" smtClean="0">
                <a:latin typeface="Arial" pitchFamily="34" charset="0"/>
                <a:cs typeface="Arial" pitchFamily="34" charset="0"/>
              </a:rPr>
              <a:t>İnsan Saygıya Değer Bir Varlıktır.</a:t>
            </a:r>
          </a:p>
          <a:p>
            <a:pPr marL="342900" indent="-342900"/>
            <a:r>
              <a:rPr lang="tr-TR" b="1" dirty="0" smtClean="0">
                <a:latin typeface="Arial" pitchFamily="34" charset="0"/>
                <a:cs typeface="Arial" pitchFamily="34" charset="0"/>
              </a:rPr>
              <a:t/>
            </a:r>
            <a:br>
              <a:rPr lang="tr-TR" b="1" dirty="0" smtClean="0">
                <a:latin typeface="Arial" pitchFamily="34" charset="0"/>
                <a:cs typeface="Arial" pitchFamily="34" charset="0"/>
              </a:rPr>
            </a:br>
            <a:r>
              <a:rPr lang="tr-TR" dirty="0" smtClean="0">
                <a:latin typeface="Arial" pitchFamily="34" charset="0"/>
                <a:cs typeface="Arial" pitchFamily="34" charset="0"/>
              </a:rPr>
              <a:t>Her birey sahip olduğu özellikler bakımından biriciktir. Dolayısıyla insanoğlu dili, dini, cinsiyeti, sosyal sınıfı, fiziksel ve psikolojik özellikleri, arzuları, düşünceleri, tercihleri ve kararları bakımından saygıya değer bir varlıktır.</a:t>
            </a:r>
            <a:endParaRPr lang="tr-TR" b="1" dirty="0">
              <a:latin typeface="Arial" pitchFamily="34" charset="0"/>
              <a:cs typeface="Arial" pitchFamily="34" charset="0"/>
            </a:endParaRPr>
          </a:p>
        </p:txBody>
      </p:sp>
      <p:sp>
        <p:nvSpPr>
          <p:cNvPr id="10" name="9 Metin kutusu"/>
          <p:cNvSpPr txBox="1"/>
          <p:nvPr/>
        </p:nvSpPr>
        <p:spPr>
          <a:xfrm>
            <a:off x="2357422" y="212037"/>
            <a:ext cx="6715140"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endParaRPr lang="tr-TR" sz="2200" b="1" dirty="0">
              <a:latin typeface="Arial" pitchFamily="34" charset="0"/>
              <a:cs typeface="Arial" pitchFamily="34" charset="0"/>
            </a:endParaRPr>
          </a:p>
        </p:txBody>
      </p:sp>
      <p:pic>
        <p:nvPicPr>
          <p:cNvPr id="38914" name="Picture 2" descr="Irk, Etnisite ve Din | AND Center"/>
          <p:cNvPicPr>
            <a:picLocks noChangeAspect="1" noChangeArrowheads="1"/>
          </p:cNvPicPr>
          <p:nvPr/>
        </p:nvPicPr>
        <p:blipFill>
          <a:blip r:embed="rId2"/>
          <a:srcRect/>
          <a:stretch>
            <a:fillRect/>
          </a:stretch>
        </p:blipFill>
        <p:spPr bwMode="auto">
          <a:xfrm>
            <a:off x="71439" y="1357304"/>
            <a:ext cx="2000231" cy="20717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00232" y="1214428"/>
            <a:ext cx="7143768" cy="2769989"/>
          </a:xfrm>
          <a:prstGeom prst="rect">
            <a:avLst/>
          </a:prstGeom>
        </p:spPr>
        <p:txBody>
          <a:bodyPr wrap="square">
            <a:spAutoFit/>
          </a:bodyPr>
          <a:lstStyle/>
          <a:p>
            <a:r>
              <a:rPr lang="tr-TR" sz="2200" b="1" dirty="0" smtClean="0">
                <a:latin typeface="Arial" pitchFamily="34" charset="0"/>
                <a:cs typeface="Arial" pitchFamily="34" charset="0"/>
              </a:rPr>
              <a:t>2. Her Birey Seçme ve Karar Verme Özgürlüğüne Sahiptir</a:t>
            </a:r>
          </a:p>
          <a:p>
            <a:endParaRPr lang="tr-TR" sz="2200" dirty="0" smtClean="0">
              <a:latin typeface="Arial" pitchFamily="34" charset="0"/>
              <a:cs typeface="Arial" pitchFamily="34" charset="0"/>
            </a:endParaRPr>
          </a:p>
          <a:p>
            <a:r>
              <a:rPr lang="tr-TR" dirty="0" smtClean="0">
                <a:latin typeface="Arial" pitchFamily="34" charset="0"/>
                <a:cs typeface="Arial" pitchFamily="34" charset="0"/>
              </a:rPr>
              <a:t>Günümüzde insana kendi yönünü çizmesine, kendi hayatı hakkında karar verme özgürlüğüne sahip olmasına, kendi davranışlarının sorumluluğunu üstlenmesine ve çeşitli durumlarla ilgili yaptığı tercihlerle varoluşunu ortaya koymasına fırsat verilmektedir.Rehberlik bireyin bu fırsatları uygun şekilde kullanmasına yardımcı olur.</a:t>
            </a:r>
            <a:endParaRPr lang="tr-TR" b="1" dirty="0">
              <a:latin typeface="Arial" pitchFamily="34" charset="0"/>
              <a:cs typeface="Arial" pitchFamily="34" charset="0"/>
            </a:endParaRPr>
          </a:p>
        </p:txBody>
      </p:sp>
      <p:sp>
        <p:nvSpPr>
          <p:cNvPr id="10" name="9 Metin kutusu"/>
          <p:cNvSpPr txBox="1"/>
          <p:nvPr/>
        </p:nvSpPr>
        <p:spPr>
          <a:xfrm>
            <a:off x="2357422" y="159235"/>
            <a:ext cx="6715140" cy="769441"/>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a:solidFill>
                <a:schemeClr val="bg1"/>
              </a:solidFill>
              <a:latin typeface="Arial" pitchFamily="34" charset="0"/>
              <a:cs typeface="Arial" pitchFamily="34" charset="0"/>
            </a:endParaRPr>
          </a:p>
        </p:txBody>
      </p:sp>
      <p:pic>
        <p:nvPicPr>
          <p:cNvPr id="37890" name="Picture 2" descr="Doğru ve Hızlı Karar Vermenin Yolları - Yavuz Mental"/>
          <p:cNvPicPr>
            <a:picLocks noChangeAspect="1" noChangeArrowheads="1"/>
          </p:cNvPicPr>
          <p:nvPr/>
        </p:nvPicPr>
        <p:blipFill>
          <a:blip r:embed="rId2"/>
          <a:srcRect/>
          <a:stretch>
            <a:fillRect/>
          </a:stretch>
        </p:blipFill>
        <p:spPr bwMode="auto">
          <a:xfrm>
            <a:off x="71406" y="1214428"/>
            <a:ext cx="2000264" cy="2714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43108" y="1275606"/>
            <a:ext cx="6858048" cy="2708434"/>
          </a:xfrm>
          <a:prstGeom prst="rect">
            <a:avLst/>
          </a:prstGeom>
        </p:spPr>
        <p:txBody>
          <a:bodyPr wrap="square">
            <a:spAutoFit/>
          </a:bodyPr>
          <a:lstStyle/>
          <a:p>
            <a:r>
              <a:rPr lang="tr-TR" sz="2200" b="1" dirty="0" smtClean="0">
                <a:latin typeface="Arial" pitchFamily="34" charset="0"/>
                <a:cs typeface="Arial" pitchFamily="34" charset="0"/>
              </a:rPr>
              <a:t>3. Her Birey </a:t>
            </a:r>
            <a:r>
              <a:rPr lang="tr-TR" sz="2200" b="1" dirty="0" smtClean="0">
                <a:latin typeface="Arial" pitchFamily="34" charset="0"/>
                <a:cs typeface="Arial" pitchFamily="34" charset="0"/>
              </a:rPr>
              <a:t>Yardıma </a:t>
            </a:r>
            <a:r>
              <a:rPr lang="tr-TR" sz="2200" b="1" dirty="0" smtClean="0">
                <a:latin typeface="Arial" pitchFamily="34" charset="0"/>
                <a:cs typeface="Arial" pitchFamily="34" charset="0"/>
              </a:rPr>
              <a:t>İhtiyaç Duyar ve Yardım Almalıdır</a:t>
            </a:r>
            <a:r>
              <a:rPr lang="tr-TR" b="1" dirty="0" smtClean="0">
                <a:latin typeface="Arial" pitchFamily="34" charset="0"/>
                <a:cs typeface="Arial" pitchFamily="34" charset="0"/>
              </a:rPr>
              <a:t/>
            </a:r>
            <a:br>
              <a:rPr lang="tr-TR" b="1" dirty="0" smtClean="0">
                <a:latin typeface="Arial" pitchFamily="34" charset="0"/>
                <a:cs typeface="Arial" pitchFamily="34" charset="0"/>
              </a:rPr>
            </a:br>
            <a:endParaRPr lang="tr-TR" b="1" dirty="0" smtClean="0">
              <a:latin typeface="Arial" pitchFamily="34" charset="0"/>
              <a:cs typeface="Arial" pitchFamily="34" charset="0"/>
            </a:endParaRPr>
          </a:p>
          <a:p>
            <a:r>
              <a:rPr lang="tr-TR" dirty="0" smtClean="0">
                <a:latin typeface="Arial" pitchFamily="34" charset="0"/>
                <a:cs typeface="Arial" pitchFamily="34" charset="0"/>
              </a:rPr>
              <a:t>Birey biyolojik, psikolojik ve sosyal olarak gelişimini sağlayabilmesi için başkalarının yardımına ihtiyaç duyar.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Rehberliğin amacı bireyin kendisini gerçekleştirmesine yardımcı olmaktır. Bu nedenle her birey için rehberlik hizmetleri açık olmalıdır.</a:t>
            </a:r>
            <a:endParaRPr lang="tr-TR" b="1" dirty="0">
              <a:latin typeface="Arial" pitchFamily="34" charset="0"/>
              <a:cs typeface="Arial" pitchFamily="34" charset="0"/>
            </a:endParaRPr>
          </a:p>
        </p:txBody>
      </p:sp>
      <p:sp>
        <p:nvSpPr>
          <p:cNvPr id="10" name="9 Metin kutusu"/>
          <p:cNvSpPr txBox="1"/>
          <p:nvPr/>
        </p:nvSpPr>
        <p:spPr>
          <a:xfrm>
            <a:off x="2214546" y="249308"/>
            <a:ext cx="6929454" cy="1107996"/>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pic>
        <p:nvPicPr>
          <p:cNvPr id="36866" name="Picture 2" descr="Fedakarlık psikolojisi: İnsanlara yardım etme içgüdümüz | Uplifers"/>
          <p:cNvPicPr>
            <a:picLocks noChangeAspect="1" noChangeArrowheads="1"/>
          </p:cNvPicPr>
          <p:nvPr/>
        </p:nvPicPr>
        <p:blipFill>
          <a:blip r:embed="rId2" cstate="print"/>
          <a:srcRect/>
          <a:stretch>
            <a:fillRect/>
          </a:stretch>
        </p:blipFill>
        <p:spPr bwMode="auto">
          <a:xfrm>
            <a:off x="71406" y="1285866"/>
            <a:ext cx="2071702" cy="27146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1643056"/>
            <a:ext cx="6786610" cy="1600438"/>
          </a:xfrm>
          <a:prstGeom prst="rect">
            <a:avLst/>
          </a:prstGeom>
        </p:spPr>
        <p:txBody>
          <a:bodyPr wrap="square">
            <a:spAutoFit/>
          </a:bodyPr>
          <a:lstStyle/>
          <a:p>
            <a:r>
              <a:rPr lang="tr-TR" sz="2200" b="1" dirty="0" smtClean="0">
                <a:latin typeface="Arial" pitchFamily="34" charset="0"/>
                <a:cs typeface="Arial" pitchFamily="34" charset="0"/>
              </a:rPr>
              <a:t>4. Rehberlik Hizmetlerinde Yürütülmesinde Gönüllülük Esastır</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Rehberlik hizmetlerinin yürütülmesi gönüllülük esasına dayanır. Hiç kimseye, bu hizmetlerden yararlanması için baskı yapılamaz</a:t>
            </a:r>
            <a:r>
              <a:rPr lang="tr-TR" dirty="0" smtClean="0"/>
              <a:t>. </a:t>
            </a:r>
            <a:endParaRPr lang="tr-TR" b="1" dirty="0">
              <a:latin typeface="Arial" pitchFamily="34" charset="0"/>
              <a:cs typeface="Arial" pitchFamily="34" charset="0"/>
            </a:endParaRPr>
          </a:p>
        </p:txBody>
      </p:sp>
      <p:sp>
        <p:nvSpPr>
          <p:cNvPr id="10" name="9 Metin kutusu"/>
          <p:cNvSpPr txBox="1"/>
          <p:nvPr/>
        </p:nvSpPr>
        <p:spPr>
          <a:xfrm>
            <a:off x="2214546" y="214296"/>
            <a:ext cx="6929454" cy="1446550"/>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pic>
        <p:nvPicPr>
          <p:cNvPr id="35844" name="Picture 4" descr="İş yerinde ki görünmez şiddet: Mobbing - Sağlık Haberleri"/>
          <p:cNvPicPr>
            <a:picLocks noChangeAspect="1" noChangeArrowheads="1"/>
          </p:cNvPicPr>
          <p:nvPr/>
        </p:nvPicPr>
        <p:blipFill>
          <a:blip r:embed="rId2"/>
          <a:srcRect/>
          <a:stretch>
            <a:fillRect/>
          </a:stretch>
        </p:blipFill>
        <p:spPr bwMode="auto">
          <a:xfrm>
            <a:off x="71406" y="1643056"/>
            <a:ext cx="2143140" cy="2071702"/>
          </a:xfrm>
          <a:prstGeom prst="rect">
            <a:avLst/>
          </a:prstGeom>
          <a:noFill/>
        </p:spPr>
      </p:pic>
      <p:sp>
        <p:nvSpPr>
          <p:cNvPr id="11" name="10 Metin kutusu"/>
          <p:cNvSpPr txBox="1"/>
          <p:nvPr/>
        </p:nvSpPr>
        <p:spPr>
          <a:xfrm>
            <a:off x="0" y="1857370"/>
            <a:ext cx="2071670" cy="1569660"/>
          </a:xfrm>
          <a:prstGeom prst="rect">
            <a:avLst/>
          </a:prstGeom>
          <a:noFill/>
        </p:spPr>
        <p:txBody>
          <a:bodyPr wrap="square" rtlCol="0">
            <a:spAutoFit/>
          </a:bodyPr>
          <a:lstStyle/>
          <a:p>
            <a:r>
              <a:rPr lang="tr-TR" sz="9600" dirty="0" smtClean="0"/>
              <a:t>   X</a:t>
            </a:r>
            <a:endParaRPr lang="tr-TR" sz="9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71670" y="1428742"/>
            <a:ext cx="7072330" cy="1877437"/>
          </a:xfrm>
          <a:prstGeom prst="rect">
            <a:avLst/>
          </a:prstGeom>
        </p:spPr>
        <p:txBody>
          <a:bodyPr wrap="square">
            <a:spAutoFit/>
          </a:bodyPr>
          <a:lstStyle/>
          <a:p>
            <a:r>
              <a:rPr lang="tr-TR" sz="2200" b="1" dirty="0" smtClean="0">
                <a:latin typeface="Arial" pitchFamily="34" charset="0"/>
                <a:cs typeface="Arial" pitchFamily="34" charset="0"/>
              </a:rPr>
              <a:t>5. Rehberlik Hizmetlerinin Yürütülmesinde Gizlilik Esastır</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Rehberlik hizmetlerinin yürütülmesi esnasında danışmanın mahremiyetine saygı duyulmalı ve danışanın sırlarının saklanmasına özen gösterilmelidir.</a:t>
            </a:r>
            <a:endParaRPr lang="tr-TR" dirty="0">
              <a:latin typeface="Arial" pitchFamily="34" charset="0"/>
              <a:cs typeface="Arial" pitchFamily="34" charset="0"/>
            </a:endParaRPr>
          </a:p>
        </p:txBody>
      </p:sp>
      <p:sp>
        <p:nvSpPr>
          <p:cNvPr id="10" name="9 Metin kutusu"/>
          <p:cNvSpPr txBox="1"/>
          <p:nvPr/>
        </p:nvSpPr>
        <p:spPr>
          <a:xfrm>
            <a:off x="2214546" y="267494"/>
            <a:ext cx="6929454" cy="1785104"/>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pic>
        <p:nvPicPr>
          <p:cNvPr id="34820" name="Picture 4" descr="Sır ile ilgili deyimler atasözleri ve anlamları ne demektir? - Laf Sözlük"/>
          <p:cNvPicPr>
            <a:picLocks noChangeAspect="1" noChangeArrowheads="1"/>
          </p:cNvPicPr>
          <p:nvPr/>
        </p:nvPicPr>
        <p:blipFill>
          <a:blip r:embed="rId2" cstate="print"/>
          <a:srcRect/>
          <a:stretch>
            <a:fillRect/>
          </a:stretch>
        </p:blipFill>
        <p:spPr bwMode="auto">
          <a:xfrm>
            <a:off x="71406" y="1571618"/>
            <a:ext cx="2000264" cy="18573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43108" y="1285866"/>
            <a:ext cx="7000892" cy="2154436"/>
          </a:xfrm>
          <a:prstGeom prst="rect">
            <a:avLst/>
          </a:prstGeom>
        </p:spPr>
        <p:txBody>
          <a:bodyPr wrap="square">
            <a:spAutoFit/>
          </a:bodyPr>
          <a:lstStyle/>
          <a:p>
            <a:r>
              <a:rPr lang="tr-TR" sz="2200" b="1" dirty="0" smtClean="0">
                <a:latin typeface="Arial" pitchFamily="34" charset="0"/>
                <a:cs typeface="Arial" pitchFamily="34" charset="0"/>
              </a:rPr>
              <a:t>6. Rehberlik Hizmetlerinde Bireysel Farklara Saygı Duyulmalıdır</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Bireyler yetenek, ilgi, değer, tutum, gelişim özellikleri, psikolojik, kültürel, sosyal ve ekonomik yönleri bakımından birbirinden farklılık gösterirler. Rehberlik hizmetleri yürütülürken bu özellikler göz önünde bulundurulmalıdır. </a:t>
            </a:r>
            <a:endParaRPr lang="tr-TR" dirty="0">
              <a:latin typeface="Arial" pitchFamily="34" charset="0"/>
              <a:cs typeface="Arial" pitchFamily="34" charset="0"/>
            </a:endParaRPr>
          </a:p>
        </p:txBody>
      </p:sp>
      <p:sp>
        <p:nvSpPr>
          <p:cNvPr id="10" name="9 Metin kutusu"/>
          <p:cNvSpPr txBox="1"/>
          <p:nvPr/>
        </p:nvSpPr>
        <p:spPr>
          <a:xfrm>
            <a:off x="2214546" y="214296"/>
            <a:ext cx="6929454" cy="769441"/>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a:solidFill>
                <a:schemeClr val="bg1"/>
              </a:solidFill>
              <a:latin typeface="Arial" pitchFamily="34" charset="0"/>
              <a:cs typeface="Arial" pitchFamily="34" charset="0"/>
            </a:endParaRPr>
          </a:p>
        </p:txBody>
      </p:sp>
      <p:pic>
        <p:nvPicPr>
          <p:cNvPr id="33794" name="Picture 2" descr="Psikolojik Manipülasyon Teknikleri Mağduru Olabilirsiniz - Aklınızı Keşfedin"/>
          <p:cNvPicPr>
            <a:picLocks noChangeAspect="1" noChangeArrowheads="1"/>
          </p:cNvPicPr>
          <p:nvPr/>
        </p:nvPicPr>
        <p:blipFill>
          <a:blip r:embed="rId2"/>
          <a:srcRect/>
          <a:stretch>
            <a:fillRect/>
          </a:stretch>
        </p:blipFill>
        <p:spPr bwMode="auto">
          <a:xfrm>
            <a:off x="71406" y="1142990"/>
            <a:ext cx="2071702" cy="235745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214546" y="249308"/>
            <a:ext cx="6929454" cy="1107996"/>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sp>
        <p:nvSpPr>
          <p:cNvPr id="11" name="10 Metin kutusu"/>
          <p:cNvSpPr txBox="1"/>
          <p:nvPr/>
        </p:nvSpPr>
        <p:spPr>
          <a:xfrm>
            <a:off x="2428860" y="1500180"/>
            <a:ext cx="6715140" cy="1938992"/>
          </a:xfrm>
          <a:prstGeom prst="rect">
            <a:avLst/>
          </a:prstGeom>
          <a:noFill/>
        </p:spPr>
        <p:txBody>
          <a:bodyPr wrap="square" rtlCol="0">
            <a:spAutoFit/>
          </a:bodyPr>
          <a:lstStyle/>
          <a:p>
            <a:r>
              <a:rPr lang="tr-TR" sz="2200" b="1" dirty="0" smtClean="0">
                <a:latin typeface="Arial" pitchFamily="34" charset="0"/>
                <a:cs typeface="Arial" pitchFamily="34" charset="0"/>
              </a:rPr>
              <a:t>7. Rehberlik Hizmetleri Yaşam Boyu Süren Bir Hizmettir</a:t>
            </a:r>
          </a:p>
          <a:p>
            <a:endParaRPr lang="tr-TR" sz="2200" dirty="0" smtClean="0">
              <a:latin typeface="Arial" pitchFamily="34" charset="0"/>
              <a:cs typeface="Arial" pitchFamily="34" charset="0"/>
            </a:endParaRPr>
          </a:p>
          <a:p>
            <a:r>
              <a:rPr lang="tr-TR" dirty="0" smtClean="0">
                <a:latin typeface="Arial" pitchFamily="34" charset="0"/>
                <a:cs typeface="Arial" pitchFamily="34" charset="0"/>
              </a:rPr>
              <a:t>Rehberlik hizmetleri koruyucu ve geliştirici bir fonksiyona sahiptir. Gelişim doğumdan ölüme kadar devam eden bir süreçtir</a:t>
            </a:r>
          </a:p>
          <a:p>
            <a:endParaRPr lang="tr-TR" dirty="0"/>
          </a:p>
        </p:txBody>
      </p:sp>
      <p:pic>
        <p:nvPicPr>
          <p:cNvPr id="32770" name="Picture 2" descr="Açık Bilinç Twitter પર: &amp;quot;Komplo Kurguları - 5.bölüm. Bebeklikten  yetişkinliğe uzanan dönemde, komplolara inanma eğilimini nasıl  şekilleniyor? Bireyoluş sürecinde, bilişsel açıdan en önemli dönüm  noktaları neler? 8 Eylül 2020 Salı 09:30 https://t.co ..."/>
          <p:cNvPicPr>
            <a:picLocks noChangeAspect="1" noChangeArrowheads="1"/>
          </p:cNvPicPr>
          <p:nvPr/>
        </p:nvPicPr>
        <p:blipFill>
          <a:blip r:embed="rId2"/>
          <a:srcRect/>
          <a:stretch>
            <a:fillRect/>
          </a:stretch>
        </p:blipFill>
        <p:spPr bwMode="auto">
          <a:xfrm>
            <a:off x="71406" y="1428742"/>
            <a:ext cx="2428892" cy="19812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Metin kutusu"/>
          <p:cNvSpPr txBox="1"/>
          <p:nvPr/>
        </p:nvSpPr>
        <p:spPr>
          <a:xfrm>
            <a:off x="2214546" y="214296"/>
            <a:ext cx="6715172"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Nedir?</a:t>
            </a:r>
            <a:endParaRPr lang="tr-TR" sz="2200" b="1" dirty="0">
              <a:latin typeface="Arial" pitchFamily="34" charset="0"/>
              <a:cs typeface="Arial" pitchFamily="34" charset="0"/>
            </a:endParaRPr>
          </a:p>
        </p:txBody>
      </p:sp>
      <p:sp>
        <p:nvSpPr>
          <p:cNvPr id="12" name="11 Metin kutusu"/>
          <p:cNvSpPr txBox="1"/>
          <p:nvPr/>
        </p:nvSpPr>
        <p:spPr>
          <a:xfrm>
            <a:off x="2285984" y="1714494"/>
            <a:ext cx="6715172" cy="1200329"/>
          </a:xfrm>
          <a:prstGeom prst="rect">
            <a:avLst/>
          </a:prstGeom>
          <a:noFill/>
        </p:spPr>
        <p:txBody>
          <a:bodyPr wrap="square" rtlCol="0">
            <a:spAutoFit/>
          </a:bodyPr>
          <a:lstStyle/>
          <a:p>
            <a:pPr algn="just"/>
            <a:r>
              <a:rPr lang="tr-TR" dirty="0" smtClean="0">
                <a:latin typeface="Arial" pitchFamily="34" charset="0"/>
                <a:cs typeface="Arial" pitchFamily="34" charset="0"/>
              </a:rPr>
              <a:t>Bireyin kendini tanıması, gerçekçi kararlar alabilmesi, potansiyelini geliştirebilmesi, sorunlarla baş edebilmesi ve çevresine uyum sağlayabilmesi için uzman kişilerce sunulan hizmetlerdir.</a:t>
            </a:r>
          </a:p>
        </p:txBody>
      </p:sp>
      <p:sp>
        <p:nvSpPr>
          <p:cNvPr id="50178" name="AutoShape 2" descr="Psikolojik Danışman Olmak | Rehberlik Serv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8 Resim" descr="pdrr.jpg"/>
          <p:cNvPicPr>
            <a:picLocks noChangeAspect="1"/>
          </p:cNvPicPr>
          <p:nvPr/>
        </p:nvPicPr>
        <p:blipFill>
          <a:blip r:embed="rId2"/>
          <a:stretch>
            <a:fillRect/>
          </a:stretch>
        </p:blipFill>
        <p:spPr>
          <a:xfrm>
            <a:off x="71406" y="1285866"/>
            <a:ext cx="2286016" cy="21431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1285866"/>
            <a:ext cx="6929454" cy="1877437"/>
          </a:xfrm>
          <a:prstGeom prst="rect">
            <a:avLst/>
          </a:prstGeom>
        </p:spPr>
        <p:txBody>
          <a:bodyPr wrap="square">
            <a:spAutoFit/>
          </a:bodyPr>
          <a:lstStyle/>
          <a:p>
            <a:r>
              <a:rPr lang="tr-TR" sz="2200" b="1" dirty="0" smtClean="0">
                <a:latin typeface="Arial" pitchFamily="34" charset="0"/>
                <a:cs typeface="Arial" pitchFamily="34" charset="0"/>
              </a:rPr>
              <a:t>8. Rehberlik Hizmetleri Profesyonel Bir Yardım Sürecidir</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Rehberlik hizmetleri belli bir plan ve program dahilinde yürütülmektedir. Bu işi yürüten kişilerin alanda gerekli eğitimi almış ve gerekli yeterliliğe ulaşmış olması gerekir.</a:t>
            </a:r>
            <a:endParaRPr lang="tr-TR" dirty="0">
              <a:latin typeface="Arial" pitchFamily="34" charset="0"/>
              <a:cs typeface="Arial" pitchFamily="34" charset="0"/>
            </a:endParaRPr>
          </a:p>
        </p:txBody>
      </p:sp>
      <p:sp>
        <p:nvSpPr>
          <p:cNvPr id="10" name="9 Metin kutusu"/>
          <p:cNvSpPr txBox="1"/>
          <p:nvPr/>
        </p:nvSpPr>
        <p:spPr>
          <a:xfrm>
            <a:off x="2143108" y="267494"/>
            <a:ext cx="6858048" cy="1446550"/>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pic>
        <p:nvPicPr>
          <p:cNvPr id="31746" name="Picture 2" descr="En İyi Ders Çalışma Programı Nasıl Hazırlanır?"/>
          <p:cNvPicPr>
            <a:picLocks noChangeAspect="1" noChangeArrowheads="1"/>
          </p:cNvPicPr>
          <p:nvPr/>
        </p:nvPicPr>
        <p:blipFill>
          <a:blip r:embed="rId2"/>
          <a:srcRect/>
          <a:stretch>
            <a:fillRect/>
          </a:stretch>
        </p:blipFill>
        <p:spPr bwMode="auto">
          <a:xfrm>
            <a:off x="71406" y="1214428"/>
            <a:ext cx="2214578" cy="207170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411760" y="267494"/>
            <a:ext cx="6589396" cy="1446550"/>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sp>
        <p:nvSpPr>
          <p:cNvPr id="11" name="10 Metin kutusu"/>
          <p:cNvSpPr txBox="1"/>
          <p:nvPr/>
        </p:nvSpPr>
        <p:spPr>
          <a:xfrm>
            <a:off x="2571736" y="1285866"/>
            <a:ext cx="6572264" cy="2985433"/>
          </a:xfrm>
          <a:prstGeom prst="rect">
            <a:avLst/>
          </a:prstGeom>
          <a:noFill/>
        </p:spPr>
        <p:txBody>
          <a:bodyPr wrap="square" rtlCol="0">
            <a:spAutoFit/>
          </a:bodyPr>
          <a:lstStyle/>
          <a:p>
            <a:r>
              <a:rPr lang="tr-TR" sz="2200" b="1" dirty="0" smtClean="0">
                <a:latin typeface="Arial" pitchFamily="34" charset="0"/>
                <a:cs typeface="Arial" pitchFamily="34" charset="0"/>
              </a:rPr>
              <a:t>9. Rehberlik Hizmetleri Bireye ve Topluma Karşı Sorumludur</a:t>
            </a:r>
          </a:p>
          <a:p>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latin typeface="Arial" pitchFamily="34" charset="0"/>
                <a:cs typeface="Arial" pitchFamily="34" charset="0"/>
              </a:rPr>
              <a:t>Eğitim, bireye istendik davranışların kazandırılması amacını güder. Rehberlik faaliyetleri yürütülürken bu amaca dikkat edilmelidir.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Rehberliğin amacı bireyin topluma dinamik bir uyum gösterebilmesi için gerekli duyarlılığı ve beceriyi kazanmasına yardım etmektir.</a:t>
            </a:r>
            <a:endParaRPr lang="tr-TR" dirty="0">
              <a:latin typeface="Arial" pitchFamily="34" charset="0"/>
              <a:cs typeface="Arial" pitchFamily="34" charset="0"/>
            </a:endParaRPr>
          </a:p>
        </p:txBody>
      </p:sp>
      <p:pic>
        <p:nvPicPr>
          <p:cNvPr id="30722" name="Picture 2" descr="Kent ve Toplum Çalışmaları – KENT ARAŞTIRMALARI ENSTİTÜSÜ"/>
          <p:cNvPicPr>
            <a:picLocks noChangeAspect="1" noChangeArrowheads="1"/>
          </p:cNvPicPr>
          <p:nvPr/>
        </p:nvPicPr>
        <p:blipFill>
          <a:blip r:embed="rId2" cstate="print"/>
          <a:srcRect/>
          <a:stretch>
            <a:fillRect/>
          </a:stretch>
        </p:blipFill>
        <p:spPr bwMode="auto">
          <a:xfrm>
            <a:off x="18737798" y="-11644412"/>
            <a:ext cx="4765272" cy="10001320"/>
          </a:xfrm>
          <a:prstGeom prst="rect">
            <a:avLst/>
          </a:prstGeom>
          <a:noFill/>
        </p:spPr>
      </p:pic>
      <p:pic>
        <p:nvPicPr>
          <p:cNvPr id="30724" name="Picture 4" descr="Kent ve Toplum Çalışmaları – KENT ARAŞTIRMALARI ENSTİTÜSÜ"/>
          <p:cNvPicPr>
            <a:picLocks noChangeAspect="1" noChangeArrowheads="1"/>
          </p:cNvPicPr>
          <p:nvPr/>
        </p:nvPicPr>
        <p:blipFill>
          <a:blip r:embed="rId3" cstate="print"/>
          <a:srcRect/>
          <a:stretch>
            <a:fillRect/>
          </a:stretch>
        </p:blipFill>
        <p:spPr bwMode="auto">
          <a:xfrm>
            <a:off x="71406" y="1357304"/>
            <a:ext cx="2500330" cy="28575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214546" y="267494"/>
            <a:ext cx="6786610" cy="1446550"/>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Rehberliğin Temel İlkeleri</a:t>
            </a:r>
          </a:p>
          <a:p>
            <a:endParaRPr lang="tr-TR" sz="2200" b="1" dirty="0" smtClean="0">
              <a:solidFill>
                <a:schemeClr val="bg1"/>
              </a:solidFill>
              <a:latin typeface="Arial" pitchFamily="34" charset="0"/>
              <a:cs typeface="Arial" pitchFamily="34" charset="0"/>
            </a:endParaRPr>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sp>
        <p:nvSpPr>
          <p:cNvPr id="9" name="8 Metin kutusu"/>
          <p:cNvSpPr txBox="1"/>
          <p:nvPr/>
        </p:nvSpPr>
        <p:spPr>
          <a:xfrm>
            <a:off x="2285984" y="1357304"/>
            <a:ext cx="6858016" cy="3046988"/>
          </a:xfrm>
          <a:prstGeom prst="rect">
            <a:avLst/>
          </a:prstGeom>
          <a:noFill/>
        </p:spPr>
        <p:txBody>
          <a:bodyPr wrap="square" rtlCol="0">
            <a:spAutoFit/>
          </a:bodyPr>
          <a:lstStyle/>
          <a:p>
            <a:r>
              <a:rPr lang="tr-TR" sz="2200" b="1" dirty="0" smtClean="0">
                <a:latin typeface="Arial" pitchFamily="34" charset="0"/>
                <a:cs typeface="Arial" pitchFamily="34" charset="0"/>
              </a:rPr>
              <a:t>10. Rehberlik Hizmetleri Eğitimin Ayrılmaz Bir Parçasıdır</a:t>
            </a:r>
          </a:p>
          <a:p>
            <a:endParaRPr lang="tr-TR" sz="2200" dirty="0" smtClean="0">
              <a:latin typeface="Arial" pitchFamily="34" charset="0"/>
              <a:cs typeface="Arial" pitchFamily="34" charset="0"/>
            </a:endParaRPr>
          </a:p>
          <a:p>
            <a:r>
              <a:rPr lang="tr-TR" dirty="0" smtClean="0">
                <a:latin typeface="Arial" pitchFamily="34" charset="0"/>
                <a:cs typeface="Arial" pitchFamily="34" charset="0"/>
              </a:rPr>
              <a:t>Eğitimin, öğretim ve yönetim gibi geleneksel iki işlevinin yanında gelişmekte olan rehberlik hizmetleri üçüncü temel ayağını oluşturmaktadır.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 Rehberlik hizmetleri yürütülürken eğitimin diğer fonksiyonları ile ahenk içerisinde olmasına dikkat edilmelidir.</a:t>
            </a:r>
            <a:endParaRPr lang="tr-TR" dirty="0">
              <a:latin typeface="Arial" pitchFamily="34" charset="0"/>
              <a:cs typeface="Arial" pitchFamily="34" charset="0"/>
            </a:endParaRPr>
          </a:p>
        </p:txBody>
      </p:sp>
      <p:pic>
        <p:nvPicPr>
          <p:cNvPr id="29698" name="Picture 2" descr="Eğitim Dünyası: İnsancıl Kuramının Temel İlkeleri ve İletişim Engelleri"/>
          <p:cNvPicPr>
            <a:picLocks noChangeAspect="1" noChangeArrowheads="1"/>
          </p:cNvPicPr>
          <p:nvPr/>
        </p:nvPicPr>
        <p:blipFill>
          <a:blip r:embed="rId2"/>
          <a:srcRect/>
          <a:stretch>
            <a:fillRect/>
          </a:stretch>
        </p:blipFill>
        <p:spPr bwMode="auto">
          <a:xfrm>
            <a:off x="71438" y="1571618"/>
            <a:ext cx="2214546" cy="27146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Rehberlik Hizmetleri</a:t>
            </a:r>
            <a:endParaRPr lang="tr-TR" sz="2200" b="1" dirty="0">
              <a:latin typeface="Arial" pitchFamily="34" charset="0"/>
              <a:cs typeface="Arial" pitchFamily="34" charset="0"/>
            </a:endParaRPr>
          </a:p>
        </p:txBody>
      </p:sp>
      <p:pic>
        <p:nvPicPr>
          <p:cNvPr id="5" name="Resim 4"/>
          <p:cNvPicPr>
            <a:picLocks noGrp="1" noChangeAspect="1"/>
          </p:cNvPicPr>
          <p:nvPr>
            <p:ph idx="1"/>
          </p:nvPr>
        </p:nvPicPr>
        <p:blipFill>
          <a:blip r:embed="rId2"/>
          <a:stretch>
            <a:fillRect/>
          </a:stretch>
        </p:blipFill>
        <p:spPr>
          <a:xfrm>
            <a:off x="214282" y="928676"/>
            <a:ext cx="7929618" cy="4214824"/>
          </a:xfrm>
          <a:prstGeom prst="rect">
            <a:avLst/>
          </a:prstGeom>
        </p:spPr>
      </p:pic>
      <p:sp>
        <p:nvSpPr>
          <p:cNvPr id="6" name="5 Metin kutusu"/>
          <p:cNvSpPr txBox="1"/>
          <p:nvPr/>
        </p:nvSpPr>
        <p:spPr>
          <a:xfrm>
            <a:off x="1285852" y="2643188"/>
            <a:ext cx="1428760" cy="646331"/>
          </a:xfrm>
          <a:prstGeom prst="rect">
            <a:avLst/>
          </a:prstGeom>
          <a:noFill/>
        </p:spPr>
        <p:txBody>
          <a:bodyPr wrap="square" rtlCol="0">
            <a:spAutoFit/>
          </a:bodyPr>
          <a:lstStyle/>
          <a:p>
            <a:r>
              <a:rPr lang="tr-TR" dirty="0" smtClean="0">
                <a:latin typeface="Arial" pitchFamily="34" charset="0"/>
                <a:cs typeface="Arial" pitchFamily="34" charset="0"/>
              </a:rPr>
              <a:t>Rehberlik Hizmetleri</a:t>
            </a:r>
            <a:endParaRPr lang="tr-TR" dirty="0">
              <a:latin typeface="Arial" pitchFamily="34" charset="0"/>
              <a:cs typeface="Arial" pitchFamily="34" charset="0"/>
            </a:endParaRPr>
          </a:p>
        </p:txBody>
      </p:sp>
      <p:pic>
        <p:nvPicPr>
          <p:cNvPr id="7"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0694" y="1000114"/>
            <a:ext cx="1428760" cy="1026899"/>
          </a:xfrm>
          <a:prstGeom prst="ellipse">
            <a:avLst/>
          </a:prstGeom>
        </p:spPr>
      </p:pic>
      <p:pic>
        <p:nvPicPr>
          <p:cNvPr id="8" name="Resim 15"/>
          <p:cNvPicPr>
            <a:picLocks noChangeAspect="1"/>
          </p:cNvPicPr>
          <p:nvPr/>
        </p:nvPicPr>
        <p:blipFill rotWithShape="1">
          <a:blip r:embed="rId4" cstate="print">
            <a:extLst>
              <a:ext uri="{28A0092B-C50C-407E-A947-70E740481C1C}">
                <a14:useLocalDpi xmlns:a14="http://schemas.microsoft.com/office/drawing/2010/main" xmlns="" val="0"/>
              </a:ext>
            </a:extLst>
          </a:blip>
          <a:srcRect b="36026"/>
          <a:stretch/>
        </p:blipFill>
        <p:spPr>
          <a:xfrm>
            <a:off x="6215074" y="2571750"/>
            <a:ext cx="1714512" cy="1052450"/>
          </a:xfrm>
          <a:prstGeom prst="ellipse">
            <a:avLst/>
          </a:prstGeom>
        </p:spPr>
      </p:pic>
      <p:pic>
        <p:nvPicPr>
          <p:cNvPr id="9" name="Resim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0694" y="4071948"/>
            <a:ext cx="1357322" cy="904052"/>
          </a:xfrm>
          <a:prstGeom prst="ellipse">
            <a:avLst/>
          </a:prstGeom>
        </p:spPr>
      </p:pic>
      <p:sp>
        <p:nvSpPr>
          <p:cNvPr id="10" name="9 Metin kutusu"/>
          <p:cNvSpPr txBox="1"/>
          <p:nvPr/>
        </p:nvSpPr>
        <p:spPr>
          <a:xfrm rot="20261285">
            <a:off x="3087391" y="2190775"/>
            <a:ext cx="1154070" cy="369332"/>
          </a:xfrm>
          <a:prstGeom prst="rect">
            <a:avLst/>
          </a:prstGeom>
          <a:noFill/>
        </p:spPr>
        <p:txBody>
          <a:bodyPr wrap="square" rtlCol="0">
            <a:spAutoFit/>
          </a:bodyPr>
          <a:lstStyle/>
          <a:p>
            <a:r>
              <a:rPr lang="tr-TR" dirty="0" smtClean="0">
                <a:latin typeface="Arial" pitchFamily="34" charset="0"/>
                <a:cs typeface="Arial" pitchFamily="34" charset="0"/>
              </a:rPr>
              <a:t>Öğrenci</a:t>
            </a:r>
            <a:endParaRPr lang="tr-TR" dirty="0">
              <a:latin typeface="Arial" pitchFamily="34" charset="0"/>
              <a:cs typeface="Arial" pitchFamily="34" charset="0"/>
            </a:endParaRPr>
          </a:p>
        </p:txBody>
      </p:sp>
      <p:sp>
        <p:nvSpPr>
          <p:cNvPr id="11" name="10 Metin kutusu"/>
          <p:cNvSpPr txBox="1"/>
          <p:nvPr/>
        </p:nvSpPr>
        <p:spPr>
          <a:xfrm>
            <a:off x="3571868" y="2857502"/>
            <a:ext cx="941348" cy="369332"/>
          </a:xfrm>
          <a:prstGeom prst="rect">
            <a:avLst/>
          </a:prstGeom>
          <a:noFill/>
        </p:spPr>
        <p:txBody>
          <a:bodyPr wrap="none" rtlCol="0">
            <a:spAutoFit/>
          </a:bodyPr>
          <a:lstStyle/>
          <a:p>
            <a:r>
              <a:rPr lang="tr-TR" dirty="0" smtClean="0">
                <a:latin typeface="Arial" pitchFamily="34" charset="0"/>
                <a:cs typeface="Arial" pitchFamily="34" charset="0"/>
              </a:rPr>
              <a:t>Velilere</a:t>
            </a:r>
            <a:endParaRPr lang="tr-TR" dirty="0">
              <a:latin typeface="Arial" pitchFamily="34" charset="0"/>
              <a:cs typeface="Arial" pitchFamily="34" charset="0"/>
            </a:endParaRPr>
          </a:p>
        </p:txBody>
      </p:sp>
      <p:sp>
        <p:nvSpPr>
          <p:cNvPr id="12" name="11 Metin kutusu"/>
          <p:cNvSpPr txBox="1"/>
          <p:nvPr/>
        </p:nvSpPr>
        <p:spPr>
          <a:xfrm rot="1181358">
            <a:off x="3361633" y="3583276"/>
            <a:ext cx="1210588" cy="369332"/>
          </a:xfrm>
          <a:prstGeom prst="rect">
            <a:avLst/>
          </a:prstGeom>
          <a:noFill/>
        </p:spPr>
        <p:txBody>
          <a:bodyPr wrap="none" rtlCol="0">
            <a:spAutoFit/>
          </a:bodyPr>
          <a:lstStyle/>
          <a:p>
            <a:r>
              <a:rPr lang="tr-TR" dirty="0" smtClean="0">
                <a:latin typeface="Arial" pitchFamily="34" charset="0"/>
                <a:cs typeface="Arial" pitchFamily="34" charset="0"/>
              </a:rPr>
              <a:t>Öğretmen</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71420"/>
            <a:ext cx="7000892" cy="857250"/>
          </a:xfrm>
        </p:spPr>
        <p:txBody>
          <a:bodyPr>
            <a:normAutofit/>
          </a:bodyPr>
          <a:lstStyle/>
          <a:p>
            <a:r>
              <a:rPr lang="tr-TR" sz="2200" b="1" dirty="0" smtClean="0">
                <a:latin typeface="Arial" pitchFamily="34" charset="0"/>
                <a:cs typeface="Arial" pitchFamily="34" charset="0"/>
              </a:rPr>
              <a:t>Rehberlik Hizmetleri</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214546" y="1200151"/>
            <a:ext cx="6929454" cy="3394472"/>
          </a:xfrm>
        </p:spPr>
        <p:txBody>
          <a:bodyPr>
            <a:normAutofit/>
          </a:bodyPr>
          <a:lstStyle/>
          <a:p>
            <a:pPr>
              <a:buNone/>
            </a:pPr>
            <a:r>
              <a:rPr lang="tr-TR" sz="2200" dirty="0" smtClean="0">
                <a:latin typeface="Arial" pitchFamily="34" charset="0"/>
                <a:cs typeface="Arial" pitchFamily="34" charset="0"/>
              </a:rPr>
              <a:t>    </a:t>
            </a:r>
            <a:r>
              <a:rPr lang="tr-TR" sz="2200" b="1" dirty="0" smtClean="0">
                <a:latin typeface="Arial" pitchFamily="34" charset="0"/>
                <a:cs typeface="Arial" pitchFamily="34" charset="0"/>
              </a:rPr>
              <a:t>Öğrencilere Yönelik Rehberlik Hizmetleri</a:t>
            </a:r>
          </a:p>
          <a:p>
            <a:pPr>
              <a:buFont typeface="+mj-lt"/>
              <a:buAutoNum type="arabicPeriod"/>
            </a:pPr>
            <a:r>
              <a:rPr lang="tr-TR" sz="1800" dirty="0" smtClean="0">
                <a:latin typeface="Arial" pitchFamily="34" charset="0"/>
                <a:cs typeface="Arial" pitchFamily="34" charset="0"/>
              </a:rPr>
              <a:t>Oryantasyon Hizmeti (Yeni Ortama Alıştırma);</a:t>
            </a:r>
          </a:p>
          <a:p>
            <a:pPr>
              <a:buFont typeface="+mj-lt"/>
              <a:buAutoNum type="arabicPeriod"/>
            </a:pPr>
            <a:r>
              <a:rPr lang="tr-TR" sz="1800" dirty="0" smtClean="0">
                <a:latin typeface="Arial" pitchFamily="34" charset="0"/>
                <a:cs typeface="Arial" pitchFamily="34" charset="0"/>
              </a:rPr>
              <a:t>Psikolojik Danışma Hizmeti;</a:t>
            </a:r>
          </a:p>
          <a:p>
            <a:pPr>
              <a:buFont typeface="+mj-lt"/>
              <a:buAutoNum type="arabicPeriod"/>
            </a:pPr>
            <a:r>
              <a:rPr lang="tr-TR" sz="1800" dirty="0" smtClean="0">
                <a:latin typeface="Arial" pitchFamily="34" charset="0"/>
                <a:cs typeface="Arial" pitchFamily="34" charset="0"/>
              </a:rPr>
              <a:t>Bireyi Tanıma Hizmeti</a:t>
            </a:r>
          </a:p>
          <a:p>
            <a:pPr>
              <a:buFont typeface="+mj-lt"/>
              <a:buAutoNum type="arabicPeriod"/>
            </a:pPr>
            <a:r>
              <a:rPr lang="es-ES" sz="1800" dirty="0" smtClean="0">
                <a:latin typeface="Arial" pitchFamily="34" charset="0"/>
                <a:cs typeface="Arial" pitchFamily="34" charset="0"/>
              </a:rPr>
              <a:t>Bilgi Toplama ve Yayma Hizmeti</a:t>
            </a:r>
            <a:endParaRPr lang="tr-TR" sz="1800" dirty="0" smtClean="0">
              <a:latin typeface="Arial" pitchFamily="34" charset="0"/>
              <a:cs typeface="Arial" pitchFamily="34" charset="0"/>
            </a:endParaRPr>
          </a:p>
          <a:p>
            <a:pPr>
              <a:buFont typeface="+mj-lt"/>
              <a:buAutoNum type="arabicPeriod"/>
            </a:pPr>
            <a:r>
              <a:rPr lang="tr-TR" sz="1800" dirty="0" smtClean="0">
                <a:latin typeface="Arial" pitchFamily="34" charset="0"/>
                <a:cs typeface="Arial" pitchFamily="34" charset="0"/>
              </a:rPr>
              <a:t>Yöneltme ve Yerleştirme Hizmetleri</a:t>
            </a:r>
          </a:p>
          <a:p>
            <a:pPr>
              <a:buFont typeface="+mj-lt"/>
              <a:buAutoNum type="arabicPeriod"/>
            </a:pPr>
            <a:r>
              <a:rPr lang="tr-TR" sz="1800" dirty="0" smtClean="0">
                <a:latin typeface="Arial" pitchFamily="34" charset="0"/>
                <a:cs typeface="Arial" pitchFamily="34" charset="0"/>
              </a:rPr>
              <a:t>İzleme ve Değerlendirme Hizmeti</a:t>
            </a:r>
          </a:p>
          <a:p>
            <a:pPr>
              <a:buFont typeface="+mj-lt"/>
              <a:buAutoNum type="arabicPeriod"/>
            </a:pPr>
            <a:r>
              <a:rPr lang="tr-TR" sz="1800" dirty="0" smtClean="0">
                <a:latin typeface="Arial" pitchFamily="34" charset="0"/>
                <a:cs typeface="Arial" pitchFamily="34" charset="0"/>
              </a:rPr>
              <a:t>Müşavirlik (Konsültasyon) Hizmeti</a:t>
            </a:r>
            <a:endParaRPr lang="tr-TR" sz="1800" dirty="0">
              <a:latin typeface="Arial" pitchFamily="34" charset="0"/>
              <a:cs typeface="Arial" pitchFamily="34" charset="0"/>
            </a:endParaRPr>
          </a:p>
        </p:txBody>
      </p:sp>
      <p:pic>
        <p:nvPicPr>
          <p:cNvPr id="27650" name="Picture 2" descr="Psikolojik Danışma ve Rehberlik (PDR) Nedir? | PDR-Sıkça Sorulan Sorular"/>
          <p:cNvPicPr>
            <a:picLocks noChangeAspect="1" noChangeArrowheads="1"/>
          </p:cNvPicPr>
          <p:nvPr/>
        </p:nvPicPr>
        <p:blipFill>
          <a:blip r:embed="rId2"/>
          <a:srcRect/>
          <a:stretch>
            <a:fillRect/>
          </a:stretch>
        </p:blipFill>
        <p:spPr bwMode="auto">
          <a:xfrm>
            <a:off x="71406" y="1214428"/>
            <a:ext cx="2143140" cy="27860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1"/>
            <a:ext cx="7000892" cy="857238"/>
          </a:xfrm>
        </p:spPr>
        <p:txBody>
          <a:bodyPr>
            <a:normAutofit/>
          </a:bodyPr>
          <a:lstStyle/>
          <a:p>
            <a:r>
              <a:rPr lang="tr-TR" sz="2200" b="1" dirty="0" smtClean="0">
                <a:latin typeface="Arial" pitchFamily="34" charset="0"/>
                <a:cs typeface="Arial" pitchFamily="34" charset="0"/>
              </a:rPr>
              <a:t>Rehberlik Hizmetleri</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000232" y="1500180"/>
            <a:ext cx="6615130" cy="3371863"/>
          </a:xfrm>
        </p:spPr>
        <p:txBody>
          <a:bodyPr>
            <a:normAutofit/>
          </a:bodyPr>
          <a:lstStyle/>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a:t>
            </a:r>
            <a:r>
              <a:rPr lang="tr-TR" sz="2200" b="1" dirty="0" smtClean="0">
                <a:latin typeface="Arial" pitchFamily="34" charset="0"/>
                <a:cs typeface="Arial" pitchFamily="34" charset="0"/>
              </a:rPr>
              <a:t>Velilere Yönelik Rehberlik Hizmetleri</a:t>
            </a:r>
          </a:p>
          <a:p>
            <a:pPr>
              <a:buFont typeface="+mj-lt"/>
              <a:buAutoNum type="arabicPeriod"/>
            </a:pPr>
            <a:r>
              <a:rPr lang="tr-TR" sz="1800" dirty="0" smtClean="0">
                <a:latin typeface="Arial" pitchFamily="34" charset="0"/>
                <a:cs typeface="Arial" pitchFamily="34" charset="0"/>
              </a:rPr>
              <a:t>Bireysel Görüşmeler</a:t>
            </a:r>
          </a:p>
          <a:p>
            <a:pPr>
              <a:buFont typeface="+mj-lt"/>
              <a:buAutoNum type="arabicPeriod"/>
            </a:pPr>
            <a:r>
              <a:rPr lang="tr-TR" sz="1800" dirty="0" smtClean="0">
                <a:latin typeface="Arial" pitchFamily="34" charset="0"/>
                <a:cs typeface="Arial" pitchFamily="34" charset="0"/>
              </a:rPr>
              <a:t>Rehberlik Servisinin Görüşme Talebi</a:t>
            </a:r>
          </a:p>
          <a:p>
            <a:pPr>
              <a:buFont typeface="+mj-lt"/>
              <a:buAutoNum type="arabicPeriod"/>
            </a:pPr>
            <a:r>
              <a:rPr lang="tr-TR" sz="1800" dirty="0" smtClean="0">
                <a:latin typeface="Arial" pitchFamily="34" charset="0"/>
                <a:cs typeface="Arial" pitchFamily="34" charset="0"/>
              </a:rPr>
              <a:t>Veli Bilgilendirme Çalışmaları</a:t>
            </a:r>
          </a:p>
        </p:txBody>
      </p:sp>
      <p:pic>
        <p:nvPicPr>
          <p:cNvPr id="26626" name="Picture 2" descr="EĞİTİM PROGRAMLARI VE ÖĞRETİMİ (EPÖ) YÜKSEK LİSANS"/>
          <p:cNvPicPr>
            <a:picLocks noChangeAspect="1" noChangeArrowheads="1"/>
          </p:cNvPicPr>
          <p:nvPr/>
        </p:nvPicPr>
        <p:blipFill>
          <a:blip r:embed="rId2" cstate="print"/>
          <a:srcRect/>
          <a:stretch>
            <a:fillRect/>
          </a:stretch>
        </p:blipFill>
        <p:spPr bwMode="auto">
          <a:xfrm>
            <a:off x="142844" y="1142990"/>
            <a:ext cx="1857388" cy="235745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Rehberlik Hizmetleri</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285984" y="1200151"/>
            <a:ext cx="6400816" cy="3394472"/>
          </a:xfrm>
        </p:spPr>
        <p:txBody>
          <a:bodyPr>
            <a:normAutofit/>
          </a:bodyPr>
          <a:lstStyle/>
          <a:p>
            <a:pPr>
              <a:buNone/>
            </a:pPr>
            <a:r>
              <a:rPr lang="tr-TR" sz="2200" b="1" dirty="0" smtClean="0">
                <a:latin typeface="Arial" pitchFamily="34" charset="0"/>
                <a:cs typeface="Arial" pitchFamily="34" charset="0"/>
              </a:rPr>
              <a:t> </a:t>
            </a:r>
            <a:r>
              <a:rPr lang="tr-TR" sz="2200" b="1" dirty="0" smtClean="0">
                <a:latin typeface="Arial" pitchFamily="34" charset="0"/>
                <a:cs typeface="Arial" pitchFamily="34" charset="0"/>
              </a:rPr>
              <a:t>Öğretmenlere </a:t>
            </a:r>
            <a:r>
              <a:rPr lang="tr-TR" sz="2200" b="1" dirty="0" smtClean="0">
                <a:latin typeface="Arial" pitchFamily="34" charset="0"/>
                <a:cs typeface="Arial" pitchFamily="34" charset="0"/>
              </a:rPr>
              <a:t>Yönelik Rehberlik </a:t>
            </a:r>
            <a:r>
              <a:rPr lang="tr-TR" sz="2200" b="1" dirty="0" smtClean="0">
                <a:latin typeface="Arial" pitchFamily="34" charset="0"/>
                <a:cs typeface="Arial" pitchFamily="34" charset="0"/>
              </a:rPr>
              <a:t>Hizmeti</a:t>
            </a:r>
          </a:p>
          <a:p>
            <a:pPr>
              <a:buNone/>
            </a:pPr>
            <a:endParaRPr lang="tr-TR" sz="2200" dirty="0" smtClean="0">
              <a:latin typeface="Arial" pitchFamily="34" charset="0"/>
              <a:cs typeface="Arial" pitchFamily="34" charset="0"/>
            </a:endParaRPr>
          </a:p>
          <a:p>
            <a:pPr>
              <a:buFont typeface="+mj-lt"/>
              <a:buAutoNum type="arabicPeriod"/>
            </a:pPr>
            <a:r>
              <a:rPr lang="tr-TR" sz="1800" dirty="0" smtClean="0">
                <a:latin typeface="Arial" pitchFamily="34" charset="0"/>
                <a:cs typeface="Arial" pitchFamily="34" charset="0"/>
              </a:rPr>
              <a:t>Mesleki ve Kişisel Müşavirlik</a:t>
            </a:r>
          </a:p>
          <a:p>
            <a:pPr>
              <a:buNone/>
            </a:pPr>
            <a:endParaRPr lang="tr-TR" sz="1800" dirty="0">
              <a:latin typeface="Arial" pitchFamily="34" charset="0"/>
              <a:cs typeface="Arial" pitchFamily="34" charset="0"/>
            </a:endParaRPr>
          </a:p>
        </p:txBody>
      </p:sp>
      <p:pic>
        <p:nvPicPr>
          <p:cNvPr id="25602" name="Picture 2" descr="Öğretmen-veli ilişkileri nasıl yürütülmeli? Neler Yapılmalı? - QBLOG"/>
          <p:cNvPicPr>
            <a:picLocks noChangeAspect="1" noChangeArrowheads="1"/>
          </p:cNvPicPr>
          <p:nvPr/>
        </p:nvPicPr>
        <p:blipFill>
          <a:blip r:embed="rId2"/>
          <a:srcRect/>
          <a:stretch>
            <a:fillRect/>
          </a:stretch>
        </p:blipFill>
        <p:spPr bwMode="auto">
          <a:xfrm>
            <a:off x="71406" y="1214428"/>
            <a:ext cx="2286016" cy="22860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1785918" y="1200151"/>
            <a:ext cx="7358082" cy="3394472"/>
          </a:xfrm>
        </p:spPr>
        <p:txBody>
          <a:bodyPr>
            <a:normAutofit/>
          </a:bodyPr>
          <a:lstStyle/>
          <a:p>
            <a:pPr>
              <a:buNone/>
            </a:pPr>
            <a:r>
              <a:rPr lang="tr-TR" sz="2200" dirty="0" smtClean="0"/>
              <a:t>   </a:t>
            </a:r>
            <a:r>
              <a:rPr lang="tr-TR" sz="2200" b="1" dirty="0" smtClean="0"/>
              <a:t>  1.Oryantasyon/Uyum Çalışmaları</a:t>
            </a:r>
          </a:p>
          <a:p>
            <a:pPr>
              <a:buNone/>
            </a:pPr>
            <a:endParaRPr lang="tr-TR" sz="2200" dirty="0" smtClean="0"/>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Okulda </a:t>
            </a:r>
            <a:r>
              <a:rPr lang="tr-TR" sz="1800" dirty="0" smtClean="0">
                <a:latin typeface="Arial" pitchFamily="34" charset="0"/>
                <a:cs typeface="Arial" pitchFamily="34" charset="0"/>
              </a:rPr>
              <a:t>oryantasyon; çocuğun yeni ortamını ve içinde yer alacağı durumları tanıması, bunlara alışması ve mevcut şartları kabullenebilmesi için; yakın çevreyi, okulu, karşılaşacağı uyarıcıları tanımaya yönelik yapılacak çalışmaları içermektedir</a:t>
            </a:r>
            <a:r>
              <a:rPr lang="tr-TR" sz="2400" dirty="0" smtClean="0"/>
              <a:t>.</a:t>
            </a:r>
            <a:endParaRPr lang="tr-TR" sz="2200" dirty="0"/>
          </a:p>
        </p:txBody>
      </p:sp>
      <p:pic>
        <p:nvPicPr>
          <p:cNvPr id="24578" name="Picture 2" descr="Uyum eğitimi başladı - Eğitim Haberleri"/>
          <p:cNvPicPr>
            <a:picLocks noChangeAspect="1" noChangeArrowheads="1"/>
          </p:cNvPicPr>
          <p:nvPr/>
        </p:nvPicPr>
        <p:blipFill>
          <a:blip r:embed="rId2"/>
          <a:srcRect/>
          <a:stretch>
            <a:fillRect/>
          </a:stretch>
        </p:blipFill>
        <p:spPr bwMode="auto">
          <a:xfrm>
            <a:off x="71406" y="1357304"/>
            <a:ext cx="2071702" cy="21431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071670" y="1200151"/>
            <a:ext cx="7072330" cy="3394472"/>
          </a:xfrm>
        </p:spPr>
        <p:txBody>
          <a:bodyPr>
            <a:normAutofit/>
          </a:bodyPr>
          <a:lstStyle/>
          <a:p>
            <a:pPr>
              <a:buNone/>
            </a:pPr>
            <a:r>
              <a:rPr lang="tr-TR" sz="2000" dirty="0" smtClean="0"/>
              <a:t>      </a:t>
            </a:r>
            <a:r>
              <a:rPr lang="tr-TR" sz="2200" b="1" dirty="0" smtClean="0">
                <a:latin typeface="Arial" pitchFamily="34" charset="0"/>
                <a:cs typeface="Arial" pitchFamily="34" charset="0"/>
              </a:rPr>
              <a:t>2</a:t>
            </a:r>
            <a:r>
              <a:rPr lang="tr-TR" sz="2200" b="1" dirty="0" smtClean="0"/>
              <a:t>. </a:t>
            </a:r>
            <a:r>
              <a:rPr lang="tr-TR" sz="2200" b="1" dirty="0" smtClean="0">
                <a:latin typeface="Arial" pitchFamily="34" charset="0"/>
                <a:cs typeface="Arial" pitchFamily="34" charset="0"/>
              </a:rPr>
              <a:t>Bireyi Tanıma Hizmeti</a:t>
            </a:r>
          </a:p>
          <a:p>
            <a:pPr>
              <a:buNone/>
            </a:pPr>
            <a:endParaRPr lang="tr-TR" dirty="0" smtClean="0"/>
          </a:p>
          <a:p>
            <a:pPr>
              <a:buNone/>
            </a:pPr>
            <a:r>
              <a:rPr lang="tr-TR" sz="1900" dirty="0" smtClean="0">
                <a:latin typeface="Arial" pitchFamily="34" charset="0"/>
                <a:cs typeface="Arial" pitchFamily="34" charset="0"/>
              </a:rPr>
              <a:t>     </a:t>
            </a:r>
            <a:r>
              <a:rPr lang="tr-TR" sz="1800" dirty="0" smtClean="0">
                <a:latin typeface="Arial" pitchFamily="34" charset="0"/>
                <a:cs typeface="Arial" pitchFamily="34" charset="0"/>
              </a:rPr>
              <a:t>Öğrencilere en etkili şekilde hizmet sunabilmenin birinci koşulu onları tanımaktır</a:t>
            </a:r>
            <a:r>
              <a:rPr lang="tr-TR" sz="1800" b="1" dirty="0" smtClean="0">
                <a:latin typeface="Arial" pitchFamily="34" charset="0"/>
                <a:cs typeface="Arial" pitchFamily="34" charset="0"/>
              </a:rPr>
              <a:t>. </a:t>
            </a:r>
            <a:r>
              <a:rPr lang="tr-TR" sz="1800" dirty="0" smtClean="0">
                <a:latin typeface="Arial" pitchFamily="34" charset="0"/>
                <a:cs typeface="Arial" pitchFamily="34" charset="0"/>
              </a:rPr>
              <a:t>En temel amacı bireyin kendisini tanımasına yardımcı olmaktır. Hem testler hem de test dışı teknikler uygulanır. </a:t>
            </a: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Bireyi </a:t>
            </a:r>
            <a:r>
              <a:rPr lang="tr-TR" sz="1800" dirty="0" smtClean="0">
                <a:latin typeface="Arial" pitchFamily="34" charset="0"/>
                <a:cs typeface="Arial" pitchFamily="34" charset="0"/>
              </a:rPr>
              <a:t>tüm yönleriyle tanımak önemlidir.</a:t>
            </a:r>
            <a:endParaRPr lang="tr-TR" sz="1800" dirty="0">
              <a:latin typeface="Arial" pitchFamily="34" charset="0"/>
              <a:cs typeface="Arial" pitchFamily="34" charset="0"/>
            </a:endParaRPr>
          </a:p>
        </p:txBody>
      </p:sp>
      <p:pic>
        <p:nvPicPr>
          <p:cNvPr id="23554" name="Picture 2" descr="Bireyi tanıma yöntemleri | Özel Ders"/>
          <p:cNvPicPr>
            <a:picLocks noChangeAspect="1" noChangeArrowheads="1"/>
          </p:cNvPicPr>
          <p:nvPr/>
        </p:nvPicPr>
        <p:blipFill>
          <a:blip r:embed="rId2"/>
          <a:srcRect/>
          <a:stretch>
            <a:fillRect/>
          </a:stretch>
        </p:blipFill>
        <p:spPr bwMode="auto">
          <a:xfrm>
            <a:off x="71406" y="1285866"/>
            <a:ext cx="2286016" cy="27146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071670" y="1428742"/>
            <a:ext cx="7072330" cy="3394472"/>
          </a:xfrm>
        </p:spPr>
        <p:txBody>
          <a:bodyPr>
            <a:normAutofit/>
          </a:bodyPr>
          <a:lstStyle/>
          <a:p>
            <a:pPr>
              <a:buNone/>
            </a:pPr>
            <a:r>
              <a:rPr lang="tr-TR" sz="2200" b="1" dirty="0" smtClean="0">
                <a:latin typeface="Arial" pitchFamily="34" charset="0"/>
                <a:cs typeface="Arial" pitchFamily="34" charset="0"/>
              </a:rPr>
              <a:t>    3</a:t>
            </a:r>
            <a:r>
              <a:rPr lang="tr-TR" sz="2200" b="1" dirty="0" smtClean="0">
                <a:latin typeface="Arial" pitchFamily="34" charset="0"/>
                <a:cs typeface="Arial" pitchFamily="34" charset="0"/>
              </a:rPr>
              <a:t>. Psikolojik Danışma Hizmeti</a:t>
            </a:r>
            <a:r>
              <a:rPr lang="tr-TR" sz="2200" b="1" dirty="0" smtClean="0">
                <a:latin typeface="Arial" pitchFamily="34" charset="0"/>
                <a:cs typeface="Arial" pitchFamily="34" charset="0"/>
              </a:rPr>
              <a:t>;</a:t>
            </a:r>
          </a:p>
          <a:p>
            <a:pPr>
              <a:buNone/>
            </a:pPr>
            <a:endParaRPr lang="tr-TR" sz="2200" b="1" dirty="0" smtClean="0">
              <a:latin typeface="Arial" pitchFamily="34" charset="0"/>
              <a:cs typeface="Arial" pitchFamily="34" charset="0"/>
            </a:endParaRPr>
          </a:p>
          <a:p>
            <a:pPr>
              <a:buNone/>
            </a:pPr>
            <a:r>
              <a:rPr lang="tr-TR" sz="1900" dirty="0" smtClean="0">
                <a:latin typeface="Arial" pitchFamily="34" charset="0"/>
                <a:cs typeface="Arial" pitchFamily="34" charset="0"/>
              </a:rPr>
              <a:t>     </a:t>
            </a:r>
            <a:r>
              <a:rPr lang="tr-TR" sz="1800" dirty="0" smtClean="0">
                <a:latin typeface="Arial" pitchFamily="34" charset="0"/>
                <a:cs typeface="Arial" pitchFamily="34" charset="0"/>
              </a:rPr>
              <a:t>Psikolojik danışma bireyin karar verme ve problem çözme ihtiyaçlarını karşılayarak gelişim ve uyumunu sürdürmesine yardımcı olmak amacıyla bireyle yüz yüze kurulan psikolojik yardım </a:t>
            </a:r>
            <a:r>
              <a:rPr lang="tr-TR" sz="1800" dirty="0" smtClean="0">
                <a:latin typeface="Arial" pitchFamily="34" charset="0"/>
                <a:cs typeface="Arial" pitchFamily="34" charset="0"/>
              </a:rPr>
              <a:t>ilişkisidir</a:t>
            </a:r>
            <a:r>
              <a:rPr lang="tr-TR" sz="1900" dirty="0" smtClean="0">
                <a:latin typeface="Arial" pitchFamily="34" charset="0"/>
                <a:cs typeface="Arial" pitchFamily="34" charset="0"/>
              </a:rPr>
              <a:t>.</a:t>
            </a:r>
            <a:endParaRPr lang="tr-TR" sz="1900" dirty="0">
              <a:latin typeface="Arial" pitchFamily="34" charset="0"/>
              <a:cs typeface="Arial" pitchFamily="34" charset="0"/>
            </a:endParaRPr>
          </a:p>
        </p:txBody>
      </p:sp>
      <p:pic>
        <p:nvPicPr>
          <p:cNvPr id="22530" name="Picture 2" descr="Bursa Görüş Psikolojik Danışma Merkezi | Aile Danışma Merkezi"/>
          <p:cNvPicPr>
            <a:picLocks noChangeAspect="1" noChangeArrowheads="1"/>
          </p:cNvPicPr>
          <p:nvPr/>
        </p:nvPicPr>
        <p:blipFill>
          <a:blip r:embed="rId2"/>
          <a:srcRect/>
          <a:stretch>
            <a:fillRect/>
          </a:stretch>
        </p:blipFill>
        <p:spPr bwMode="auto">
          <a:xfrm>
            <a:off x="71406" y="1285866"/>
            <a:ext cx="2286016" cy="23717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00232" y="1214428"/>
            <a:ext cx="7143768" cy="2862322"/>
          </a:xfrm>
          <a:prstGeom prst="rect">
            <a:avLst/>
          </a:prstGeom>
        </p:spPr>
        <p:txBody>
          <a:bodyPr wrap="square">
            <a:spAutoFit/>
          </a:bodyPr>
          <a:lstStyle/>
          <a:p>
            <a:pPr marL="452438">
              <a:defRPr/>
            </a:pPr>
            <a:r>
              <a:rPr lang="tr-TR" dirty="0" smtClean="0">
                <a:latin typeface="Arial" pitchFamily="34" charset="0"/>
                <a:cs typeface="Arial" pitchFamily="34" charset="0"/>
              </a:rPr>
              <a:t>Rehberlik</a:t>
            </a:r>
            <a:r>
              <a:rPr lang="tr-TR" dirty="0" smtClean="0">
                <a:latin typeface="Arial" pitchFamily="34" charset="0"/>
                <a:cs typeface="Arial" pitchFamily="34" charset="0"/>
              </a:rPr>
              <a:t>,</a:t>
            </a:r>
          </a:p>
          <a:p>
            <a:pPr marL="452438">
              <a:defRPr/>
            </a:pPr>
            <a:endParaRPr lang="tr-TR" dirty="0" smtClean="0">
              <a:latin typeface="Arial" pitchFamily="34" charset="0"/>
              <a:cs typeface="Arial" pitchFamily="34" charset="0"/>
            </a:endParaRPr>
          </a:p>
          <a:p>
            <a:pPr marL="452438">
              <a:buFont typeface="Wingdings" pitchFamily="2" charset="2"/>
              <a:buChar char="Ø"/>
              <a:defRPr/>
            </a:pPr>
            <a:r>
              <a:rPr lang="tr-TR" dirty="0" smtClean="0">
                <a:latin typeface="Arial" pitchFamily="34" charset="0"/>
                <a:cs typeface="Arial" pitchFamily="34" charset="0"/>
              </a:rPr>
              <a:t>B</a:t>
            </a:r>
            <a:r>
              <a:rPr lang="tr-TR" dirty="0" smtClean="0">
                <a:latin typeface="Arial" pitchFamily="34" charset="0"/>
                <a:cs typeface="Arial" pitchFamily="34" charset="0"/>
              </a:rPr>
              <a:t>ireyin </a:t>
            </a:r>
            <a:r>
              <a:rPr lang="tr-TR" dirty="0" smtClean="0">
                <a:latin typeface="Arial" pitchFamily="34" charset="0"/>
                <a:cs typeface="Arial" pitchFamily="34" charset="0"/>
              </a:rPr>
              <a:t>kendini anlaması,</a:t>
            </a:r>
          </a:p>
          <a:p>
            <a:pPr marL="452438">
              <a:buFont typeface="Wingdings" pitchFamily="2" charset="2"/>
              <a:buChar char="Ø"/>
              <a:defRPr/>
            </a:pPr>
            <a:r>
              <a:rPr lang="tr-TR" dirty="0" smtClean="0">
                <a:latin typeface="Arial" pitchFamily="34" charset="0"/>
                <a:cs typeface="Arial" pitchFamily="34" charset="0"/>
              </a:rPr>
              <a:t>P</a:t>
            </a:r>
            <a:r>
              <a:rPr lang="tr-TR" dirty="0" smtClean="0">
                <a:latin typeface="Arial" pitchFamily="34" charset="0"/>
                <a:cs typeface="Arial" pitchFamily="34" charset="0"/>
              </a:rPr>
              <a:t>roblemlerini </a:t>
            </a:r>
            <a:r>
              <a:rPr lang="tr-TR" dirty="0" smtClean="0">
                <a:latin typeface="Arial" pitchFamily="34" charset="0"/>
                <a:cs typeface="Arial" pitchFamily="34" charset="0"/>
              </a:rPr>
              <a:t>çözmesi,</a:t>
            </a:r>
          </a:p>
          <a:p>
            <a:pPr marL="452438">
              <a:buFont typeface="Wingdings" pitchFamily="2" charset="2"/>
              <a:buChar char="Ø"/>
              <a:defRPr/>
            </a:pPr>
            <a:r>
              <a:rPr lang="tr-TR" dirty="0" smtClean="0">
                <a:latin typeface="Arial" pitchFamily="34" charset="0"/>
                <a:cs typeface="Arial" pitchFamily="34" charset="0"/>
              </a:rPr>
              <a:t>G</a:t>
            </a:r>
            <a:r>
              <a:rPr lang="tr-TR" dirty="0" smtClean="0">
                <a:latin typeface="Arial" pitchFamily="34" charset="0"/>
                <a:cs typeface="Arial" pitchFamily="34" charset="0"/>
              </a:rPr>
              <a:t>erçekçi </a:t>
            </a:r>
            <a:r>
              <a:rPr lang="tr-TR" dirty="0" smtClean="0">
                <a:latin typeface="Arial" pitchFamily="34" charset="0"/>
                <a:cs typeface="Arial" pitchFamily="34" charset="0"/>
              </a:rPr>
              <a:t>kararlar alması,</a:t>
            </a:r>
          </a:p>
          <a:p>
            <a:pPr marL="452438">
              <a:buFont typeface="Wingdings" pitchFamily="2" charset="2"/>
              <a:buChar char="Ø"/>
              <a:defRPr/>
            </a:pPr>
            <a:r>
              <a:rPr lang="tr-TR" dirty="0" smtClean="0">
                <a:latin typeface="Arial" pitchFamily="34" charset="0"/>
                <a:cs typeface="Arial" pitchFamily="34" charset="0"/>
              </a:rPr>
              <a:t>K</a:t>
            </a:r>
            <a:r>
              <a:rPr lang="tr-TR" dirty="0" smtClean="0">
                <a:latin typeface="Arial" pitchFamily="34" charset="0"/>
                <a:cs typeface="Arial" pitchFamily="34" charset="0"/>
              </a:rPr>
              <a:t>apasitelerini </a:t>
            </a:r>
            <a:r>
              <a:rPr lang="tr-TR" dirty="0" smtClean="0">
                <a:latin typeface="Arial" pitchFamily="34" charset="0"/>
                <a:cs typeface="Arial" pitchFamily="34" charset="0"/>
              </a:rPr>
              <a:t>geliştirmesi,</a:t>
            </a:r>
          </a:p>
          <a:p>
            <a:pPr marL="452438">
              <a:buFont typeface="Wingdings" pitchFamily="2" charset="2"/>
              <a:buChar char="Ø"/>
              <a:defRPr/>
            </a:pPr>
            <a:r>
              <a:rPr lang="tr-TR" dirty="0" smtClean="0">
                <a:latin typeface="Arial" pitchFamily="34" charset="0"/>
                <a:cs typeface="Arial" pitchFamily="34" charset="0"/>
              </a:rPr>
              <a:t>Ç</a:t>
            </a:r>
            <a:r>
              <a:rPr lang="tr-TR" dirty="0" smtClean="0">
                <a:latin typeface="Arial" pitchFamily="34" charset="0"/>
                <a:cs typeface="Arial" pitchFamily="34" charset="0"/>
              </a:rPr>
              <a:t>evresine </a:t>
            </a:r>
            <a:r>
              <a:rPr lang="tr-TR" dirty="0" smtClean="0">
                <a:latin typeface="Arial" pitchFamily="34" charset="0"/>
                <a:cs typeface="Arial" pitchFamily="34" charset="0"/>
              </a:rPr>
              <a:t>dengeli ve sağlıklı bir uyum yapması ve böylece kendini gerçekleştirmesi için,uzman kişilerce bireye yapılan psikolojik yardımlardır.</a:t>
            </a:r>
          </a:p>
          <a:p>
            <a:endParaRPr lang="tr-TR" b="1" dirty="0">
              <a:latin typeface="Arial" pitchFamily="34" charset="0"/>
              <a:cs typeface="Arial" pitchFamily="34" charset="0"/>
            </a:endParaRPr>
          </a:p>
        </p:txBody>
      </p:sp>
      <p:sp>
        <p:nvSpPr>
          <p:cNvPr id="11" name="10 Metin kutusu"/>
          <p:cNvSpPr txBox="1"/>
          <p:nvPr/>
        </p:nvSpPr>
        <p:spPr>
          <a:xfrm>
            <a:off x="2214546" y="285734"/>
            <a:ext cx="6786610"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Nedir?</a:t>
            </a:r>
            <a:endParaRPr lang="tr-TR" sz="2200" b="1" dirty="0">
              <a:latin typeface="Arial" pitchFamily="34" charset="0"/>
              <a:cs typeface="Arial" pitchFamily="34" charset="0"/>
            </a:endParaRPr>
          </a:p>
        </p:txBody>
      </p:sp>
      <p:pic>
        <p:nvPicPr>
          <p:cNvPr id="49154" name="Picture 2" descr="Psikoloji - KENDİNİ TANIMA - DoktorTakvimi.com"/>
          <p:cNvPicPr>
            <a:picLocks noChangeAspect="1" noChangeArrowheads="1"/>
          </p:cNvPicPr>
          <p:nvPr/>
        </p:nvPicPr>
        <p:blipFill>
          <a:blip r:embed="rId2"/>
          <a:srcRect/>
          <a:stretch>
            <a:fillRect/>
          </a:stretch>
        </p:blipFill>
        <p:spPr bwMode="auto">
          <a:xfrm>
            <a:off x="71406" y="1214428"/>
            <a:ext cx="2357454" cy="27146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214546" y="1200151"/>
            <a:ext cx="6929454" cy="3394472"/>
          </a:xfrm>
        </p:spPr>
        <p:txBody>
          <a:bodyPr/>
          <a:lstStyle/>
          <a:p>
            <a:pPr>
              <a:buNone/>
            </a:pPr>
            <a:r>
              <a:rPr lang="tr-TR" sz="2200" b="1" dirty="0" smtClean="0">
                <a:latin typeface="Arial" pitchFamily="34" charset="0"/>
                <a:cs typeface="Arial" pitchFamily="34" charset="0"/>
              </a:rPr>
              <a:t>      4.</a:t>
            </a:r>
            <a:r>
              <a:rPr lang="es-ES" sz="2200" b="1" dirty="0" smtClean="0">
                <a:latin typeface="Arial" pitchFamily="34" charset="0"/>
                <a:cs typeface="Arial" pitchFamily="34" charset="0"/>
              </a:rPr>
              <a:t> Bilgi Toplama ve Yayma Hizmeti</a:t>
            </a:r>
            <a:endParaRPr lang="tr-TR" sz="2200" b="1" dirty="0" smtClean="0">
              <a:latin typeface="Arial" pitchFamily="34" charset="0"/>
              <a:cs typeface="Arial" pitchFamily="34" charset="0"/>
            </a:endParaRPr>
          </a:p>
          <a:p>
            <a:pPr>
              <a:buNone/>
            </a:pPr>
            <a:r>
              <a:rPr lang="tr-TR" sz="1800" dirty="0" smtClean="0">
                <a:latin typeface="Arial" pitchFamily="34" charset="0"/>
                <a:cs typeface="Arial" pitchFamily="34" charset="0"/>
              </a:rPr>
              <a:t>     Bilgi </a:t>
            </a:r>
            <a:r>
              <a:rPr lang="tr-TR" sz="1800" dirty="0" smtClean="0">
                <a:latin typeface="Arial" pitchFamily="34" charset="0"/>
                <a:cs typeface="Arial" pitchFamily="34" charset="0"/>
              </a:rPr>
              <a:t>toplama hizmetleri öğrencinin gerek duyabileceği her türlü bilgiyi onun yararlanmasına sunmak için yapılan çalışmalardır</a:t>
            </a:r>
            <a:r>
              <a:rPr lang="tr-TR" sz="1800" dirty="0" smtClean="0">
                <a:latin typeface="Arial" pitchFamily="34" charset="0"/>
                <a:cs typeface="Arial" pitchFamily="34" charset="0"/>
              </a:rPr>
              <a:t>.</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Örneğin: seçmeli derslerin bulunduğu bir sistemde öğrenciye seçmeli derslerin kapsamı, amacı, kazandıracakları hakkında bilgi verilmesi gerekir.</a:t>
            </a:r>
            <a:endParaRPr lang="tr-TR" sz="1800" dirty="0">
              <a:latin typeface="Arial" pitchFamily="34" charset="0"/>
              <a:cs typeface="Arial" pitchFamily="34" charset="0"/>
            </a:endParaRPr>
          </a:p>
        </p:txBody>
      </p:sp>
      <p:sp>
        <p:nvSpPr>
          <p:cNvPr id="21506" name="AutoShape 2" descr="Sahadan Veri Toplama - Biltaş"/>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veri toplama.jpg"/>
          <p:cNvPicPr>
            <a:picLocks noChangeAspect="1"/>
          </p:cNvPicPr>
          <p:nvPr/>
        </p:nvPicPr>
        <p:blipFill>
          <a:blip r:embed="rId2"/>
          <a:stretch>
            <a:fillRect/>
          </a:stretch>
        </p:blipFill>
        <p:spPr>
          <a:xfrm>
            <a:off x="142844" y="1285866"/>
            <a:ext cx="2357454" cy="21431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071670" y="1200151"/>
            <a:ext cx="7072330" cy="3394472"/>
          </a:xfrm>
        </p:spPr>
        <p:txBody>
          <a:bodyPr>
            <a:normAutofit/>
          </a:bodyPr>
          <a:lstStyle/>
          <a:p>
            <a:pPr>
              <a:buNone/>
            </a:pPr>
            <a:r>
              <a:rPr lang="tr-TR" sz="2200" b="1" dirty="0" smtClean="0">
                <a:latin typeface="Arial" pitchFamily="34" charset="0"/>
                <a:cs typeface="Arial" pitchFamily="34" charset="0"/>
              </a:rPr>
              <a:t>    5</a:t>
            </a:r>
            <a:r>
              <a:rPr lang="tr-TR" sz="2200" b="1" dirty="0" smtClean="0">
                <a:latin typeface="Arial" pitchFamily="34" charset="0"/>
                <a:cs typeface="Arial" pitchFamily="34" charset="0"/>
              </a:rPr>
              <a:t>. Yöneltme ve Yerleştirme </a:t>
            </a:r>
            <a:r>
              <a:rPr lang="tr-TR" sz="2200" b="1" dirty="0" smtClean="0">
                <a:latin typeface="Arial" pitchFamily="34" charset="0"/>
                <a:cs typeface="Arial" pitchFamily="34" charset="0"/>
              </a:rPr>
              <a:t>Hizmetleri</a:t>
            </a:r>
          </a:p>
          <a:p>
            <a:pPr>
              <a:buNone/>
            </a:pPr>
            <a:endParaRPr lang="tr-TR" sz="2200" b="1" dirty="0" smtClean="0">
              <a:latin typeface="Arial" pitchFamily="34" charset="0"/>
              <a:cs typeface="Arial" pitchFamily="34" charset="0"/>
            </a:endParaRPr>
          </a:p>
          <a:p>
            <a:pPr>
              <a:buNone/>
            </a:pPr>
            <a:r>
              <a:rPr lang="tr-TR" sz="2100" dirty="0" smtClean="0"/>
              <a:t>     </a:t>
            </a:r>
            <a:r>
              <a:rPr lang="tr-TR" sz="2100" dirty="0" smtClean="0">
                <a:latin typeface="Arial" pitchFamily="34" charset="0"/>
                <a:cs typeface="Arial" pitchFamily="34" charset="0"/>
              </a:rPr>
              <a:t>Öğrenci kendini tanıdıkça ve kendi gelişimi için yararlanabileceği bilgileri edindikçe bu iki grup bilgiyi kullanarak gelişime uygun durumlara yönelmeye başlayacaktır. İşte öğrencinin kendine uygun bir eğitim kurumuna, branşa,işe ya da mesleğe yönelmesi ve o konuma yerleşmesi için yapılabilecek yardım hizmetleri bu gruba girer.</a:t>
            </a:r>
            <a:endParaRPr lang="tr-TR" sz="2100" dirty="0">
              <a:latin typeface="Arial" pitchFamily="34" charset="0"/>
              <a:cs typeface="Arial" pitchFamily="34" charset="0"/>
            </a:endParaRPr>
          </a:p>
        </p:txBody>
      </p:sp>
      <p:pic>
        <p:nvPicPr>
          <p:cNvPr id="20482" name="Picture 2" descr="SEÇİM YAPMAK SİZİ KORKUTMASIN! - Askıda Eğitim"/>
          <p:cNvPicPr>
            <a:picLocks noChangeAspect="1" noChangeArrowheads="1"/>
          </p:cNvPicPr>
          <p:nvPr/>
        </p:nvPicPr>
        <p:blipFill>
          <a:blip r:embed="rId2"/>
          <a:srcRect/>
          <a:stretch>
            <a:fillRect/>
          </a:stretch>
        </p:blipFill>
        <p:spPr bwMode="auto">
          <a:xfrm>
            <a:off x="71407" y="1285866"/>
            <a:ext cx="2357454" cy="30003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285984" y="1214428"/>
            <a:ext cx="6858016" cy="3394472"/>
          </a:xfrm>
        </p:spPr>
        <p:txBody>
          <a:bodyPr>
            <a:normAutofit/>
          </a:bodyPr>
          <a:lstStyle/>
          <a:p>
            <a:pPr>
              <a:buNone/>
            </a:pPr>
            <a:r>
              <a:rPr lang="tr-TR" sz="2200" b="1" dirty="0" smtClean="0">
                <a:latin typeface="Arial" pitchFamily="34" charset="0"/>
                <a:cs typeface="Arial" pitchFamily="34" charset="0"/>
              </a:rPr>
              <a:t>      6</a:t>
            </a:r>
            <a:r>
              <a:rPr lang="tr-TR" sz="2200" b="1" dirty="0" smtClean="0">
                <a:latin typeface="Arial" pitchFamily="34" charset="0"/>
                <a:cs typeface="Arial" pitchFamily="34" charset="0"/>
              </a:rPr>
              <a:t>. İzleme ve Değerlendirme </a:t>
            </a:r>
            <a:r>
              <a:rPr lang="tr-TR" sz="2200" b="1" dirty="0" smtClean="0">
                <a:latin typeface="Arial" pitchFamily="34" charset="0"/>
                <a:cs typeface="Arial" pitchFamily="34" charset="0"/>
              </a:rPr>
              <a:t>Hizmeti</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İzleme </a:t>
            </a:r>
            <a:r>
              <a:rPr lang="tr-TR" sz="1800" dirty="0" smtClean="0">
                <a:latin typeface="Arial" pitchFamily="34" charset="0"/>
                <a:cs typeface="Arial" pitchFamily="34" charset="0"/>
              </a:rPr>
              <a:t>ve değerlendirme hizmeti, yapılan önceki hizmetlerin bir devamı gibi düşünülebilir.</a:t>
            </a:r>
          </a:p>
          <a:p>
            <a:endParaRPr lang="tr-TR" sz="1800" dirty="0" smtClean="0">
              <a:latin typeface="Arial" pitchFamily="34" charset="0"/>
              <a:cs typeface="Arial" pitchFamily="34" charset="0"/>
            </a:endParaRPr>
          </a:p>
          <a:p>
            <a:pPr>
              <a:buNone/>
            </a:pPr>
            <a:r>
              <a:rPr lang="tr-TR" sz="1900" dirty="0" smtClean="0">
                <a:latin typeface="Arial" pitchFamily="34" charset="0"/>
                <a:cs typeface="Arial" pitchFamily="34" charset="0"/>
              </a:rPr>
              <a:t>     Bütün </a:t>
            </a:r>
            <a:r>
              <a:rPr lang="tr-TR" sz="1900" dirty="0" smtClean="0">
                <a:latin typeface="Arial" pitchFamily="34" charset="0"/>
                <a:cs typeface="Arial" pitchFamily="34" charset="0"/>
              </a:rPr>
              <a:t>durumların izlenip değerlendirilmesi yapılan hizmetlerin etkinliğini anlamak, gerekiyorsa yardım hizmetlerini sürdürmek, yeni düzenlemeler yapmak için gerekir.</a:t>
            </a:r>
            <a:endParaRPr lang="tr-TR" sz="1900" dirty="0">
              <a:latin typeface="Arial" pitchFamily="34" charset="0"/>
              <a:cs typeface="Arial" pitchFamily="34" charset="0"/>
            </a:endParaRPr>
          </a:p>
        </p:txBody>
      </p:sp>
      <p:pic>
        <p:nvPicPr>
          <p:cNvPr id="19458" name="Picture 2" descr="Eğitim &amp;amp; Rehberlik &amp;amp; Risk Değerlendirme - Toroslar Osgb | İş Sağlığı  Güvenliği"/>
          <p:cNvPicPr>
            <a:picLocks noChangeAspect="1" noChangeArrowheads="1"/>
          </p:cNvPicPr>
          <p:nvPr/>
        </p:nvPicPr>
        <p:blipFill>
          <a:blip r:embed="rId2"/>
          <a:srcRect/>
          <a:stretch>
            <a:fillRect/>
          </a:stretch>
        </p:blipFill>
        <p:spPr bwMode="auto">
          <a:xfrm>
            <a:off x="71438" y="1371627"/>
            <a:ext cx="2500298" cy="277175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ÖĞRENCİLERE YÖNELİK  REHBERLİK HİZMETLERİ</a:t>
            </a:r>
            <a:endParaRPr lang="tr-TR" sz="2200" dirty="0"/>
          </a:p>
        </p:txBody>
      </p:sp>
      <p:sp>
        <p:nvSpPr>
          <p:cNvPr id="3" name="2 İçerik Yer Tutucusu"/>
          <p:cNvSpPr>
            <a:spLocks noGrp="1"/>
          </p:cNvSpPr>
          <p:nvPr>
            <p:ph idx="1"/>
          </p:nvPr>
        </p:nvSpPr>
        <p:spPr>
          <a:xfrm>
            <a:off x="2143108" y="1200151"/>
            <a:ext cx="7000892" cy="3394472"/>
          </a:xfrm>
        </p:spPr>
        <p:txBody>
          <a:bodyPr>
            <a:normAutofit/>
          </a:bodyPr>
          <a:lstStyle/>
          <a:p>
            <a:pPr>
              <a:buNone/>
            </a:pPr>
            <a:r>
              <a:rPr lang="tr-TR" sz="2200" b="1" dirty="0" smtClean="0">
                <a:latin typeface="Arial" pitchFamily="34" charset="0"/>
                <a:cs typeface="Arial" pitchFamily="34" charset="0"/>
              </a:rPr>
              <a:t>     7</a:t>
            </a:r>
            <a:r>
              <a:rPr lang="tr-TR" sz="2200" b="1" dirty="0" smtClean="0">
                <a:latin typeface="Arial" pitchFamily="34" charset="0"/>
                <a:cs typeface="Arial" pitchFamily="34" charset="0"/>
              </a:rPr>
              <a:t>. Müşavirlik (Konsültasyon) Hizmeti</a:t>
            </a:r>
          </a:p>
          <a:p>
            <a:pPr>
              <a:buNone/>
            </a:pPr>
            <a:r>
              <a:rPr lang="tr-TR" sz="1900" dirty="0" smtClean="0">
                <a:latin typeface="Arial" pitchFamily="34" charset="0"/>
                <a:cs typeface="Arial" pitchFamily="34" charset="0"/>
              </a:rPr>
              <a:t>     </a:t>
            </a:r>
          </a:p>
          <a:p>
            <a:pPr>
              <a:buNone/>
            </a:pPr>
            <a:r>
              <a:rPr lang="tr-TR" sz="1800" dirty="0" smtClean="0">
                <a:latin typeface="Arial" pitchFamily="34" charset="0"/>
                <a:cs typeface="Arial" pitchFamily="34" charset="0"/>
              </a:rPr>
              <a:t>     Bu hizmet, okuldaki rehberlik uzmanının, öğretmen ve yöneticilerin ortak bir rehberlik anlayışı kazanmaları, bu alanlardaki bilgi ve becerilerini artırmaları için onlara yardımcı olmasıdır. </a:t>
            </a:r>
            <a:endParaRPr lang="tr-TR" sz="1800" dirty="0">
              <a:latin typeface="Arial" pitchFamily="34" charset="0"/>
              <a:cs typeface="Arial" pitchFamily="34" charset="0"/>
            </a:endParaRPr>
          </a:p>
        </p:txBody>
      </p:sp>
      <p:pic>
        <p:nvPicPr>
          <p:cNvPr id="18434" name="Picture 2" descr="İş Yerinde “İş Birliği Yapmak” Bir Seçim Değildir"/>
          <p:cNvPicPr>
            <a:picLocks noChangeAspect="1" noChangeArrowheads="1"/>
          </p:cNvPicPr>
          <p:nvPr/>
        </p:nvPicPr>
        <p:blipFill>
          <a:blip r:embed="rId2" cstate="print"/>
          <a:srcRect/>
          <a:stretch>
            <a:fillRect/>
          </a:stretch>
        </p:blipFill>
        <p:spPr bwMode="auto">
          <a:xfrm>
            <a:off x="142844" y="1214428"/>
            <a:ext cx="2357454" cy="235745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Velilere Yönelik Rehberlik Hizmetleri</a:t>
            </a:r>
            <a:endParaRPr lang="tr-TR" sz="2200" b="1" dirty="0"/>
          </a:p>
        </p:txBody>
      </p:sp>
      <p:sp>
        <p:nvSpPr>
          <p:cNvPr id="3" name="2 İçerik Yer Tutucusu"/>
          <p:cNvSpPr>
            <a:spLocks noGrp="1"/>
          </p:cNvSpPr>
          <p:nvPr>
            <p:ph idx="1"/>
          </p:nvPr>
        </p:nvSpPr>
        <p:spPr>
          <a:xfrm>
            <a:off x="2214546" y="1200151"/>
            <a:ext cx="6929454" cy="3394472"/>
          </a:xfrm>
        </p:spPr>
        <p:txBody>
          <a:bodyPr/>
          <a:lstStyle/>
          <a:p>
            <a:pPr>
              <a:buNone/>
            </a:pPr>
            <a:r>
              <a:rPr lang="tr-TR" sz="2200" b="1" dirty="0" smtClean="0">
                <a:latin typeface="Arial" pitchFamily="34" charset="0"/>
                <a:cs typeface="Arial" pitchFamily="34" charset="0"/>
              </a:rPr>
              <a:t>      1</a:t>
            </a:r>
            <a:r>
              <a:rPr lang="tr-TR" sz="2200" b="1" dirty="0" smtClean="0">
                <a:latin typeface="Arial" pitchFamily="34" charset="0"/>
                <a:cs typeface="Arial" pitchFamily="34" charset="0"/>
              </a:rPr>
              <a:t>.</a:t>
            </a:r>
            <a:r>
              <a:rPr lang="tr-TR" sz="2200" dirty="0" smtClean="0">
                <a:latin typeface="Arial" pitchFamily="34" charset="0"/>
                <a:cs typeface="Arial" pitchFamily="34" charset="0"/>
              </a:rPr>
              <a:t>  </a:t>
            </a:r>
            <a:r>
              <a:rPr lang="tr-TR" sz="2200" b="1" dirty="0" smtClean="0">
                <a:latin typeface="Arial" pitchFamily="34" charset="0"/>
                <a:cs typeface="Arial" pitchFamily="34" charset="0"/>
              </a:rPr>
              <a:t>Bireysel </a:t>
            </a:r>
            <a:r>
              <a:rPr lang="tr-TR" sz="2200" b="1" dirty="0" smtClean="0">
                <a:latin typeface="Arial" pitchFamily="34" charset="0"/>
                <a:cs typeface="Arial" pitchFamily="34" charset="0"/>
              </a:rPr>
              <a:t>Görüşmeler</a:t>
            </a:r>
          </a:p>
          <a:p>
            <a:pPr>
              <a:buNone/>
            </a:pPr>
            <a:endParaRPr lang="tr-TR" sz="2200" b="1" dirty="0" smtClean="0">
              <a:latin typeface="Arial" pitchFamily="34" charset="0"/>
              <a:cs typeface="Arial" pitchFamily="34" charset="0"/>
            </a:endParaRPr>
          </a:p>
          <a:p>
            <a:pPr>
              <a:buNone/>
            </a:pPr>
            <a:r>
              <a:rPr lang="tr-TR" sz="1800" dirty="0" smtClean="0">
                <a:latin typeface="Arial" pitchFamily="34" charset="0"/>
                <a:cs typeface="Arial" pitchFamily="34" charset="0"/>
              </a:rPr>
              <a:t>      Amaç</a:t>
            </a:r>
            <a:r>
              <a:rPr lang="tr-TR" sz="1800" dirty="0" smtClean="0">
                <a:latin typeface="Arial" pitchFamily="34" charset="0"/>
                <a:cs typeface="Arial" pitchFamily="34" charset="0"/>
              </a:rPr>
              <a:t>; problem durumu olmadan öğrencilerin genel durumlarını değerlendirmek ve gelişim dönemi içinde değerlendirmek için veli ile kurulan ilişkinin önemi büyüktür. Bu çerçevede alınan randevular dahilinde ya da talep olması durumunda görüşmeler yapılmaktadır.</a:t>
            </a:r>
          </a:p>
        </p:txBody>
      </p:sp>
      <p:pic>
        <p:nvPicPr>
          <p:cNvPr id="17410" name="Picture 2" descr="Terapi yöntemleri: En yaygın kullanılan 8 psikoterapi türü ve çalışma  şekilleri"/>
          <p:cNvPicPr>
            <a:picLocks noChangeAspect="1" noChangeArrowheads="1"/>
          </p:cNvPicPr>
          <p:nvPr/>
        </p:nvPicPr>
        <p:blipFill>
          <a:blip r:embed="rId2"/>
          <a:srcRect/>
          <a:stretch>
            <a:fillRect/>
          </a:stretch>
        </p:blipFill>
        <p:spPr bwMode="auto">
          <a:xfrm>
            <a:off x="71438" y="1357304"/>
            <a:ext cx="2571736" cy="20717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08" y="1200151"/>
            <a:ext cx="7000892" cy="3394472"/>
          </a:xfrm>
        </p:spPr>
        <p:txBody>
          <a:bodyPr>
            <a:normAutofit/>
          </a:bodyPr>
          <a:lstStyle/>
          <a:p>
            <a:pPr>
              <a:buNone/>
            </a:pPr>
            <a:r>
              <a:rPr lang="tr-TR" sz="2200" b="1" dirty="0" smtClean="0">
                <a:latin typeface="Arial" pitchFamily="34" charset="0"/>
                <a:cs typeface="Arial" pitchFamily="34" charset="0"/>
              </a:rPr>
              <a:t>     2</a:t>
            </a:r>
            <a:r>
              <a:rPr lang="tr-TR" sz="2200" b="1" dirty="0" smtClean="0">
                <a:latin typeface="Arial" pitchFamily="34" charset="0"/>
                <a:cs typeface="Arial" pitchFamily="34" charset="0"/>
              </a:rPr>
              <a:t>. Rehberlik Servisinin Görüşme </a:t>
            </a:r>
            <a:r>
              <a:rPr lang="tr-TR" sz="2200" b="1" dirty="0" smtClean="0">
                <a:latin typeface="Arial" pitchFamily="34" charset="0"/>
                <a:cs typeface="Arial" pitchFamily="34" charset="0"/>
              </a:rPr>
              <a:t>Talebi</a:t>
            </a:r>
          </a:p>
          <a:p>
            <a:pPr>
              <a:buNone/>
            </a:pPr>
            <a:endParaRPr lang="tr-TR" sz="2200" b="1" dirty="0" smtClean="0">
              <a:latin typeface="Arial" pitchFamily="34" charset="0"/>
              <a:cs typeface="Arial" pitchFamily="34" charset="0"/>
            </a:endParaRPr>
          </a:p>
          <a:p>
            <a:pPr>
              <a:buNone/>
            </a:pPr>
            <a:r>
              <a:rPr lang="tr-TR" sz="2400" dirty="0" smtClean="0"/>
              <a:t>     </a:t>
            </a:r>
            <a:r>
              <a:rPr lang="tr-TR" sz="1800" dirty="0" smtClean="0">
                <a:latin typeface="Arial" pitchFamily="34" charset="0"/>
                <a:cs typeface="Arial" pitchFamily="34" charset="0"/>
              </a:rPr>
              <a:t>Rehberliğin </a:t>
            </a:r>
            <a:r>
              <a:rPr lang="tr-TR" sz="1800" dirty="0" smtClean="0">
                <a:latin typeface="Arial" pitchFamily="34" charset="0"/>
                <a:cs typeface="Arial" pitchFamily="34" charset="0"/>
              </a:rPr>
              <a:t>ilkeleri kısmında vurgulandığı gibi rehberlikte gizlilik esastır. Ancak öğrencinin gelişimi ve her anlamda başarısı açısından bir sıkıntı duyulduğu zaman bu durum veli ile paylaşılarak işbirliği yapılması istenilir.</a:t>
            </a:r>
          </a:p>
          <a:p>
            <a:endParaRPr lang="tr-TR" sz="2100" dirty="0">
              <a:latin typeface="Arial" pitchFamily="34" charset="0"/>
              <a:cs typeface="Arial" pitchFamily="34" charset="0"/>
            </a:endParaRPr>
          </a:p>
        </p:txBody>
      </p:sp>
      <p:sp>
        <p:nvSpPr>
          <p:cNvPr id="4"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Velilere Yönelik Rehberlik Hizmetleri</a:t>
            </a:r>
            <a:endParaRPr lang="tr-TR" sz="2200" b="1" dirty="0"/>
          </a:p>
        </p:txBody>
      </p:sp>
      <p:pic>
        <p:nvPicPr>
          <p:cNvPr id="16386" name="Picture 2" descr="Olumsuz işareti vektörler | Olumsuz işareti vektör çizimler, vektörel  grafik | Depositphotos®"/>
          <p:cNvPicPr>
            <a:picLocks noChangeAspect="1" noChangeArrowheads="1"/>
          </p:cNvPicPr>
          <p:nvPr/>
        </p:nvPicPr>
        <p:blipFill>
          <a:blip r:embed="rId2"/>
          <a:srcRect/>
          <a:stretch>
            <a:fillRect/>
          </a:stretch>
        </p:blipFill>
        <p:spPr bwMode="auto">
          <a:xfrm>
            <a:off x="71406" y="1285866"/>
            <a:ext cx="2428892" cy="228601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Velilere Yönelik Rehberlik Hizmetleri</a:t>
            </a:r>
            <a:endParaRPr lang="tr-TR" sz="2200" dirty="0"/>
          </a:p>
        </p:txBody>
      </p:sp>
      <p:sp>
        <p:nvSpPr>
          <p:cNvPr id="3" name="2 İçerik Yer Tutucusu"/>
          <p:cNvSpPr>
            <a:spLocks noGrp="1"/>
          </p:cNvSpPr>
          <p:nvPr>
            <p:ph idx="1"/>
          </p:nvPr>
        </p:nvSpPr>
        <p:spPr>
          <a:xfrm>
            <a:off x="2214546" y="1200151"/>
            <a:ext cx="6929454" cy="3394472"/>
          </a:xfrm>
        </p:spPr>
        <p:txBody>
          <a:bodyPr>
            <a:normAutofit/>
          </a:bodyPr>
          <a:lstStyle/>
          <a:p>
            <a:pPr>
              <a:buNone/>
            </a:pPr>
            <a:r>
              <a:rPr lang="tr-TR" sz="2200" b="1" dirty="0" smtClean="0">
                <a:latin typeface="Arial" pitchFamily="34" charset="0"/>
                <a:cs typeface="Arial" pitchFamily="34" charset="0"/>
              </a:rPr>
              <a:t>    3.Veli </a:t>
            </a:r>
            <a:r>
              <a:rPr lang="tr-TR" sz="2200" b="1" dirty="0" smtClean="0">
                <a:latin typeface="Arial" pitchFamily="34" charset="0"/>
                <a:cs typeface="Arial" pitchFamily="34" charset="0"/>
              </a:rPr>
              <a:t>Bilgilendirme </a:t>
            </a:r>
            <a:r>
              <a:rPr lang="tr-TR" sz="2200" b="1" dirty="0" smtClean="0">
                <a:latin typeface="Arial" pitchFamily="34" charset="0"/>
                <a:cs typeface="Arial" pitchFamily="34" charset="0"/>
              </a:rPr>
              <a:t>Çalışmaları</a:t>
            </a:r>
          </a:p>
          <a:p>
            <a:pPr>
              <a:buNone/>
            </a:pPr>
            <a:endParaRPr lang="tr-TR" sz="2200" dirty="0" smtClean="0">
              <a:latin typeface="Arial" pitchFamily="34" charset="0"/>
              <a:cs typeface="Arial" pitchFamily="34" charset="0"/>
            </a:endParaRPr>
          </a:p>
          <a:p>
            <a:pPr>
              <a:buNone/>
            </a:pPr>
            <a:r>
              <a:rPr lang="tr-TR" sz="1800" dirty="0" smtClean="0"/>
              <a:t>       </a:t>
            </a:r>
            <a:r>
              <a:rPr lang="tr-TR" sz="1800" dirty="0" smtClean="0">
                <a:latin typeface="Arial" pitchFamily="34" charset="0"/>
                <a:cs typeface="Arial" pitchFamily="34" charset="0"/>
              </a:rPr>
              <a:t>Rehberlik </a:t>
            </a:r>
            <a:r>
              <a:rPr lang="tr-TR" sz="1800" dirty="0" smtClean="0">
                <a:latin typeface="Arial" pitchFamily="34" charset="0"/>
                <a:cs typeface="Arial" pitchFamily="34" charset="0"/>
              </a:rPr>
              <a:t>servisi tarafından yapılan etkinlikler veli ile paylaşılmaktadır. Etkinlikler sırasında yapılan gözlemler sonucu elde edilen bilgiler de yine veliler ile paylaşılarak, öğrencinin sosyal, davranışsal ve bilişsel gelişimi takip edilmektedir.</a:t>
            </a:r>
            <a:endParaRPr lang="tr-TR" sz="1800" dirty="0">
              <a:latin typeface="Arial" pitchFamily="34" charset="0"/>
              <a:cs typeface="Arial" pitchFamily="34" charset="0"/>
            </a:endParaRPr>
          </a:p>
        </p:txBody>
      </p:sp>
      <p:pic>
        <p:nvPicPr>
          <p:cNvPr id="15362" name="Picture 2" descr="Communication Science Images, Stock Photos &amp;amp; Vectors | Shutterstock"/>
          <p:cNvPicPr>
            <a:picLocks noChangeAspect="1" noChangeArrowheads="1"/>
          </p:cNvPicPr>
          <p:nvPr/>
        </p:nvPicPr>
        <p:blipFill>
          <a:blip r:embed="rId2"/>
          <a:srcRect b="8099"/>
          <a:stretch>
            <a:fillRect/>
          </a:stretch>
        </p:blipFill>
        <p:spPr bwMode="auto">
          <a:xfrm>
            <a:off x="71379" y="1214428"/>
            <a:ext cx="2500357" cy="229779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Velilere Yönelik Rehberlik Hizmetleri</a:t>
            </a:r>
            <a:endParaRPr lang="tr-TR" sz="2200" dirty="0"/>
          </a:p>
        </p:txBody>
      </p:sp>
      <p:sp>
        <p:nvSpPr>
          <p:cNvPr id="3" name="2 İçerik Yer Tutucusu"/>
          <p:cNvSpPr>
            <a:spLocks noGrp="1"/>
          </p:cNvSpPr>
          <p:nvPr>
            <p:ph idx="1"/>
          </p:nvPr>
        </p:nvSpPr>
        <p:spPr>
          <a:xfrm>
            <a:off x="2143108" y="2000246"/>
            <a:ext cx="7000892" cy="3394472"/>
          </a:xfrm>
        </p:spPr>
        <p:txBody>
          <a:bodyPr/>
          <a:lstStyle/>
          <a:p>
            <a:pPr>
              <a:buNone/>
            </a:pPr>
            <a:r>
              <a:rPr lang="tr-TR" sz="1800" dirty="0" smtClean="0">
                <a:latin typeface="Arial" pitchFamily="34" charset="0"/>
                <a:cs typeface="Arial" pitchFamily="34" charset="0"/>
              </a:rPr>
              <a:t>     Bunun </a:t>
            </a:r>
            <a:r>
              <a:rPr lang="tr-TR" sz="1800" dirty="0" smtClean="0">
                <a:latin typeface="Arial" pitchFamily="34" charset="0"/>
                <a:cs typeface="Arial" pitchFamily="34" charset="0"/>
              </a:rPr>
              <a:t>yanında herhangi bir kriz durumu söz konusu olduğunda veliler durumdan haberdar edilerek gerekli paylaşımlar yapılır.</a:t>
            </a:r>
            <a:r>
              <a:rPr lang="tr-TR" dirty="0" smtClean="0"/>
              <a:t/>
            </a:r>
            <a:br>
              <a:rPr lang="tr-TR" dirty="0" smtClean="0"/>
            </a:br>
            <a:endParaRPr lang="tr-TR" dirty="0"/>
          </a:p>
        </p:txBody>
      </p:sp>
      <p:pic>
        <p:nvPicPr>
          <p:cNvPr id="14338" name="Picture 2" descr="Haberler ve Duyurular – Girne Üniversitesi"/>
          <p:cNvPicPr>
            <a:picLocks noChangeAspect="1" noChangeArrowheads="1"/>
          </p:cNvPicPr>
          <p:nvPr/>
        </p:nvPicPr>
        <p:blipFill>
          <a:blip r:embed="rId2" cstate="print"/>
          <a:srcRect/>
          <a:stretch>
            <a:fillRect/>
          </a:stretch>
        </p:blipFill>
        <p:spPr bwMode="auto">
          <a:xfrm>
            <a:off x="71406" y="1500180"/>
            <a:ext cx="2357454" cy="20717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0232" y="0"/>
            <a:ext cx="7143768" cy="857250"/>
          </a:xfrm>
        </p:spPr>
        <p:txBody>
          <a:bodyPr>
            <a:normAutofit/>
          </a:bodyPr>
          <a:lstStyle/>
          <a:p>
            <a:r>
              <a:rPr lang="tr-TR" sz="2200" b="1" dirty="0" smtClean="0">
                <a:latin typeface="Arial" pitchFamily="34" charset="0"/>
                <a:cs typeface="Arial" pitchFamily="34" charset="0"/>
              </a:rPr>
              <a:t>Öğretmenlere Yönelik Rehberlik Hizmeti</a:t>
            </a:r>
            <a:endParaRPr lang="tr-TR" sz="2200" b="1" dirty="0"/>
          </a:p>
        </p:txBody>
      </p:sp>
      <p:sp>
        <p:nvSpPr>
          <p:cNvPr id="3" name="2 İçerik Yer Tutucusu"/>
          <p:cNvSpPr>
            <a:spLocks noGrp="1"/>
          </p:cNvSpPr>
          <p:nvPr>
            <p:ph idx="1"/>
          </p:nvPr>
        </p:nvSpPr>
        <p:spPr>
          <a:xfrm>
            <a:off x="2071670" y="1200151"/>
            <a:ext cx="6929486" cy="3394472"/>
          </a:xfrm>
        </p:spPr>
        <p:txBody>
          <a:bodyPr>
            <a:normAutofit/>
          </a:bodyPr>
          <a:lstStyle/>
          <a:p>
            <a:pPr>
              <a:buNone/>
            </a:pPr>
            <a:r>
              <a:rPr lang="tr-TR" sz="2200" b="1" dirty="0" smtClean="0">
                <a:latin typeface="Arial" pitchFamily="34" charset="0"/>
                <a:cs typeface="Arial" pitchFamily="34" charset="0"/>
              </a:rPr>
              <a:t>   1.Mesleki </a:t>
            </a:r>
            <a:r>
              <a:rPr lang="tr-TR" sz="2200" b="1" dirty="0" smtClean="0">
                <a:latin typeface="Arial" pitchFamily="34" charset="0"/>
                <a:cs typeface="Arial" pitchFamily="34" charset="0"/>
              </a:rPr>
              <a:t>ve Kişisel </a:t>
            </a:r>
            <a:r>
              <a:rPr lang="tr-TR" sz="2200" b="1" dirty="0" smtClean="0">
                <a:latin typeface="Arial" pitchFamily="34" charset="0"/>
                <a:cs typeface="Arial" pitchFamily="34" charset="0"/>
              </a:rPr>
              <a:t>Müşavirlik</a:t>
            </a:r>
          </a:p>
          <a:p>
            <a:pPr>
              <a:buNone/>
            </a:pPr>
            <a:endParaRPr lang="tr-TR" sz="2200" b="1" dirty="0" smtClean="0">
              <a:latin typeface="Arial" pitchFamily="34" charset="0"/>
              <a:cs typeface="Arial" pitchFamily="34" charset="0"/>
            </a:endParaRPr>
          </a:p>
          <a:p>
            <a:pPr>
              <a:buNone/>
            </a:pPr>
            <a:r>
              <a:rPr lang="tr-TR" sz="1800" dirty="0" smtClean="0">
                <a:latin typeface="Arial" pitchFamily="34" charset="0"/>
                <a:cs typeface="Arial" pitchFamily="34" charset="0"/>
              </a:rPr>
              <a:t>     Okul </a:t>
            </a:r>
            <a:r>
              <a:rPr lang="tr-TR" sz="1800" dirty="0" smtClean="0">
                <a:latin typeface="Arial" pitchFamily="34" charset="0"/>
                <a:cs typeface="Arial" pitchFamily="34" charset="0"/>
              </a:rPr>
              <a:t>rehberlik programını hazırlama ve uygulamada, okul yöneticileri ve sınıf öğretmenleriyle işbirliği yapma Okul yöneticilerine ve öğretmenlere, okuldaki rehberlik hizmetleri hakkında tanıtıcı bilgiler verme Okulun olanaklarının rehberlik hizmetleri kapsamında daha rasyonel (akılcı) olarak kullanılmasında yönetici ve öğretmenlerle işbirliği yapma olarak tanımlanabilir.</a:t>
            </a:r>
            <a:endParaRPr lang="tr-TR" sz="1800" dirty="0">
              <a:latin typeface="Arial" pitchFamily="34" charset="0"/>
              <a:cs typeface="Arial" pitchFamily="34" charset="0"/>
            </a:endParaRPr>
          </a:p>
        </p:txBody>
      </p:sp>
      <p:pic>
        <p:nvPicPr>
          <p:cNvPr id="13314" name="Picture 2" descr="Öğretmenlerin Liderliğinde Yönetilen Bir Okul Mümkün Mü? - eğitimpedia |  bağımsız eğitim platformu"/>
          <p:cNvPicPr>
            <a:picLocks noChangeAspect="1" noChangeArrowheads="1"/>
          </p:cNvPicPr>
          <p:nvPr/>
        </p:nvPicPr>
        <p:blipFill>
          <a:blip r:embed="rId2"/>
          <a:srcRect/>
          <a:stretch>
            <a:fillRect/>
          </a:stretch>
        </p:blipFill>
        <p:spPr bwMode="auto">
          <a:xfrm>
            <a:off x="71438" y="1357305"/>
            <a:ext cx="2214546" cy="264320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Okullarda Rehberlik Servisinin Önemi Nedir?</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071670" y="1928808"/>
            <a:ext cx="7072330" cy="3394472"/>
          </a:xfrm>
        </p:spPr>
        <p:txBody>
          <a:bodyPr>
            <a:normAutofit/>
          </a:bodyPr>
          <a:lstStyle/>
          <a:p>
            <a:pPr>
              <a:buNone/>
            </a:pPr>
            <a:r>
              <a:rPr lang="tr-TR" sz="1800" b="1" dirty="0" smtClean="0"/>
              <a:t>       </a:t>
            </a:r>
            <a:r>
              <a:rPr lang="tr-TR" sz="1800" dirty="0" smtClean="0">
                <a:latin typeface="Arial" pitchFamily="34" charset="0"/>
                <a:cs typeface="Arial" pitchFamily="34" charset="0"/>
              </a:rPr>
              <a:t>Okul rehberlik ve psikolojik danışmanlık servislerinin topluma yönelik önleyici, iyileştirici ve çözüm odaklı ruh sağlığı hizmetleri zincirinin ilk basamağı olması açısından büyük önem taşıyor.</a:t>
            </a:r>
            <a:endParaRPr lang="tr-TR" sz="1800" dirty="0">
              <a:latin typeface="Arial" pitchFamily="34" charset="0"/>
              <a:cs typeface="Arial" pitchFamily="34" charset="0"/>
            </a:endParaRPr>
          </a:p>
        </p:txBody>
      </p:sp>
      <p:pic>
        <p:nvPicPr>
          <p:cNvPr id="12290" name="Picture 2" descr="Psikolojide Krize Müdahale - Sezen Erem"/>
          <p:cNvPicPr>
            <a:picLocks noChangeAspect="1" noChangeArrowheads="1"/>
          </p:cNvPicPr>
          <p:nvPr/>
        </p:nvPicPr>
        <p:blipFill>
          <a:blip r:embed="rId2"/>
          <a:srcRect/>
          <a:stretch>
            <a:fillRect/>
          </a:stretch>
        </p:blipFill>
        <p:spPr bwMode="auto">
          <a:xfrm>
            <a:off x="71406" y="1357304"/>
            <a:ext cx="2324981" cy="2214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763688" y="1275606"/>
            <a:ext cx="6858000" cy="369332"/>
          </a:xfrm>
          <a:prstGeom prst="rect">
            <a:avLst/>
          </a:prstGeom>
        </p:spPr>
        <p:txBody>
          <a:bodyPr wrap="square">
            <a:spAutoFit/>
          </a:bodyPr>
          <a:lstStyle/>
          <a:p>
            <a:endParaRPr lang="tr-TR" b="1" dirty="0">
              <a:latin typeface="Arial" pitchFamily="34" charset="0"/>
              <a:cs typeface="Arial" pitchFamily="34" charset="0"/>
            </a:endParaRPr>
          </a:p>
        </p:txBody>
      </p:sp>
      <p:sp>
        <p:nvSpPr>
          <p:cNvPr id="10" name="9 Metin kutusu"/>
          <p:cNvSpPr txBox="1"/>
          <p:nvPr/>
        </p:nvSpPr>
        <p:spPr>
          <a:xfrm>
            <a:off x="2500298" y="214296"/>
            <a:ext cx="5472608" cy="430887"/>
          </a:xfrm>
          <a:prstGeom prst="rect">
            <a:avLst/>
          </a:prstGeom>
          <a:noFill/>
        </p:spPr>
        <p:txBody>
          <a:bodyPr wrap="square" rtlCol="0">
            <a:spAutoFit/>
          </a:bodyPr>
          <a:lstStyle/>
          <a:p>
            <a:endParaRPr lang="tr-TR" sz="2200" b="1" dirty="0">
              <a:solidFill>
                <a:schemeClr val="bg1"/>
              </a:solidFill>
              <a:latin typeface="Arial" pitchFamily="34" charset="0"/>
              <a:cs typeface="Arial" pitchFamily="34" charset="0"/>
            </a:endParaRPr>
          </a:p>
        </p:txBody>
      </p:sp>
      <p:sp>
        <p:nvSpPr>
          <p:cNvPr id="11" name="10 Metin kutusu"/>
          <p:cNvSpPr txBox="1"/>
          <p:nvPr/>
        </p:nvSpPr>
        <p:spPr>
          <a:xfrm>
            <a:off x="2214546" y="214296"/>
            <a:ext cx="6929454"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 Değildir? </a:t>
            </a:r>
            <a:endParaRPr lang="tr-TR" sz="2200" b="1" dirty="0">
              <a:latin typeface="Arial" pitchFamily="34" charset="0"/>
              <a:cs typeface="Arial" pitchFamily="34" charset="0"/>
            </a:endParaRPr>
          </a:p>
        </p:txBody>
      </p:sp>
      <p:sp>
        <p:nvSpPr>
          <p:cNvPr id="12" name="11 Metin kutusu"/>
          <p:cNvSpPr txBox="1"/>
          <p:nvPr/>
        </p:nvSpPr>
        <p:spPr>
          <a:xfrm>
            <a:off x="2214546" y="2071684"/>
            <a:ext cx="6929454" cy="646331"/>
          </a:xfrm>
          <a:prstGeom prst="rect">
            <a:avLst/>
          </a:prstGeom>
          <a:noFill/>
        </p:spPr>
        <p:txBody>
          <a:bodyPr wrap="square" rtlCol="0">
            <a:spAutoFit/>
          </a:bodyPr>
          <a:lstStyle/>
          <a:p>
            <a:r>
              <a:rPr lang="tr-TR" altLang="tr-TR" dirty="0" smtClean="0">
                <a:latin typeface="Arial" pitchFamily="34" charset="0"/>
                <a:cs typeface="Arial" pitchFamily="34" charset="0"/>
              </a:rPr>
              <a:t>Psikolojik danışma ve rehberlik yardımı bireye tek yönlü olarak doğrudan yapılan bir yardım değildir.</a:t>
            </a:r>
          </a:p>
        </p:txBody>
      </p:sp>
      <p:pic>
        <p:nvPicPr>
          <p:cNvPr id="48130" name="Picture 2" descr="Çok Irklı Eller Birleşti Stok Fotoğraflar &amp;amp; El&amp;#39;nin Daha Fazla Resimleri -  iStock"/>
          <p:cNvPicPr>
            <a:picLocks noChangeAspect="1" noChangeArrowheads="1"/>
          </p:cNvPicPr>
          <p:nvPr/>
        </p:nvPicPr>
        <p:blipFill>
          <a:blip r:embed="rId2" cstate="print"/>
          <a:srcRect/>
          <a:stretch>
            <a:fillRect/>
          </a:stretch>
        </p:blipFill>
        <p:spPr bwMode="auto">
          <a:xfrm>
            <a:off x="71406" y="1357304"/>
            <a:ext cx="2143140" cy="221457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Okullarda Rehberlik Servisinin Önemi Nedir?</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071670" y="1200151"/>
            <a:ext cx="6615130" cy="3394472"/>
          </a:xfrm>
        </p:spPr>
        <p:txBody>
          <a:bodyPr>
            <a:normAutofit/>
          </a:bodyPr>
          <a:lstStyle/>
          <a:p>
            <a:pPr>
              <a:buNone/>
            </a:pPr>
            <a:r>
              <a:rPr lang="tr-TR" sz="1800" b="1" dirty="0" smtClean="0"/>
              <a:t> </a:t>
            </a:r>
            <a:endParaRPr lang="tr-TR" sz="1800" dirty="0">
              <a:latin typeface="Arial" pitchFamily="34" charset="0"/>
              <a:cs typeface="Arial" pitchFamily="34" charset="0"/>
            </a:endParaRPr>
          </a:p>
        </p:txBody>
      </p:sp>
      <p:sp>
        <p:nvSpPr>
          <p:cNvPr id="4" name="3 Dikdörtgen"/>
          <p:cNvSpPr/>
          <p:nvPr/>
        </p:nvSpPr>
        <p:spPr>
          <a:xfrm>
            <a:off x="2357422" y="1428742"/>
            <a:ext cx="6786578" cy="2031325"/>
          </a:xfrm>
          <a:prstGeom prst="rect">
            <a:avLst/>
          </a:prstGeom>
        </p:spPr>
        <p:txBody>
          <a:bodyPr wrap="square">
            <a:spAutoFit/>
          </a:bodyPr>
          <a:lstStyle/>
          <a:p>
            <a:r>
              <a:rPr lang="tr-TR" dirty="0" smtClean="0">
                <a:latin typeface="Arial" pitchFamily="34" charset="0"/>
                <a:cs typeface="Arial" pitchFamily="34" charset="0"/>
              </a:rPr>
              <a:t>Okul öncesinden liseye tüm eğitim kurumlarında yapılacak psikolojik ölçümlerin hayati bir önemi bulunuyor. Bu süreçte en büyük misyon ise okul rehberlik ve psikolojik danışmanlık servislerine düşüyor. Çocuğun okul sürecine başlamasıyla doğrudan tanışabileceği bu hizmetin kalitesi toplum ruh sağlığını koruma, tanılama, önleme, yönlendirme ve iyileştirme politikalarına doğrudan katkı yapabilecek bir güce sahiptir.</a:t>
            </a:r>
            <a:endParaRPr lang="tr-TR" dirty="0"/>
          </a:p>
        </p:txBody>
      </p:sp>
      <p:pic>
        <p:nvPicPr>
          <p:cNvPr id="11266" name="Picture 2" descr="Ergenlerde Psikolojik Ölçme ve Değerlendirme - PSI İstanbul Psikolojik  Danışmanlık Merkezi"/>
          <p:cNvPicPr>
            <a:picLocks noChangeAspect="1" noChangeArrowheads="1"/>
          </p:cNvPicPr>
          <p:nvPr/>
        </p:nvPicPr>
        <p:blipFill>
          <a:blip r:embed="rId2" cstate="print"/>
          <a:srcRect/>
          <a:stretch>
            <a:fillRect/>
          </a:stretch>
        </p:blipFill>
        <p:spPr bwMode="auto">
          <a:xfrm>
            <a:off x="71406" y="1500180"/>
            <a:ext cx="2357454" cy="207170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b="1" dirty="0">
              <a:latin typeface="Arial" pitchFamily="34" charset="0"/>
              <a:cs typeface="Arial" pitchFamily="34" charset="0"/>
            </a:endParaRPr>
          </a:p>
        </p:txBody>
      </p:sp>
      <p:sp>
        <p:nvSpPr>
          <p:cNvPr id="3" name="2 İçerik Yer Tutucusu"/>
          <p:cNvSpPr>
            <a:spLocks noGrp="1"/>
          </p:cNvSpPr>
          <p:nvPr>
            <p:ph idx="1"/>
          </p:nvPr>
        </p:nvSpPr>
        <p:spPr>
          <a:xfrm>
            <a:off x="2214546" y="1357304"/>
            <a:ext cx="6929454" cy="3394472"/>
          </a:xfrm>
        </p:spPr>
        <p:txBody>
          <a:bodyPr>
            <a:normAutofit/>
          </a:bodyPr>
          <a:lstStyle/>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Kimseye anlatamadığınız fakat birileriyle paylaşmak gerekliliği hissettiğiniz duygu ve düşünceleriniz olduğuna inanıyorsanız,</a:t>
            </a:r>
          </a:p>
          <a:p>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Günlük </a:t>
            </a:r>
            <a:r>
              <a:rPr lang="tr-TR" sz="1800" dirty="0" smtClean="0">
                <a:latin typeface="Arial" pitchFamily="34" charset="0"/>
                <a:cs typeface="Arial" pitchFamily="34" charset="0"/>
              </a:rPr>
              <a:t>hayatta karşılaştığınız problemlerle baş etmek için ihtiyaç duyulan becerileri kazanmanın yollarını öğrenmek istiyorsanız,</a:t>
            </a:r>
          </a:p>
          <a:p>
            <a:endParaRPr lang="tr-TR" dirty="0"/>
          </a:p>
        </p:txBody>
      </p:sp>
      <p:pic>
        <p:nvPicPr>
          <p:cNvPr id="10242" name="Picture 2" descr="Duygusal Yorgunluk: Enerjinizi Geri Kazanın - Sağlığa bir adım"/>
          <p:cNvPicPr>
            <a:picLocks noChangeAspect="1" noChangeArrowheads="1"/>
          </p:cNvPicPr>
          <p:nvPr/>
        </p:nvPicPr>
        <p:blipFill>
          <a:blip r:embed="rId2"/>
          <a:srcRect/>
          <a:stretch>
            <a:fillRect/>
          </a:stretch>
        </p:blipFill>
        <p:spPr bwMode="auto">
          <a:xfrm>
            <a:off x="71406" y="1357304"/>
            <a:ext cx="2500330" cy="242889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143108" y="1571618"/>
            <a:ext cx="7000892" cy="3394472"/>
          </a:xfrm>
        </p:spPr>
        <p:txBody>
          <a:bodyPr>
            <a:normAutofit/>
          </a:bodyPr>
          <a:lstStyle/>
          <a:p>
            <a:pPr>
              <a:buNone/>
            </a:pPr>
            <a:r>
              <a:rPr lang="tr-TR" sz="1800" dirty="0" smtClean="0">
                <a:latin typeface="Arial" pitchFamily="34" charset="0"/>
                <a:cs typeface="Arial" pitchFamily="34" charset="0"/>
              </a:rPr>
              <a:t>     Liseye </a:t>
            </a:r>
            <a:r>
              <a:rPr lang="tr-TR" sz="1800" dirty="0" smtClean="0">
                <a:latin typeface="Arial" pitchFamily="34" charset="0"/>
                <a:cs typeface="Arial" pitchFamily="34" charset="0"/>
              </a:rPr>
              <a:t>giriş sınavı ve diğer sınavlar hakkında bilgi almak </a:t>
            </a:r>
            <a:r>
              <a:rPr lang="tr-TR" sz="1800" dirty="0" smtClean="0">
                <a:latin typeface="Arial" pitchFamily="34" charset="0"/>
                <a:cs typeface="Arial" pitchFamily="34" charset="0"/>
              </a:rPr>
              <a:t>istiyorsanız,</a:t>
            </a: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Sınav </a:t>
            </a:r>
            <a:r>
              <a:rPr lang="tr-TR" sz="1800" dirty="0" smtClean="0">
                <a:latin typeface="Arial" pitchFamily="34" charset="0"/>
                <a:cs typeface="Arial" pitchFamily="34" charset="0"/>
              </a:rPr>
              <a:t>kaygısı </a:t>
            </a:r>
            <a:r>
              <a:rPr lang="tr-TR" sz="1800" dirty="0" smtClean="0">
                <a:latin typeface="Arial" pitchFamily="34" charset="0"/>
                <a:cs typeface="Arial" pitchFamily="34" charset="0"/>
              </a:rPr>
              <a:t>yaşıyorsanız,</a:t>
            </a:r>
            <a:endParaRPr lang="tr-TR" sz="1800" dirty="0" smtClean="0">
              <a:latin typeface="Arial" pitchFamily="34" charset="0"/>
              <a:cs typeface="Arial" pitchFamily="34" charset="0"/>
            </a:endParaRPr>
          </a:p>
          <a:p>
            <a:endParaRPr lang="tr-TR" sz="1800" dirty="0">
              <a:latin typeface="Arial" pitchFamily="34" charset="0"/>
              <a:cs typeface="Arial" pitchFamily="34" charset="0"/>
            </a:endParaRPr>
          </a:p>
        </p:txBody>
      </p:sp>
      <p:pic>
        <p:nvPicPr>
          <p:cNvPr id="9218" name="Picture 2" descr="Sınav Kaygısı ve Tedavisi Ankara - Çoc. Erg. Psikiyatri Uzm. Çağatay Uğur"/>
          <p:cNvPicPr>
            <a:picLocks noChangeAspect="1" noChangeArrowheads="1"/>
          </p:cNvPicPr>
          <p:nvPr/>
        </p:nvPicPr>
        <p:blipFill>
          <a:blip r:embed="rId2" cstate="print"/>
          <a:srcRect/>
          <a:stretch>
            <a:fillRect/>
          </a:stretch>
        </p:blipFill>
        <p:spPr bwMode="auto">
          <a:xfrm>
            <a:off x="71406" y="1500180"/>
            <a:ext cx="2428892" cy="200026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143108" y="1200151"/>
            <a:ext cx="6858048" cy="3394472"/>
          </a:xfrm>
        </p:spPr>
        <p:txBody>
          <a:bodyPr/>
          <a:lstStyle/>
          <a:p>
            <a:endParaRPr lang="tr-TR" sz="36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Başarısızlık nedenlerinizi anlamak istiyorsanız,</a:t>
            </a:r>
          </a:p>
          <a:p>
            <a:pPr>
              <a:buNone/>
            </a:pP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Hedef </a:t>
            </a:r>
            <a:r>
              <a:rPr lang="tr-TR" sz="1800" dirty="0" smtClean="0">
                <a:latin typeface="Arial" pitchFamily="34" charset="0"/>
                <a:cs typeface="Arial" pitchFamily="34" charset="0"/>
              </a:rPr>
              <a:t>belirlemede ve meslek seçiminde destek </a:t>
            </a:r>
            <a:r>
              <a:rPr lang="tr-TR" sz="1800" dirty="0" smtClean="0">
                <a:latin typeface="Arial" pitchFamily="34" charset="0"/>
                <a:cs typeface="Arial" pitchFamily="34" charset="0"/>
              </a:rPr>
              <a:t>istiyorsanız,</a:t>
            </a:r>
            <a:endParaRPr lang="tr-TR" sz="1800" dirty="0" smtClean="0">
              <a:latin typeface="Arial" pitchFamily="34" charset="0"/>
              <a:cs typeface="Arial" pitchFamily="34" charset="0"/>
            </a:endParaRPr>
          </a:p>
        </p:txBody>
      </p:sp>
      <p:pic>
        <p:nvPicPr>
          <p:cNvPr id="8194" name="Picture 2" descr="Okçuluk Hedefini Vurmak Için Birden Çok Başarısız Yanlış Girişim Düz  Karikatür Vurdu Miss Birçok Oklar Hedef Işareti Vurmak Cevapsız İş  Mücadelesi Başarısızlık Metafor Vektör Illustration Stok Vektör Sanatı &amp;amp;  Hedef Tahtası&amp;#39;nin Daha"/>
          <p:cNvPicPr>
            <a:picLocks noChangeAspect="1" noChangeArrowheads="1"/>
          </p:cNvPicPr>
          <p:nvPr/>
        </p:nvPicPr>
        <p:blipFill>
          <a:blip r:embed="rId2"/>
          <a:srcRect/>
          <a:stretch>
            <a:fillRect/>
          </a:stretch>
        </p:blipFill>
        <p:spPr bwMode="auto">
          <a:xfrm>
            <a:off x="71406" y="1428742"/>
            <a:ext cx="2357454" cy="228601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214546" y="1428742"/>
            <a:ext cx="6929454" cy="3394472"/>
          </a:xfrm>
        </p:spPr>
        <p:txBody>
          <a:bodyPr/>
          <a:lstStyle/>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Ders çalışma alışkanlıklarının nasıl olduğunu öğrenmek </a:t>
            </a:r>
            <a:r>
              <a:rPr lang="tr-TR" sz="1800" dirty="0" smtClean="0">
                <a:latin typeface="Arial" pitchFamily="34" charset="0"/>
                <a:cs typeface="Arial" pitchFamily="34" charset="0"/>
              </a:rPr>
              <a:t>istiyorsanız,</a:t>
            </a: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Zamanı </a:t>
            </a:r>
            <a:r>
              <a:rPr lang="tr-TR" sz="1800" dirty="0" smtClean="0">
                <a:latin typeface="Arial" pitchFamily="34" charset="0"/>
                <a:cs typeface="Arial" pitchFamily="34" charset="0"/>
              </a:rPr>
              <a:t>etkili şekilde nasıl kullanacağınızı öğrenmek </a:t>
            </a:r>
            <a:r>
              <a:rPr lang="tr-TR" sz="1800" dirty="0" smtClean="0">
                <a:latin typeface="Arial" pitchFamily="34" charset="0"/>
                <a:cs typeface="Arial" pitchFamily="34" charset="0"/>
              </a:rPr>
              <a:t>istiyorsanız,</a:t>
            </a:r>
            <a:endParaRPr lang="tr-TR" sz="1800" dirty="0" smtClean="0">
              <a:latin typeface="Arial" pitchFamily="34" charset="0"/>
              <a:cs typeface="Arial" pitchFamily="34" charset="0"/>
            </a:endParaRPr>
          </a:p>
          <a:p>
            <a:pPr>
              <a:buNone/>
            </a:pPr>
            <a:endParaRPr lang="tr-TR" dirty="0"/>
          </a:p>
        </p:txBody>
      </p:sp>
      <p:pic>
        <p:nvPicPr>
          <p:cNvPr id="7170" name="Picture 2" descr="Proje Yönetimi – Projelerde Zaman Planlama – SCOZTURK"/>
          <p:cNvPicPr>
            <a:picLocks noChangeAspect="1" noChangeArrowheads="1"/>
          </p:cNvPicPr>
          <p:nvPr/>
        </p:nvPicPr>
        <p:blipFill>
          <a:blip r:embed="rId2"/>
          <a:srcRect/>
          <a:stretch>
            <a:fillRect/>
          </a:stretch>
        </p:blipFill>
        <p:spPr bwMode="auto">
          <a:xfrm>
            <a:off x="142844" y="1428742"/>
            <a:ext cx="2357454" cy="200026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71670" y="0"/>
            <a:ext cx="7072330"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1928794" y="1500180"/>
            <a:ext cx="7215206" cy="3394472"/>
          </a:xfrm>
        </p:spPr>
        <p:txBody>
          <a:bodyPr>
            <a:normAutofit/>
          </a:bodyPr>
          <a:lstStyle/>
          <a:p>
            <a:pPr>
              <a:buNone/>
            </a:pPr>
            <a:r>
              <a:rPr lang="tr-TR" sz="1800" dirty="0" smtClean="0">
                <a:latin typeface="Arial" pitchFamily="34" charset="0"/>
                <a:cs typeface="Arial" pitchFamily="34" charset="0"/>
              </a:rPr>
              <a:t>    Çekingenim</a:t>
            </a:r>
            <a:r>
              <a:rPr lang="tr-TR" sz="1800" dirty="0" smtClean="0">
                <a:latin typeface="Arial" pitchFamily="34" charset="0"/>
                <a:cs typeface="Arial" pitchFamily="34" charset="0"/>
              </a:rPr>
              <a:t>. Biraz daha girişken olmak istiyorum diyorsanız,</a:t>
            </a: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Toplum </a:t>
            </a:r>
            <a:r>
              <a:rPr lang="tr-TR" sz="1800" dirty="0" smtClean="0">
                <a:latin typeface="Arial" pitchFamily="34" charset="0"/>
                <a:cs typeface="Arial" pitchFamily="34" charset="0"/>
              </a:rPr>
              <a:t>karşısında konuşmaktan çekiniyorsanız,</a:t>
            </a: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Moraliniz bozuk, aklınız karışık ve bu nedenle biriyle </a:t>
            </a:r>
            <a:r>
              <a:rPr lang="tr-TR" sz="1800" dirty="0" smtClean="0">
                <a:latin typeface="Arial" pitchFamily="34" charset="0"/>
                <a:cs typeface="Arial" pitchFamily="34" charset="0"/>
              </a:rPr>
              <a:t>konuşmak istiyorsanız,</a:t>
            </a:r>
            <a:endParaRPr lang="tr-TR" sz="1800" dirty="0" smtClean="0">
              <a:latin typeface="Arial" pitchFamily="34" charset="0"/>
              <a:cs typeface="Arial" pitchFamily="34" charset="0"/>
            </a:endParaRPr>
          </a:p>
          <a:p>
            <a:endParaRPr lang="tr-TR" dirty="0"/>
          </a:p>
        </p:txBody>
      </p:sp>
      <p:pic>
        <p:nvPicPr>
          <p:cNvPr id="6146" name="Picture 2" descr="Sosyal Fobi | Bilted"/>
          <p:cNvPicPr>
            <a:picLocks noChangeAspect="1" noChangeArrowheads="1"/>
          </p:cNvPicPr>
          <p:nvPr/>
        </p:nvPicPr>
        <p:blipFill>
          <a:blip r:embed="rId2"/>
          <a:srcRect/>
          <a:stretch>
            <a:fillRect/>
          </a:stretch>
        </p:blipFill>
        <p:spPr bwMode="auto">
          <a:xfrm>
            <a:off x="71406" y="1571618"/>
            <a:ext cx="2071702" cy="185738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7000892"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000232" y="1500180"/>
            <a:ext cx="7143768" cy="3394472"/>
          </a:xfrm>
        </p:spPr>
        <p:txBody>
          <a:bodyPr>
            <a:normAutofit/>
          </a:bodyPr>
          <a:lstStyle/>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Okula ve ortama uygum sağlamakta zorluk yaşıyorsanız,</a:t>
            </a: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Arkadaşlık ilişkilerinde problem yaşıyorsanız,</a:t>
            </a:r>
          </a:p>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a:t>
            </a:r>
            <a:r>
              <a:rPr lang="tr-TR" sz="1800" dirty="0" smtClean="0">
                <a:latin typeface="Arial" pitchFamily="34" charset="0"/>
                <a:cs typeface="Arial" pitchFamily="34" charset="0"/>
              </a:rPr>
              <a:t>      </a:t>
            </a:r>
            <a:r>
              <a:rPr lang="tr-TR" sz="1800" dirty="0" smtClean="0">
                <a:latin typeface="Arial" pitchFamily="34" charset="0"/>
                <a:cs typeface="Arial" pitchFamily="34" charset="0"/>
              </a:rPr>
              <a:t>Kendinize uygun bir arkadaş bulamıyorsanız,</a:t>
            </a:r>
          </a:p>
          <a:p>
            <a:pPr>
              <a:buNone/>
            </a:pPr>
            <a:r>
              <a:rPr lang="tr-TR" sz="1800" dirty="0" smtClean="0">
                <a:latin typeface="Arial" pitchFamily="34" charset="0"/>
                <a:cs typeface="Arial" pitchFamily="34" charset="0"/>
              </a:rPr>
              <a:t> </a:t>
            </a:r>
            <a:endParaRPr lang="tr-TR" sz="1800" dirty="0">
              <a:latin typeface="Arial" pitchFamily="34" charset="0"/>
              <a:cs typeface="Arial" pitchFamily="34" charset="0"/>
            </a:endParaRPr>
          </a:p>
        </p:txBody>
      </p:sp>
      <p:pic>
        <p:nvPicPr>
          <p:cNvPr id="5122" name="Picture 2" descr="Bayan Arkadaş"/>
          <p:cNvPicPr>
            <a:picLocks noChangeAspect="1" noChangeArrowheads="1"/>
          </p:cNvPicPr>
          <p:nvPr/>
        </p:nvPicPr>
        <p:blipFill>
          <a:blip r:embed="rId2"/>
          <a:srcRect/>
          <a:stretch>
            <a:fillRect/>
          </a:stretch>
        </p:blipFill>
        <p:spPr bwMode="auto">
          <a:xfrm>
            <a:off x="71406" y="1500180"/>
            <a:ext cx="2428892" cy="207170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071670" y="2071684"/>
            <a:ext cx="7072330" cy="3394472"/>
          </a:xfrm>
        </p:spPr>
        <p:txBody>
          <a:bodyPr/>
          <a:lstStyle/>
          <a:p>
            <a:pPr>
              <a:buNone/>
            </a:pPr>
            <a:r>
              <a:rPr lang="tr-TR" sz="1800" dirty="0" smtClean="0">
                <a:latin typeface="Arial" pitchFamily="34" charset="0"/>
                <a:cs typeface="Arial" pitchFamily="34" charset="0"/>
              </a:rPr>
              <a:t>      Aile </a:t>
            </a:r>
            <a:r>
              <a:rPr lang="tr-TR" sz="1800" dirty="0" smtClean="0">
                <a:latin typeface="Arial" pitchFamily="34" charset="0"/>
                <a:cs typeface="Arial" pitchFamily="34" charset="0"/>
              </a:rPr>
              <a:t>içinde problem yaşıyor ve bu konuda biriyle konuşmak </a:t>
            </a:r>
            <a:r>
              <a:rPr lang="tr-TR" sz="1800" dirty="0" smtClean="0">
                <a:latin typeface="Arial" pitchFamily="34" charset="0"/>
                <a:cs typeface="Arial" pitchFamily="34" charset="0"/>
              </a:rPr>
              <a:t>istiyorsanız,</a:t>
            </a:r>
            <a:endParaRPr lang="tr-TR" sz="1800" dirty="0" smtClean="0">
              <a:latin typeface="Arial" pitchFamily="34" charset="0"/>
              <a:cs typeface="Arial" pitchFamily="34" charset="0"/>
            </a:endParaRPr>
          </a:p>
          <a:p>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a:t>
            </a:r>
            <a:endParaRPr lang="tr-TR" sz="1800" dirty="0" smtClean="0">
              <a:latin typeface="Arial" pitchFamily="34" charset="0"/>
              <a:cs typeface="Arial" pitchFamily="34" charset="0"/>
            </a:endParaRPr>
          </a:p>
          <a:p>
            <a:endParaRPr lang="tr-TR" dirty="0"/>
          </a:p>
        </p:txBody>
      </p:sp>
      <p:pic>
        <p:nvPicPr>
          <p:cNvPr id="4098" name="Picture 2" descr="Aile içi iletişim sorunları ve çözüm önerileri"/>
          <p:cNvPicPr>
            <a:picLocks noChangeAspect="1" noChangeArrowheads="1"/>
          </p:cNvPicPr>
          <p:nvPr/>
        </p:nvPicPr>
        <p:blipFill>
          <a:blip r:embed="rId2"/>
          <a:srcRect/>
          <a:stretch>
            <a:fillRect/>
          </a:stretch>
        </p:blipFill>
        <p:spPr bwMode="auto">
          <a:xfrm>
            <a:off x="71407" y="1500180"/>
            <a:ext cx="2357454" cy="233678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142858"/>
            <a:ext cx="6929454"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143108" y="1200151"/>
            <a:ext cx="7000892" cy="3394472"/>
          </a:xfrm>
        </p:spPr>
        <p:txBody>
          <a:bodyPr>
            <a:normAutofit lnSpcReduction="10000"/>
          </a:bodyPr>
          <a:lstStyle/>
          <a:p>
            <a:pPr>
              <a:buNone/>
            </a:pPr>
            <a:endParaRPr lang="tr-TR" dirty="0" smtClean="0"/>
          </a:p>
          <a:p>
            <a:pPr>
              <a:buNone/>
            </a:pPr>
            <a:r>
              <a:rPr lang="tr-TR" sz="1800" dirty="0" smtClean="0"/>
              <a:t>      </a:t>
            </a:r>
            <a:r>
              <a:rPr lang="tr-TR" sz="1800" dirty="0" smtClean="0"/>
              <a:t> </a:t>
            </a:r>
            <a:r>
              <a:rPr lang="tr-TR" sz="1900" dirty="0" smtClean="0">
                <a:latin typeface="Arial" pitchFamily="34" charset="0"/>
                <a:cs typeface="Arial" pitchFamily="34" charset="0"/>
              </a:rPr>
              <a:t>Özgüveninizi geliştirmek </a:t>
            </a:r>
            <a:r>
              <a:rPr lang="tr-TR" sz="1900" dirty="0" smtClean="0">
                <a:latin typeface="Arial" pitchFamily="34" charset="0"/>
                <a:cs typeface="Arial" pitchFamily="34" charset="0"/>
              </a:rPr>
              <a:t>istiyorsanız,</a:t>
            </a:r>
            <a:endParaRPr lang="tr-TR" sz="1900" dirty="0" smtClean="0">
              <a:latin typeface="Arial" pitchFamily="34" charset="0"/>
              <a:cs typeface="Arial" pitchFamily="34" charset="0"/>
            </a:endParaRPr>
          </a:p>
          <a:p>
            <a:endParaRPr lang="tr-TR" sz="1900" dirty="0" smtClean="0">
              <a:latin typeface="Arial" pitchFamily="34" charset="0"/>
              <a:cs typeface="Arial" pitchFamily="34" charset="0"/>
            </a:endParaRPr>
          </a:p>
          <a:p>
            <a:pPr>
              <a:buNone/>
            </a:pPr>
            <a:r>
              <a:rPr lang="tr-TR" sz="1900" dirty="0" smtClean="0">
                <a:latin typeface="Arial" pitchFamily="34" charset="0"/>
                <a:cs typeface="Arial" pitchFamily="34" charset="0"/>
              </a:rPr>
              <a:t>      </a:t>
            </a:r>
            <a:r>
              <a:rPr lang="tr-TR" sz="1900" dirty="0" smtClean="0">
                <a:latin typeface="Arial" pitchFamily="34" charset="0"/>
                <a:cs typeface="Arial" pitchFamily="34" charset="0"/>
              </a:rPr>
              <a:t>Problem çözme yöntemlerini öğrenmek istiyorsanız,</a:t>
            </a:r>
          </a:p>
          <a:p>
            <a:pPr>
              <a:buNone/>
            </a:pPr>
            <a:endParaRPr lang="tr-TR" sz="1900" dirty="0" smtClean="0">
              <a:latin typeface="Arial" pitchFamily="34" charset="0"/>
              <a:cs typeface="Arial" pitchFamily="34" charset="0"/>
            </a:endParaRPr>
          </a:p>
          <a:p>
            <a:pPr>
              <a:buNone/>
            </a:pPr>
            <a:r>
              <a:rPr lang="tr-TR" sz="1900" dirty="0" smtClean="0">
                <a:latin typeface="Arial" pitchFamily="34" charset="0"/>
                <a:cs typeface="Arial" pitchFamily="34" charset="0"/>
              </a:rPr>
              <a:t>     </a:t>
            </a:r>
            <a:r>
              <a:rPr lang="tr-TR" sz="1900" dirty="0" smtClean="0">
                <a:latin typeface="Arial" pitchFamily="34" charset="0"/>
                <a:cs typeface="Arial" pitchFamily="34" charset="0"/>
              </a:rPr>
              <a:t>Öfkeli </a:t>
            </a:r>
            <a:r>
              <a:rPr lang="tr-TR" sz="1900" dirty="0" smtClean="0">
                <a:latin typeface="Arial" pitchFamily="34" charset="0"/>
                <a:cs typeface="Arial" pitchFamily="34" charset="0"/>
              </a:rPr>
              <a:t>ve öfkenizi yönetme becerisini </a:t>
            </a:r>
            <a:r>
              <a:rPr lang="tr-TR" sz="1900" dirty="0" smtClean="0">
                <a:latin typeface="Arial" pitchFamily="34" charset="0"/>
                <a:cs typeface="Arial" pitchFamily="34" charset="0"/>
              </a:rPr>
              <a:t>geliştirmek           istiyorsanız,</a:t>
            </a:r>
          </a:p>
          <a:p>
            <a:pPr>
              <a:buNone/>
            </a:pPr>
            <a:r>
              <a:rPr lang="tr-TR" sz="1900" dirty="0" smtClean="0">
                <a:latin typeface="Arial" pitchFamily="34" charset="0"/>
                <a:cs typeface="Arial" pitchFamily="34" charset="0"/>
              </a:rPr>
              <a:t>   </a:t>
            </a:r>
          </a:p>
          <a:p>
            <a:pPr>
              <a:buNone/>
            </a:pPr>
            <a:r>
              <a:rPr lang="tr-TR" sz="1900" dirty="0" smtClean="0">
                <a:latin typeface="Arial" pitchFamily="34" charset="0"/>
                <a:cs typeface="Arial" pitchFamily="34" charset="0"/>
              </a:rPr>
              <a:t>     Karar vermede zorluk yaşıyorsanız, karar verme yöntemlerini öğrenmek istiyorsanız,</a:t>
            </a:r>
            <a:endParaRPr lang="tr-TR" sz="1900" dirty="0"/>
          </a:p>
        </p:txBody>
      </p:sp>
      <p:pic>
        <p:nvPicPr>
          <p:cNvPr id="3074" name="Picture 2" descr="Duygu Düzenleme Süreci Nedir? | Nar Kendin Ol"/>
          <p:cNvPicPr>
            <a:picLocks noChangeAspect="1" noChangeArrowheads="1"/>
          </p:cNvPicPr>
          <p:nvPr/>
        </p:nvPicPr>
        <p:blipFill>
          <a:blip r:embed="rId2"/>
          <a:srcRect/>
          <a:stretch>
            <a:fillRect/>
          </a:stretch>
        </p:blipFill>
        <p:spPr bwMode="auto">
          <a:xfrm>
            <a:off x="142845" y="1428742"/>
            <a:ext cx="2428891" cy="321469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786610" cy="857250"/>
          </a:xfrm>
        </p:spPr>
        <p:txBody>
          <a:bodyPr>
            <a:normAutofit/>
          </a:bodyPr>
          <a:lstStyle/>
          <a:p>
            <a:r>
              <a:rPr lang="tr-TR" sz="2200" b="1" dirty="0" smtClean="0">
                <a:latin typeface="Arial" pitchFamily="34" charset="0"/>
                <a:cs typeface="Arial" pitchFamily="34" charset="0"/>
              </a:rPr>
              <a:t>Rehberlik Servisine Ne Zaman Başvuru Yapılmalı?</a:t>
            </a:r>
            <a:endParaRPr lang="tr-TR" sz="2200" dirty="0"/>
          </a:p>
        </p:txBody>
      </p:sp>
      <p:sp>
        <p:nvSpPr>
          <p:cNvPr id="3" name="2 İçerik Yer Tutucusu"/>
          <p:cNvSpPr>
            <a:spLocks noGrp="1"/>
          </p:cNvSpPr>
          <p:nvPr>
            <p:ph idx="1"/>
          </p:nvPr>
        </p:nvSpPr>
        <p:spPr>
          <a:xfrm>
            <a:off x="2000232" y="1200151"/>
            <a:ext cx="7000924" cy="3394472"/>
          </a:xfrm>
        </p:spPr>
        <p:txBody>
          <a:bodyPr>
            <a:normAutofit/>
          </a:bodyPr>
          <a:lstStyle/>
          <a:p>
            <a:endParaRPr lang="tr-TR" sz="2000" b="1" dirty="0" smtClean="0">
              <a:latin typeface="Arial" pitchFamily="34" charset="0"/>
              <a:cs typeface="Arial" pitchFamily="34" charset="0"/>
            </a:endParaRPr>
          </a:p>
          <a:p>
            <a:endParaRPr lang="tr-TR" sz="2000" b="1" dirty="0" smtClean="0">
              <a:latin typeface="Arial" pitchFamily="34" charset="0"/>
              <a:cs typeface="Arial" pitchFamily="34" charset="0"/>
            </a:endParaRPr>
          </a:p>
          <a:p>
            <a:pPr>
              <a:buNone/>
            </a:pPr>
            <a:r>
              <a:rPr lang="tr-TR" sz="1800" dirty="0" smtClean="0">
                <a:latin typeface="Arial" pitchFamily="34" charset="0"/>
                <a:cs typeface="Arial" pitchFamily="34" charset="0"/>
              </a:rPr>
              <a:t>     Kendinizi </a:t>
            </a:r>
            <a:r>
              <a:rPr lang="tr-TR" sz="1800" dirty="0" smtClean="0">
                <a:latin typeface="Arial" pitchFamily="34" charset="0"/>
                <a:cs typeface="Arial" pitchFamily="34" charset="0"/>
              </a:rPr>
              <a:t>geliştirmek, gerçekleştirmek ve ihtiyaç duyduğunuz konularda, ihtiyaç duyduğunuz </a:t>
            </a:r>
            <a:r>
              <a:rPr lang="tr-TR" sz="1800" dirty="0" smtClean="0">
                <a:latin typeface="Arial" pitchFamily="34" charset="0"/>
                <a:cs typeface="Arial" pitchFamily="34" charset="0"/>
              </a:rPr>
              <a:t>anda görüşmek </a:t>
            </a:r>
            <a:r>
              <a:rPr lang="tr-TR" sz="1800" dirty="0" smtClean="0">
                <a:latin typeface="Arial" pitchFamily="34" charset="0"/>
                <a:cs typeface="Arial" pitchFamily="34" charset="0"/>
              </a:rPr>
              <a:t>için rehberlik servisine başvurabilirsiniz</a:t>
            </a:r>
            <a:r>
              <a:rPr lang="tr-TR" dirty="0" smtClean="0"/>
              <a:t>.</a:t>
            </a:r>
          </a:p>
          <a:p>
            <a:pPr>
              <a:buNone/>
            </a:pPr>
            <a:r>
              <a:rPr lang="tr-TR" dirty="0" smtClean="0"/>
              <a:t>  </a:t>
            </a:r>
          </a:p>
          <a:p>
            <a:endParaRPr lang="tr-TR" dirty="0"/>
          </a:p>
        </p:txBody>
      </p:sp>
      <p:pic>
        <p:nvPicPr>
          <p:cNvPr id="2050" name="Picture 2" descr="En çok neden korkarsınız? – Görkem Ercan"/>
          <p:cNvPicPr>
            <a:picLocks noChangeAspect="1" noChangeArrowheads="1"/>
          </p:cNvPicPr>
          <p:nvPr/>
        </p:nvPicPr>
        <p:blipFill>
          <a:blip r:embed="rId2"/>
          <a:srcRect/>
          <a:stretch>
            <a:fillRect/>
          </a:stretch>
        </p:blipFill>
        <p:spPr bwMode="auto">
          <a:xfrm>
            <a:off x="71407" y="1500180"/>
            <a:ext cx="2214577" cy="25717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763688" y="1275606"/>
            <a:ext cx="6858000" cy="369332"/>
          </a:xfrm>
          <a:prstGeom prst="rect">
            <a:avLst/>
          </a:prstGeom>
        </p:spPr>
        <p:txBody>
          <a:bodyPr wrap="square">
            <a:spAutoFit/>
          </a:bodyPr>
          <a:lstStyle/>
          <a:p>
            <a:endParaRPr lang="tr-TR" b="1" dirty="0">
              <a:latin typeface="Arial" pitchFamily="34" charset="0"/>
              <a:cs typeface="Arial" pitchFamily="34" charset="0"/>
            </a:endParaRPr>
          </a:p>
        </p:txBody>
      </p:sp>
      <p:sp>
        <p:nvSpPr>
          <p:cNvPr id="10" name="9 Metin kutusu"/>
          <p:cNvSpPr txBox="1"/>
          <p:nvPr/>
        </p:nvSpPr>
        <p:spPr>
          <a:xfrm>
            <a:off x="2214546" y="159235"/>
            <a:ext cx="6929454" cy="769441"/>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 Değildir? </a:t>
            </a:r>
          </a:p>
          <a:p>
            <a:endParaRPr lang="tr-TR" sz="2200" b="1" dirty="0">
              <a:solidFill>
                <a:schemeClr val="bg1"/>
              </a:solidFill>
              <a:latin typeface="Arial" pitchFamily="34" charset="0"/>
              <a:cs typeface="Arial" pitchFamily="34" charset="0"/>
            </a:endParaRPr>
          </a:p>
        </p:txBody>
      </p:sp>
      <p:sp>
        <p:nvSpPr>
          <p:cNvPr id="11" name="10 Metin kutusu"/>
          <p:cNvSpPr txBox="1"/>
          <p:nvPr/>
        </p:nvSpPr>
        <p:spPr>
          <a:xfrm>
            <a:off x="2285984" y="1857370"/>
            <a:ext cx="6858016" cy="923330"/>
          </a:xfrm>
          <a:prstGeom prst="rect">
            <a:avLst/>
          </a:prstGeom>
          <a:noFill/>
        </p:spPr>
        <p:txBody>
          <a:bodyPr wrap="square" rtlCol="0">
            <a:spAutoFit/>
          </a:bodyPr>
          <a:lstStyle/>
          <a:p>
            <a:r>
              <a:rPr lang="tr-TR" altLang="tr-TR" dirty="0" smtClean="0">
                <a:latin typeface="Arial" pitchFamily="34" charset="0"/>
                <a:cs typeface="Arial" pitchFamily="34" charset="0"/>
              </a:rPr>
              <a:t>Psikolojik danışma ve rehberliğin temelinde bireye acımak, onu kayırmak, her sıkıntıya düştüğünde bireye kanat germek gibi bir anlayış yoktur.</a:t>
            </a:r>
            <a:endParaRPr lang="tr-TR" dirty="0">
              <a:latin typeface="Arial" pitchFamily="34" charset="0"/>
              <a:cs typeface="Arial" pitchFamily="34" charset="0"/>
            </a:endParaRPr>
          </a:p>
        </p:txBody>
      </p:sp>
      <p:pic>
        <p:nvPicPr>
          <p:cNvPr id="47106" name="Picture 2" descr="Rüyada Acımak Görmek | Rüya Tabirleri, Rüya Yorumları"/>
          <p:cNvPicPr>
            <a:picLocks noChangeAspect="1" noChangeArrowheads="1"/>
          </p:cNvPicPr>
          <p:nvPr/>
        </p:nvPicPr>
        <p:blipFill>
          <a:blip r:embed="rId2"/>
          <a:srcRect/>
          <a:stretch>
            <a:fillRect/>
          </a:stretch>
        </p:blipFill>
        <p:spPr bwMode="auto">
          <a:xfrm>
            <a:off x="71406" y="1428742"/>
            <a:ext cx="2214578" cy="178595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Kutlutekin\Desktop\şablon 2\RAM-ADRES.jpg"/>
          <p:cNvPicPr>
            <a:picLocks noGrp="1" noChangeAspect="1" noChangeArrowheads="1"/>
          </p:cNvPicPr>
          <p:nvPr>
            <p:ph idx="1"/>
          </p:nvPr>
        </p:nvPicPr>
        <p:blipFill>
          <a:blip r:embed="rId2"/>
          <a:srcRect/>
          <a:stretch>
            <a:fillRect/>
          </a:stretch>
        </p:blipFill>
        <p:spPr bwMode="auto">
          <a:xfrm>
            <a:off x="0" y="928676"/>
            <a:ext cx="9144000" cy="42148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14296"/>
            <a:ext cx="6929454" cy="430887"/>
          </a:xfrm>
          <a:prstGeom prst="rect">
            <a:avLst/>
          </a:prstGeom>
        </p:spPr>
        <p:txBody>
          <a:bodyPr wrap="square">
            <a:spAutoFit/>
          </a:bodyPr>
          <a:lstStyle/>
          <a:p>
            <a:pPr algn="ctr"/>
            <a:r>
              <a:rPr lang="tr-TR" sz="2200" b="1" dirty="0" smtClean="0">
                <a:latin typeface="Arial" pitchFamily="34" charset="0"/>
                <a:cs typeface="Arial" pitchFamily="34" charset="0"/>
              </a:rPr>
              <a:t>Psikolojik Danışma ve Rehberlik Ne Değildir? </a:t>
            </a:r>
          </a:p>
        </p:txBody>
      </p:sp>
      <p:sp>
        <p:nvSpPr>
          <p:cNvPr id="12" name="11 Metin kutusu"/>
          <p:cNvSpPr txBox="1"/>
          <p:nvPr/>
        </p:nvSpPr>
        <p:spPr>
          <a:xfrm>
            <a:off x="2285984" y="1928808"/>
            <a:ext cx="6858016" cy="923330"/>
          </a:xfrm>
          <a:prstGeom prst="rect">
            <a:avLst/>
          </a:prstGeom>
          <a:noFill/>
        </p:spPr>
        <p:txBody>
          <a:bodyPr wrap="square" rtlCol="0">
            <a:spAutoFit/>
          </a:bodyPr>
          <a:lstStyle/>
          <a:p>
            <a:r>
              <a:rPr lang="tr-TR" altLang="tr-TR" dirty="0" smtClean="0">
                <a:latin typeface="Arial" pitchFamily="34" charset="0"/>
                <a:cs typeface="Arial" pitchFamily="34" charset="0"/>
              </a:rPr>
              <a:t>Psikolojik danışma ve rehberlik bireyin sadece duygusal yanı ile ilgilenmez.</a:t>
            </a:r>
          </a:p>
          <a:p>
            <a:endParaRPr lang="tr-TR" dirty="0"/>
          </a:p>
        </p:txBody>
      </p:sp>
      <p:pic>
        <p:nvPicPr>
          <p:cNvPr id="46082" name="Picture 2" descr="Benjamin Button: Yapmacık İnsalar - İlişkiler"/>
          <p:cNvPicPr>
            <a:picLocks noChangeAspect="1" noChangeArrowheads="1"/>
          </p:cNvPicPr>
          <p:nvPr/>
        </p:nvPicPr>
        <p:blipFill>
          <a:blip r:embed="rId2"/>
          <a:srcRect/>
          <a:stretch>
            <a:fillRect/>
          </a:stretch>
        </p:blipFill>
        <p:spPr bwMode="auto">
          <a:xfrm>
            <a:off x="71407" y="1571618"/>
            <a:ext cx="2214577" cy="20002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2000246"/>
            <a:ext cx="6929454" cy="923330"/>
          </a:xfrm>
          <a:prstGeom prst="rect">
            <a:avLst/>
          </a:prstGeom>
        </p:spPr>
        <p:txBody>
          <a:bodyPr wrap="square">
            <a:spAutoFit/>
          </a:bodyPr>
          <a:lstStyle/>
          <a:p>
            <a:r>
              <a:rPr lang="tr-TR" altLang="tr-TR" dirty="0" smtClean="0">
                <a:latin typeface="Arial" pitchFamily="34" charset="0"/>
                <a:cs typeface="Arial" pitchFamily="34" charset="0"/>
              </a:rPr>
              <a:t>Psikolojik danışma ve rehberlik bir disiplin görevi değildir; rehberlik yargılamaz ve ceza vermez.</a:t>
            </a:r>
          </a:p>
          <a:p>
            <a:endParaRPr lang="tr-TR" b="1" dirty="0">
              <a:latin typeface="Arial" pitchFamily="34" charset="0"/>
              <a:cs typeface="Arial" pitchFamily="34" charset="0"/>
            </a:endParaRPr>
          </a:p>
        </p:txBody>
      </p:sp>
      <p:sp>
        <p:nvSpPr>
          <p:cNvPr id="11" name="10 Metin kutusu"/>
          <p:cNvSpPr txBox="1"/>
          <p:nvPr/>
        </p:nvSpPr>
        <p:spPr>
          <a:xfrm>
            <a:off x="2143108" y="214296"/>
            <a:ext cx="7000892" cy="707886"/>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 Değildir?</a:t>
            </a:r>
            <a:r>
              <a:rPr lang="tr-TR" b="1" dirty="0" smtClean="0">
                <a:latin typeface="Arial" pitchFamily="34" charset="0"/>
                <a:cs typeface="Arial" pitchFamily="34" charset="0"/>
              </a:rPr>
              <a:t> </a:t>
            </a:r>
          </a:p>
          <a:p>
            <a:endParaRPr lang="tr-TR" dirty="0"/>
          </a:p>
        </p:txBody>
      </p:sp>
      <p:pic>
        <p:nvPicPr>
          <p:cNvPr id="45058" name="Picture 2" descr="Çocuğa ceza nasıl verilir?"/>
          <p:cNvPicPr>
            <a:picLocks noChangeAspect="1" noChangeArrowheads="1"/>
          </p:cNvPicPr>
          <p:nvPr/>
        </p:nvPicPr>
        <p:blipFill>
          <a:blip r:embed="rId2"/>
          <a:srcRect/>
          <a:stretch>
            <a:fillRect/>
          </a:stretch>
        </p:blipFill>
        <p:spPr bwMode="auto">
          <a:xfrm>
            <a:off x="71406" y="1357304"/>
            <a:ext cx="2214578" cy="2286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71670" y="1857370"/>
            <a:ext cx="7072330" cy="923330"/>
          </a:xfrm>
          <a:prstGeom prst="rect">
            <a:avLst/>
          </a:prstGeom>
        </p:spPr>
        <p:txBody>
          <a:bodyPr wrap="square">
            <a:spAutoFit/>
          </a:bodyPr>
          <a:lstStyle/>
          <a:p>
            <a:r>
              <a:rPr lang="tr-TR" altLang="tr-TR" dirty="0" smtClean="0">
                <a:latin typeface="Arial" pitchFamily="34" charset="0"/>
                <a:cs typeface="Arial" pitchFamily="34" charset="0"/>
              </a:rPr>
              <a:t>Rehberlik yardımı sadece “sorunlu” öğrencilere verilen bir yardım değildir.</a:t>
            </a:r>
          </a:p>
          <a:p>
            <a:endParaRPr lang="tr-TR" b="1" dirty="0">
              <a:latin typeface="Arial" pitchFamily="34" charset="0"/>
              <a:cs typeface="Arial" pitchFamily="34" charset="0"/>
            </a:endParaRPr>
          </a:p>
        </p:txBody>
      </p:sp>
      <p:sp>
        <p:nvSpPr>
          <p:cNvPr id="10" name="9 Metin kutusu"/>
          <p:cNvSpPr txBox="1"/>
          <p:nvPr/>
        </p:nvSpPr>
        <p:spPr>
          <a:xfrm>
            <a:off x="2214546" y="214296"/>
            <a:ext cx="6929454" cy="1169551"/>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 Değildir?</a:t>
            </a:r>
            <a:r>
              <a:rPr lang="tr-TR" sz="2400" b="1" dirty="0" smtClean="0">
                <a:latin typeface="Arial" pitchFamily="34" charset="0"/>
                <a:cs typeface="Arial" pitchFamily="34" charset="0"/>
              </a:rPr>
              <a:t> </a:t>
            </a:r>
          </a:p>
          <a:p>
            <a:endParaRPr lang="tr-TR" sz="2400" dirty="0" smtClean="0"/>
          </a:p>
          <a:p>
            <a:endParaRPr lang="tr-TR" sz="2200" b="1" dirty="0">
              <a:solidFill>
                <a:schemeClr val="bg1"/>
              </a:solidFill>
              <a:latin typeface="Arial" pitchFamily="34" charset="0"/>
              <a:cs typeface="Arial" pitchFamily="34" charset="0"/>
            </a:endParaRPr>
          </a:p>
        </p:txBody>
      </p:sp>
      <p:pic>
        <p:nvPicPr>
          <p:cNvPr id="44034" name="Picture 2" descr="Mükemmel Öğretmen-Öğrenci Hikayesi: Çizgiyi Kısaltmak"/>
          <p:cNvPicPr>
            <a:picLocks noChangeAspect="1" noChangeArrowheads="1"/>
          </p:cNvPicPr>
          <p:nvPr/>
        </p:nvPicPr>
        <p:blipFill>
          <a:blip r:embed="rId2"/>
          <a:srcRect/>
          <a:stretch>
            <a:fillRect/>
          </a:stretch>
        </p:blipFill>
        <p:spPr bwMode="auto">
          <a:xfrm>
            <a:off x="71406" y="1428743"/>
            <a:ext cx="2071702" cy="20717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763688" y="1275606"/>
            <a:ext cx="6858000" cy="369332"/>
          </a:xfrm>
          <a:prstGeom prst="rect">
            <a:avLst/>
          </a:prstGeom>
        </p:spPr>
        <p:txBody>
          <a:bodyPr wrap="square">
            <a:spAutoFit/>
          </a:bodyPr>
          <a:lstStyle/>
          <a:p>
            <a:endParaRPr lang="tr-TR" b="1" dirty="0">
              <a:latin typeface="Arial" pitchFamily="34" charset="0"/>
              <a:cs typeface="Arial" pitchFamily="34" charset="0"/>
            </a:endParaRPr>
          </a:p>
        </p:txBody>
      </p:sp>
      <p:sp>
        <p:nvSpPr>
          <p:cNvPr id="10" name="9 Metin kutusu"/>
          <p:cNvSpPr txBox="1"/>
          <p:nvPr/>
        </p:nvSpPr>
        <p:spPr>
          <a:xfrm>
            <a:off x="2214546" y="142858"/>
            <a:ext cx="6929454" cy="1508105"/>
          </a:xfrm>
          <a:prstGeom prst="rect">
            <a:avLst/>
          </a:prstGeom>
          <a:noFill/>
        </p:spPr>
        <p:txBody>
          <a:bodyPr wrap="square" rtlCol="0">
            <a:spAutoFit/>
          </a:bodyPr>
          <a:lstStyle/>
          <a:p>
            <a:pPr algn="ctr"/>
            <a:r>
              <a:rPr lang="tr-TR" sz="2200" b="1" dirty="0" smtClean="0">
                <a:latin typeface="Arial" pitchFamily="34" charset="0"/>
                <a:cs typeface="Arial" pitchFamily="34" charset="0"/>
              </a:rPr>
              <a:t>Psikolojik Danışma ve Rehberlik Ne Değildir?</a:t>
            </a:r>
            <a:r>
              <a:rPr lang="tr-TR" sz="2400" b="1" dirty="0" smtClean="0">
                <a:latin typeface="Arial" pitchFamily="34" charset="0"/>
                <a:cs typeface="Arial" pitchFamily="34" charset="0"/>
              </a:rPr>
              <a:t> </a:t>
            </a:r>
          </a:p>
          <a:p>
            <a:endParaRPr lang="tr-TR" sz="2400" dirty="0" smtClean="0"/>
          </a:p>
          <a:p>
            <a:endParaRPr lang="tr-TR" sz="2200" b="1" dirty="0" smtClean="0">
              <a:solidFill>
                <a:schemeClr val="bg1"/>
              </a:solidFill>
              <a:latin typeface="Arial" pitchFamily="34" charset="0"/>
              <a:cs typeface="Arial" pitchFamily="34" charset="0"/>
            </a:endParaRPr>
          </a:p>
          <a:p>
            <a:endParaRPr lang="tr-TR" sz="2200" b="1" dirty="0">
              <a:solidFill>
                <a:schemeClr val="bg1"/>
              </a:solidFill>
              <a:latin typeface="Arial" pitchFamily="34" charset="0"/>
              <a:cs typeface="Arial" pitchFamily="34" charset="0"/>
            </a:endParaRPr>
          </a:p>
        </p:txBody>
      </p:sp>
      <p:sp>
        <p:nvSpPr>
          <p:cNvPr id="11" name="10 Metin kutusu"/>
          <p:cNvSpPr txBox="1"/>
          <p:nvPr/>
        </p:nvSpPr>
        <p:spPr>
          <a:xfrm>
            <a:off x="2285984" y="1785932"/>
            <a:ext cx="6858016" cy="646331"/>
          </a:xfrm>
          <a:prstGeom prst="rect">
            <a:avLst/>
          </a:prstGeom>
          <a:noFill/>
        </p:spPr>
        <p:txBody>
          <a:bodyPr wrap="square" rtlCol="0">
            <a:spAutoFit/>
          </a:bodyPr>
          <a:lstStyle/>
          <a:p>
            <a:r>
              <a:rPr lang="tr-TR" altLang="tr-TR" dirty="0" smtClean="0">
                <a:latin typeface="Arial" pitchFamily="34" charset="0"/>
                <a:cs typeface="Arial" pitchFamily="34" charset="0"/>
              </a:rPr>
              <a:t>Psikolojik danışma ve rehberlik her türlü problemi hemen çözebilecek sihirli bir güce</a:t>
            </a:r>
            <a:r>
              <a:rPr lang="tr-TR" altLang="tr-TR" b="1" dirty="0" smtClean="0">
                <a:latin typeface="Arial" pitchFamily="34" charset="0"/>
                <a:cs typeface="Arial" pitchFamily="34" charset="0"/>
              </a:rPr>
              <a:t> </a:t>
            </a:r>
            <a:r>
              <a:rPr lang="tr-TR" altLang="tr-TR" dirty="0" smtClean="0">
                <a:latin typeface="Arial" pitchFamily="34" charset="0"/>
                <a:cs typeface="Arial" pitchFamily="34" charset="0"/>
              </a:rPr>
              <a:t>sahip değildir.</a:t>
            </a:r>
            <a:endParaRPr lang="tr-TR" dirty="0">
              <a:latin typeface="Arial" pitchFamily="34" charset="0"/>
              <a:cs typeface="Arial" pitchFamily="34" charset="0"/>
            </a:endParaRPr>
          </a:p>
        </p:txBody>
      </p:sp>
      <p:pic>
        <p:nvPicPr>
          <p:cNvPr id="43010" name="Picture 2" descr="Bir sihirli değnek 1 saniyede gerçek nasıl yapılır? - Faydalı Bilgiler -  2021"/>
          <p:cNvPicPr>
            <a:picLocks noChangeAspect="1" noChangeArrowheads="1"/>
          </p:cNvPicPr>
          <p:nvPr/>
        </p:nvPicPr>
        <p:blipFill>
          <a:blip r:embed="rId2"/>
          <a:srcRect/>
          <a:stretch>
            <a:fillRect/>
          </a:stretch>
        </p:blipFill>
        <p:spPr bwMode="auto">
          <a:xfrm>
            <a:off x="71407" y="1357304"/>
            <a:ext cx="2214578" cy="18859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1253</Words>
  <Application>Microsoft Office PowerPoint</Application>
  <PresentationFormat>Ekran Gösterisi (16:9)</PresentationFormat>
  <Paragraphs>222</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Rehberlik Hizmetleri</vt:lpstr>
      <vt:lpstr>Rehberlik Hizmetleri</vt:lpstr>
      <vt:lpstr>Rehberlik Hizmetleri</vt:lpstr>
      <vt:lpstr>Rehberlik Hizmetleri</vt:lpstr>
      <vt:lpstr>ÖĞRENCİLERE YÖNELİK  REHBERLİK HİZMETLERİ</vt:lpstr>
      <vt:lpstr>ÖĞRENCİLERE YÖNELİK  REHBERLİK HİZMETLERİ</vt:lpstr>
      <vt:lpstr>ÖĞRENCİLERE YÖNELİK  REHBERLİK HİZMETLERİ</vt:lpstr>
      <vt:lpstr>ÖĞRENCİLERE YÖNELİK  REHBERLİK HİZMETLERİ</vt:lpstr>
      <vt:lpstr>ÖĞRENCİLERE YÖNELİK  REHBERLİK HİZMETLERİ</vt:lpstr>
      <vt:lpstr>ÖĞRENCİLERE YÖNELİK  REHBERLİK HİZMETLERİ</vt:lpstr>
      <vt:lpstr>ÖĞRENCİLERE YÖNELİK  REHBERLİK HİZMETLERİ</vt:lpstr>
      <vt:lpstr>Velilere Yönelik Rehberlik Hizmetleri</vt:lpstr>
      <vt:lpstr>Velilere Yönelik Rehberlik Hizmetleri</vt:lpstr>
      <vt:lpstr>Velilere Yönelik Rehberlik Hizmetleri</vt:lpstr>
      <vt:lpstr>Velilere Yönelik Rehberlik Hizmetleri</vt:lpstr>
      <vt:lpstr>Öğretmenlere Yönelik Rehberlik Hizmeti</vt:lpstr>
      <vt:lpstr>Okullarda Rehberlik Servisinin Önemi Nedir?</vt:lpstr>
      <vt:lpstr>Okullarda Rehberlik Servisinin Önemi Nedir?</vt:lpstr>
      <vt:lpstr>Rehberlik Servisine Ne Zaman Başvuru Yapılmalı?</vt:lpstr>
      <vt:lpstr>Rehberlik Servisine Ne Zaman Başvuru Yapılmalı?</vt:lpstr>
      <vt:lpstr>Rehberlik Servisine Ne Zaman Başvuru Yapılmalı?</vt:lpstr>
      <vt:lpstr>Rehberlik Servisine Ne Zaman Başvuru Yapılmalı?</vt:lpstr>
      <vt:lpstr>Rehberlik Servisine Ne Zaman Başvuru Yapılmalı?</vt:lpstr>
      <vt:lpstr>Rehberlik Servisine Ne Zaman Başvuru Yapılmalı?</vt:lpstr>
      <vt:lpstr>Rehberlik Servisine Ne Zaman Başvuru Yapılmalı?</vt:lpstr>
      <vt:lpstr>Rehberlik Servisine Ne Zaman Başvuru Yapılmalı?</vt:lpstr>
      <vt:lpstr>Rehberlik Servisine Ne Zaman Başvuru Yapılmalı?</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Kutlutekin</cp:lastModifiedBy>
  <cp:revision>240</cp:revision>
  <dcterms:created xsi:type="dcterms:W3CDTF">2019-11-28T07:55:11Z</dcterms:created>
  <dcterms:modified xsi:type="dcterms:W3CDTF">2021-11-25T12:31:40Z</dcterms:modified>
</cp:coreProperties>
</file>