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5" r:id="rId8"/>
    <p:sldId id="272" r:id="rId9"/>
    <p:sldId id="275" r:id="rId10"/>
    <p:sldId id="274" r:id="rId11"/>
    <p:sldId id="273" r:id="rId12"/>
    <p:sldId id="264" r:id="rId13"/>
    <p:sldId id="271" r:id="rId14"/>
    <p:sldId id="270" r:id="rId15"/>
    <p:sldId id="261" r:id="rId16"/>
    <p:sldId id="269" r:id="rId17"/>
    <p:sldId id="268" r:id="rId18"/>
    <p:sldId id="262" r:id="rId19"/>
    <p:sldId id="263" r:id="rId20"/>
    <p:sldId id="260" r:id="rId21"/>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p:scale>
          <a:sx n="91" d="100"/>
          <a:sy n="91" d="100"/>
        </p:scale>
        <p:origin x="-76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6000" b="-26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19.10.2021</a:t>
            </a:fld>
            <a:endParaRPr lang="tr-TR"/>
          </a:p>
        </p:txBody>
      </p:sp>
      <p:sp>
        <p:nvSpPr>
          <p:cNvPr id="5" name="4 Altbilgi Yer Tutucusu"/>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23728" y="915566"/>
            <a:ext cx="6858000" cy="3416320"/>
          </a:xfrm>
          <a:prstGeom prst="rect">
            <a:avLst/>
          </a:prstGeom>
        </p:spPr>
        <p:txBody>
          <a:bodyPr wrap="square">
            <a:spAutoFit/>
          </a:bodyPr>
          <a:lstStyle/>
          <a:p>
            <a:r>
              <a:rPr lang="tr-TR" dirty="0" smtClean="0">
                <a:latin typeface="Arial" pitchFamily="34" charset="0"/>
                <a:cs typeface="Arial" pitchFamily="34" charset="0"/>
              </a:rPr>
              <a:t>   </a:t>
            </a:r>
          </a:p>
          <a:p>
            <a:r>
              <a:rPr lang="tr-TR" dirty="0" smtClean="0">
                <a:latin typeface="Arial" pitchFamily="34" charset="0"/>
                <a:cs typeface="Arial" pitchFamily="34" charset="0"/>
              </a:rPr>
              <a:t>Gelişim, anne karnından başlayıp ölünceye kadar devam eden bir süreçtir. Gelişim etkileşimseldir, gelişim çok boyutludur.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   Genellikle gelişim ve büyüme kavramlarının aynı şeyi ifade ettiği düşünülür ancak yapısal artışı dile getiren “büyüme”, bedende gerçekleşen sayısal değişiklikleri içerir. (Kilo, boy artışı gibi). Buna karşılık “gelişme” kavramı; düzenli, uyumlu ve sürekli bir ilerlemeyi dile getirmektedir.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tr-TR" dirty="0" smtClean="0"/>
          </a:p>
        </p:txBody>
      </p:sp>
      <p:sp>
        <p:nvSpPr>
          <p:cNvPr id="10" name="9 Metin kutusu"/>
          <p:cNvSpPr txBox="1"/>
          <p:nvPr/>
        </p:nvSpPr>
        <p:spPr>
          <a:xfrm>
            <a:off x="2195736" y="411510"/>
            <a:ext cx="5472608" cy="430887"/>
          </a:xfrm>
          <a:prstGeom prst="rect">
            <a:avLst/>
          </a:prstGeom>
          <a:noFill/>
        </p:spPr>
        <p:txBody>
          <a:bodyPr wrap="square" rtlCol="0">
            <a:spAutoFit/>
          </a:bodyPr>
          <a:lstStyle/>
          <a:p>
            <a:r>
              <a:rPr lang="tr-TR" sz="2200" b="1" dirty="0" smtClean="0">
                <a:latin typeface="Arial" pitchFamily="34" charset="0"/>
                <a:cs typeface="Arial" pitchFamily="34" charset="0"/>
              </a:rPr>
              <a:t>GELİŞİM DÖNEMLERİ</a:t>
            </a:r>
            <a:endParaRPr lang="tr-TR" sz="2200" b="1" dirty="0">
              <a:latin typeface="Arial" pitchFamily="34" charset="0"/>
              <a:cs typeface="Arial" pitchFamily="34" charset="0"/>
            </a:endParaRPr>
          </a:p>
        </p:txBody>
      </p:sp>
      <p:pic>
        <p:nvPicPr>
          <p:cNvPr id="20484" name="Picture 4" descr="Her Yaş Ayrı Güzel:Yaşam Döngüsüne Bakış - Özgenur Korkın"/>
          <p:cNvPicPr>
            <a:picLocks noChangeAspect="1" noChangeArrowheads="1"/>
          </p:cNvPicPr>
          <p:nvPr/>
        </p:nvPicPr>
        <p:blipFill>
          <a:blip r:embed="rId2" cstate="print"/>
          <a:srcRect/>
          <a:stretch>
            <a:fillRect/>
          </a:stretch>
        </p:blipFill>
        <p:spPr bwMode="auto">
          <a:xfrm>
            <a:off x="251520" y="3579862"/>
            <a:ext cx="8352928" cy="141962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375248" y="2139702"/>
            <a:ext cx="6768752" cy="646331"/>
          </a:xfrm>
          <a:prstGeom prst="rect">
            <a:avLst/>
          </a:prstGeom>
        </p:spPr>
        <p:txBody>
          <a:bodyPr wrap="square">
            <a:spAutoFit/>
          </a:bodyPr>
          <a:lstStyle/>
          <a:p>
            <a:r>
              <a:rPr lang="tr-TR" dirty="0" smtClean="0">
                <a:latin typeface="Arial" pitchFamily="34" charset="0"/>
                <a:cs typeface="Arial" pitchFamily="34" charset="0"/>
              </a:rPr>
              <a:t>  Çocuk  bu dönemde okul öncesi eğitim kurumlarında (anasınıfı, anaokulu,kreşler ) okula hazır hale gelir.</a:t>
            </a:r>
            <a:endParaRPr lang="tr-TR" dirty="0">
              <a:latin typeface="Arial" pitchFamily="34" charset="0"/>
              <a:cs typeface="Arial" pitchFamily="34" charset="0"/>
            </a:endParaRPr>
          </a:p>
        </p:txBody>
      </p:sp>
      <p:sp>
        <p:nvSpPr>
          <p:cNvPr id="12" name="11 Dikdörtgen"/>
          <p:cNvSpPr/>
          <p:nvPr/>
        </p:nvSpPr>
        <p:spPr>
          <a:xfrm>
            <a:off x="2195736" y="483518"/>
            <a:ext cx="6120679" cy="430887"/>
          </a:xfrm>
          <a:prstGeom prst="rect">
            <a:avLst/>
          </a:prstGeom>
        </p:spPr>
        <p:txBody>
          <a:bodyPr wrap="square">
            <a:spAutoFit/>
          </a:bodyPr>
          <a:lstStyle/>
          <a:p>
            <a:r>
              <a:rPr lang="tr-TR" sz="2200" b="1" dirty="0" smtClean="0">
                <a:latin typeface="Arial" pitchFamily="34" charset="0"/>
                <a:cs typeface="Arial" pitchFamily="34" charset="0"/>
              </a:rPr>
              <a:t>İLK ÇOCUKLUK DÖNEMİ(3-6 YAŞ);</a:t>
            </a:r>
          </a:p>
        </p:txBody>
      </p:sp>
      <p:sp>
        <p:nvSpPr>
          <p:cNvPr id="11266" name="AutoShape 2" descr="Anaokulları açılacak mı? Anaokulları, anasınıfı ve kreşler açılıyor mu?  Açıklama geldi… - Takv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68" name="Picture 4" descr="İstanbul&amp;#39;da resmi anaokulu ve anasınıfları ile uygulama sınıflarında  uzaktan eğitime geçildi"/>
          <p:cNvPicPr>
            <a:picLocks noChangeAspect="1" noChangeArrowheads="1"/>
          </p:cNvPicPr>
          <p:nvPr/>
        </p:nvPicPr>
        <p:blipFill>
          <a:blip r:embed="rId2" cstate="print"/>
          <a:srcRect/>
          <a:stretch>
            <a:fillRect/>
          </a:stretch>
        </p:blipFill>
        <p:spPr bwMode="auto">
          <a:xfrm>
            <a:off x="395536" y="1275606"/>
            <a:ext cx="1800200" cy="30963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23728" y="915566"/>
            <a:ext cx="6858000" cy="2862322"/>
          </a:xfrm>
          <a:prstGeom prst="rect">
            <a:avLst/>
          </a:prstGeom>
        </p:spPr>
        <p:txBody>
          <a:bodyPr wrap="square">
            <a:spAutoFit/>
          </a:bodyPr>
          <a:lstStyle/>
          <a:p>
            <a:r>
              <a:rPr lang="tr-TR" dirty="0" smtClean="0">
                <a:latin typeface="Arial" pitchFamily="34" charset="0"/>
                <a:cs typeface="Arial" pitchFamily="34" charset="0"/>
              </a:rPr>
              <a:t>İlk okul dönemi olarak da adlandırılan bu dönemde çocuk; </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Çocuğun aile ortamından çıkıp dış dünya ile daha içice olduğu dönemdir. </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Çocuk bu dönemde sosyalleşmektedir, yani okula gidilmekte ve sınıf arkadaşlarıyla karşılaşılmaktadır. Sokakta yaşıtlarıyla birlikte oyun oynamakta, sınıfta arkadaşlarıyla vakit geçirmektedir.  Bu beceriler sonraki yıllarda sosyal ilişkilerin temel yapı taşları olarak kullanılacaktır.</a:t>
            </a:r>
          </a:p>
        </p:txBody>
      </p:sp>
      <p:sp>
        <p:nvSpPr>
          <p:cNvPr id="11" name="10 Dikdörtgen"/>
          <p:cNvSpPr/>
          <p:nvPr/>
        </p:nvSpPr>
        <p:spPr>
          <a:xfrm>
            <a:off x="2195736" y="411510"/>
            <a:ext cx="5472607" cy="430887"/>
          </a:xfrm>
          <a:prstGeom prst="rect">
            <a:avLst/>
          </a:prstGeom>
        </p:spPr>
        <p:txBody>
          <a:bodyPr wrap="square">
            <a:spAutoFit/>
          </a:bodyPr>
          <a:lstStyle/>
          <a:p>
            <a:r>
              <a:rPr lang="tr-TR" sz="2200" b="1" dirty="0" smtClean="0">
                <a:latin typeface="Arial" pitchFamily="34" charset="0"/>
                <a:cs typeface="Arial" pitchFamily="34" charset="0"/>
              </a:rPr>
              <a:t>İKİNCİ ÇOCUKLUK DÖNEMİ (7-11 YAŞ)</a:t>
            </a:r>
          </a:p>
        </p:txBody>
      </p:sp>
      <p:pic>
        <p:nvPicPr>
          <p:cNvPr id="10242" name="Picture 2" descr="Çocuğunu sev.."/>
          <p:cNvPicPr>
            <a:picLocks noChangeAspect="1" noChangeArrowheads="1"/>
          </p:cNvPicPr>
          <p:nvPr/>
        </p:nvPicPr>
        <p:blipFill>
          <a:blip r:embed="rId2" cstate="print"/>
          <a:srcRect/>
          <a:stretch>
            <a:fillRect/>
          </a:stretch>
        </p:blipFill>
        <p:spPr bwMode="auto">
          <a:xfrm>
            <a:off x="107504" y="987574"/>
            <a:ext cx="2016224" cy="40324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195736" y="411510"/>
            <a:ext cx="5472608" cy="430887"/>
          </a:xfrm>
          <a:prstGeom prst="rect">
            <a:avLst/>
          </a:prstGeom>
          <a:noFill/>
        </p:spPr>
        <p:txBody>
          <a:bodyPr wrap="square" rtlCol="0">
            <a:spAutoFit/>
          </a:bodyPr>
          <a:lstStyle/>
          <a:p>
            <a:r>
              <a:rPr lang="tr-TR" sz="2200" b="1" dirty="0" smtClean="0">
                <a:latin typeface="Arial" pitchFamily="34" charset="0"/>
                <a:cs typeface="Arial" pitchFamily="34" charset="0"/>
              </a:rPr>
              <a:t>İKİNCİ ÇOCUKLUK DÖNEMİ (7-11 YAŞ)</a:t>
            </a:r>
          </a:p>
        </p:txBody>
      </p:sp>
      <p:sp>
        <p:nvSpPr>
          <p:cNvPr id="11" name="10 Dikdörtgen"/>
          <p:cNvSpPr/>
          <p:nvPr/>
        </p:nvSpPr>
        <p:spPr>
          <a:xfrm>
            <a:off x="2123728" y="987574"/>
            <a:ext cx="6462464" cy="3693319"/>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İlkokulun ilk yıllarında görülen büyümedeki yavaşlama 10 yaşına doğru hızlanır.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 Kız çocuklarında ani bir boy artışıyla birlikte ikincil cinsiyet özelliklerinin belirmeye başladığı görülür.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 Erkek çocuklar 9-10 yaşına kadar kızlardan biraz daha uzun ve daha iri bir bedene sahipken, 10-11 yaşlarında kızlardan daha ufak bir görünüme bürünürler. </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Bu dönemde davranış ağırlıktadır. “Erkekler-kızlar şöyle yapar” cümlelerinde ifadesini bulan cinsiyet rolü bu dönemde kazanılır.</a:t>
            </a:r>
            <a:endParaRPr lang="tr-TR" dirty="0">
              <a:latin typeface="Arial" pitchFamily="34" charset="0"/>
              <a:cs typeface="Arial" pitchFamily="34" charset="0"/>
            </a:endParaRPr>
          </a:p>
        </p:txBody>
      </p:sp>
      <p:pic>
        <p:nvPicPr>
          <p:cNvPr id="9218" name="Picture 2" descr="Çocuklarda büyüme geriliği nasıl anlaşılır? Bay kısalığının çözümü nedir?"/>
          <p:cNvPicPr>
            <a:picLocks noChangeAspect="1" noChangeArrowheads="1"/>
          </p:cNvPicPr>
          <p:nvPr/>
        </p:nvPicPr>
        <p:blipFill>
          <a:blip r:embed="rId2" cstate="print"/>
          <a:srcRect/>
          <a:stretch>
            <a:fillRect/>
          </a:stretch>
        </p:blipFill>
        <p:spPr bwMode="auto">
          <a:xfrm>
            <a:off x="179512" y="1347614"/>
            <a:ext cx="1944216" cy="30765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23728" y="987574"/>
            <a:ext cx="6858000" cy="3970318"/>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Temel eğitim bu dönemde çocuğun hayatı boyunca ihtiyaç duyacağı okuma, yazma ve hesap becerilerini edinmeye (ilk 3 sınıf) ağırlık verir. </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Çocuk bu becerilere dayanarak ileriki yaşlarda karmaşık problemleri çözebilir hale gelecektir. Bilişsel becerileri artar.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Çocuğun konuşma yeteneği ve kelime hazinesi oldukça gelişmiştir.</a:t>
            </a:r>
            <a:r>
              <a:rPr lang="it-IT" dirty="0" smtClean="0">
                <a:latin typeface="Arial" pitchFamily="34" charset="0"/>
                <a:cs typeface="Arial" pitchFamily="34" charset="0"/>
              </a:rPr>
              <a:t> Bellek ve dil becerileri artar.</a:t>
            </a:r>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Soyut işlemlere hazırlanmaya başlamıştır. Okul öncesi dönemde temelleri atılarak vicdan gelişiminin başlaması bu dönemde değerlerin, tercihlerin ve tutumların belirginleşmesi şeklinde devam eder.</a:t>
            </a:r>
            <a:endParaRPr lang="tr-TR" b="1" dirty="0">
              <a:latin typeface="Arial" pitchFamily="34" charset="0"/>
              <a:cs typeface="Arial" pitchFamily="34" charset="0"/>
            </a:endParaRPr>
          </a:p>
        </p:txBody>
      </p:sp>
      <p:sp>
        <p:nvSpPr>
          <p:cNvPr id="10" name="9 Metin kutusu"/>
          <p:cNvSpPr txBox="1"/>
          <p:nvPr/>
        </p:nvSpPr>
        <p:spPr>
          <a:xfrm>
            <a:off x="2123728" y="339502"/>
            <a:ext cx="5472608" cy="769441"/>
          </a:xfrm>
          <a:prstGeom prst="rect">
            <a:avLst/>
          </a:prstGeom>
          <a:noFill/>
        </p:spPr>
        <p:txBody>
          <a:bodyPr wrap="square" rtlCol="0">
            <a:spAutoFit/>
          </a:bodyPr>
          <a:lstStyle/>
          <a:p>
            <a:r>
              <a:rPr lang="tr-TR" sz="2200" b="1" dirty="0" smtClean="0">
                <a:latin typeface="Arial" pitchFamily="34" charset="0"/>
                <a:cs typeface="Arial" pitchFamily="34" charset="0"/>
              </a:rPr>
              <a:t>İKİNCİ ÇOCUKLUK DÖNEMİ (7-11 YAŞ)</a:t>
            </a:r>
          </a:p>
          <a:p>
            <a:endParaRPr lang="tr-TR" sz="2200" b="1" dirty="0">
              <a:solidFill>
                <a:schemeClr val="bg1"/>
              </a:solidFill>
              <a:latin typeface="Arial" pitchFamily="34" charset="0"/>
              <a:cs typeface="Arial" pitchFamily="34" charset="0"/>
            </a:endParaRPr>
          </a:p>
        </p:txBody>
      </p:sp>
      <p:pic>
        <p:nvPicPr>
          <p:cNvPr id="8194" name="Picture 2" descr="İsme Özel Defter Kalem Seti Lacivert - Yapraklı Harf | hediyerengi.com"/>
          <p:cNvPicPr>
            <a:picLocks noChangeAspect="1" noChangeArrowheads="1"/>
          </p:cNvPicPr>
          <p:nvPr/>
        </p:nvPicPr>
        <p:blipFill>
          <a:blip r:embed="rId2" cstate="print"/>
          <a:srcRect/>
          <a:stretch>
            <a:fillRect/>
          </a:stretch>
        </p:blipFill>
        <p:spPr bwMode="auto">
          <a:xfrm>
            <a:off x="251520" y="1203598"/>
            <a:ext cx="1880899" cy="3600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çerik Yer Tutucusu 2"/>
          <p:cNvSpPr txBox="1">
            <a:spLocks/>
          </p:cNvSpPr>
          <p:nvPr/>
        </p:nvSpPr>
        <p:spPr>
          <a:xfrm>
            <a:off x="1259632" y="2427734"/>
            <a:ext cx="7215206" cy="2376264"/>
          </a:xfrm>
          <a:prstGeom prst="rect">
            <a:avLst/>
          </a:prstGeom>
        </p:spPr>
        <p:txBody>
          <a:bodyPr vert="horz" lIns="91440" tIns="45720" rIns="91440" bIns="45720" rtlCol="0">
            <a:noAutofit/>
          </a:bodyPr>
          <a:lstStyle/>
          <a:p>
            <a:pPr lvl="0" algn="ctr">
              <a:spcBef>
                <a:spcPct val="20000"/>
              </a:spcBef>
              <a:defRPr/>
            </a:pPr>
            <a:endParaRPr lang="tr-TR" b="1" i="1" dirty="0" smtClean="0">
              <a:solidFill>
                <a:srgbClr val="002060"/>
              </a:solidFill>
              <a:latin typeface="Arial" pitchFamily="34" charset="0"/>
              <a:ea typeface="Arial Unicode MS" pitchFamily="34" charset="-128"/>
              <a:cs typeface="Arial" pitchFamily="34" charset="0"/>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195736" y="411510"/>
            <a:ext cx="5472608" cy="430887"/>
          </a:xfrm>
          <a:prstGeom prst="rect">
            <a:avLst/>
          </a:prstGeom>
          <a:noFill/>
        </p:spPr>
        <p:txBody>
          <a:bodyPr wrap="square" rtlCol="0">
            <a:spAutoFit/>
          </a:bodyPr>
          <a:lstStyle/>
          <a:p>
            <a:r>
              <a:rPr lang="tr-TR" sz="2200" b="1" dirty="0" smtClean="0">
                <a:latin typeface="Arial" pitchFamily="34" charset="0"/>
                <a:cs typeface="Arial" pitchFamily="34" charset="0"/>
              </a:rPr>
              <a:t>İKİNCİ ÇOCUKLUK DÖNEMİ (7-11 YAŞ)</a:t>
            </a:r>
            <a:endParaRPr lang="tr-TR" sz="2200" b="1" dirty="0">
              <a:solidFill>
                <a:schemeClr val="bg1"/>
              </a:solidFill>
              <a:latin typeface="Arial" pitchFamily="34" charset="0"/>
              <a:cs typeface="Arial" pitchFamily="34" charset="0"/>
            </a:endParaRPr>
          </a:p>
        </p:txBody>
      </p:sp>
      <p:sp>
        <p:nvSpPr>
          <p:cNvPr id="12" name="11 Dikdörtgen"/>
          <p:cNvSpPr/>
          <p:nvPr/>
        </p:nvSpPr>
        <p:spPr>
          <a:xfrm>
            <a:off x="2051720" y="915566"/>
            <a:ext cx="6768752" cy="2308324"/>
          </a:xfrm>
          <a:prstGeom prst="rect">
            <a:avLst/>
          </a:prstGeom>
        </p:spPr>
        <p:txBody>
          <a:bodyPr wrap="square">
            <a:spAutoFit/>
          </a:bodyPr>
          <a:lstStyle/>
          <a:p>
            <a:endParaRPr lang="tr-TR" dirty="0" smtClean="0">
              <a:latin typeface="Arial" pitchFamily="34" charset="0"/>
              <a:cs typeface="Arial" pitchFamily="34" charset="0"/>
            </a:endParaRPr>
          </a:p>
          <a:p>
            <a:pPr lvl="0">
              <a:buFont typeface="Wingdings" pitchFamily="2" charset="2"/>
              <a:buChar char="v"/>
            </a:pPr>
            <a:r>
              <a:rPr lang="tr-TR" dirty="0" smtClean="0">
                <a:latin typeface="Arial" pitchFamily="34" charset="0"/>
                <a:cs typeface="Arial" pitchFamily="34" charset="0"/>
              </a:rPr>
              <a:t>Benlik kavramı gelişimi, benlik yapısını gelişir. Kendi davranışlarını başlatma ve yönlendirme ile ilgili kararlar alır ve uygularlar.</a:t>
            </a:r>
          </a:p>
          <a:p>
            <a:pPr lvl="0"/>
            <a:endParaRPr lang="tr-TR" b="1" i="1" dirty="0" smtClean="0">
              <a:solidFill>
                <a:srgbClr val="002060"/>
              </a:solidFill>
              <a:latin typeface="Arial" pitchFamily="34" charset="0"/>
              <a:ea typeface="Arial Unicode MS" pitchFamily="34" charset="-128"/>
              <a:cs typeface="Arial" pitchFamily="34" charset="0"/>
            </a:endParaRPr>
          </a:p>
          <a:p>
            <a:pPr lvl="0">
              <a:buFont typeface="Wingdings" pitchFamily="2" charset="2"/>
              <a:buChar char="v"/>
            </a:pPr>
            <a:r>
              <a:rPr lang="tr-TR" dirty="0" smtClean="0">
                <a:latin typeface="Arial" pitchFamily="34" charset="0"/>
                <a:cs typeface="Arial" pitchFamily="34" charset="0"/>
              </a:rPr>
              <a:t>Bu dönemin başlangıcı ilkokula yeni başlama, son yılları ise çocuğun ergenlik dönemine girmeye başlaması açısından son derece önemlidir.</a:t>
            </a:r>
            <a:endParaRPr lang="tr-TR" dirty="0"/>
          </a:p>
        </p:txBody>
      </p:sp>
      <p:pic>
        <p:nvPicPr>
          <p:cNvPr id="9" name="Picture 1"/>
          <p:cNvPicPr>
            <a:picLocks noChangeAspect="1" noChangeArrowheads="1"/>
          </p:cNvPicPr>
          <p:nvPr/>
        </p:nvPicPr>
        <p:blipFill>
          <a:blip r:embed="rId2" cstate="print"/>
          <a:srcRect/>
          <a:stretch>
            <a:fillRect/>
          </a:stretch>
        </p:blipFill>
        <p:spPr bwMode="auto">
          <a:xfrm>
            <a:off x="179512" y="3219822"/>
            <a:ext cx="8784976" cy="177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195736" y="483518"/>
            <a:ext cx="4392293" cy="430887"/>
          </a:xfrm>
          <a:prstGeom prst="rect">
            <a:avLst/>
          </a:prstGeom>
        </p:spPr>
        <p:txBody>
          <a:bodyPr wrap="none">
            <a:spAutoFit/>
          </a:bodyPr>
          <a:lstStyle/>
          <a:p>
            <a:r>
              <a:rPr lang="tr-TR" sz="2200" b="1" dirty="0" smtClean="0">
                <a:latin typeface="Arial" pitchFamily="34" charset="0"/>
                <a:cs typeface="Arial" pitchFamily="34" charset="0"/>
              </a:rPr>
              <a:t>ERGENLİK DÖNEMİ (12-18YAŞ)</a:t>
            </a:r>
          </a:p>
        </p:txBody>
      </p:sp>
      <p:sp>
        <p:nvSpPr>
          <p:cNvPr id="12" name="11 Dikdörtgen"/>
          <p:cNvSpPr/>
          <p:nvPr/>
        </p:nvSpPr>
        <p:spPr>
          <a:xfrm>
            <a:off x="2195736" y="1059582"/>
            <a:ext cx="6696744" cy="3693319"/>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Bu dönemde çocukların fiziksel değişimi hızlıdır. Ergenlikte  gençlerin vücutları orantısız büyümekte ve gençler biraz sakarlaşabilmektedirler.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Değişen bu oranlara uyum sağlayabilmesi için biraz zamana ihtiyacı vardır. Ayrıca ter ve yağ bezlerinin salgıları artmakta ve birikim olmaktadır.Bu yüzden kişisel temizliklerine dikkat etmelidirler.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Vücut cinsiyete göre şekillenmeye başlar ve üreme olgunluğu oluşmaya başlar. </a:t>
            </a:r>
          </a:p>
          <a:p>
            <a:endParaRPr lang="tr-TR" dirty="0" smtClean="0">
              <a:latin typeface="Arial" pitchFamily="34" charset="0"/>
              <a:cs typeface="Arial" pitchFamily="34" charset="0"/>
            </a:endParaRPr>
          </a:p>
          <a:p>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195736" y="411510"/>
            <a:ext cx="5472608" cy="430887"/>
          </a:xfrm>
          <a:prstGeom prst="rect">
            <a:avLst/>
          </a:prstGeom>
          <a:noFill/>
        </p:spPr>
        <p:txBody>
          <a:bodyPr wrap="square" rtlCol="0">
            <a:spAutoFit/>
          </a:bodyPr>
          <a:lstStyle/>
          <a:p>
            <a:r>
              <a:rPr lang="tr-TR" sz="2200" b="1" dirty="0" smtClean="0">
                <a:latin typeface="Arial" pitchFamily="34" charset="0"/>
                <a:cs typeface="Arial" pitchFamily="34" charset="0"/>
              </a:rPr>
              <a:t>ERGENLİK DÖNEMİ (12-18YAŞ)</a:t>
            </a:r>
          </a:p>
        </p:txBody>
      </p:sp>
      <p:sp>
        <p:nvSpPr>
          <p:cNvPr id="11" name="10 Dikdörtgen"/>
          <p:cNvSpPr/>
          <p:nvPr/>
        </p:nvSpPr>
        <p:spPr>
          <a:xfrm>
            <a:off x="2195736" y="987574"/>
            <a:ext cx="6696744" cy="3693319"/>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Kimlik arayışına odaklanmıştır. Kimlik arayışına giren genç bu dönemden ya kimliğini kazanmış olarak ya da kimlik kargaşası ile çıkar.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Geçiş dönemi olarak da adlandırılan  bu dönemde gençler  genellikle uyum sağlamakta güçlük çekerler.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Soyut düşünme ve bilimsel sorgulama gelişir.Bu dönemde birtakım temel değer yargılarının gelişmesi tamamlanmıştır. Hayatta neye değer verdikleri belirleşir.Değer sistemi geliştirme ve sosyal gelişimle bağlantılı olarak ergen artık yetişkin toplumsal düzeni içine girmek ve sorumluluk yüklenmek ister.</a:t>
            </a:r>
          </a:p>
          <a:p>
            <a:endParaRPr lang="tr-TR" dirty="0">
              <a:latin typeface="Arial" pitchFamily="34" charset="0"/>
              <a:cs typeface="Arial" pitchFamily="34" charset="0"/>
            </a:endParaRPr>
          </a:p>
        </p:txBody>
      </p:sp>
      <p:pic>
        <p:nvPicPr>
          <p:cNvPr id="5124" name="Picture 4" descr="Ergenlik Döneminde Kimlik Oluşumu – Mülteciler ve Sığınmacılar Yardımlaşma  ve Dayanışma Derneği"/>
          <p:cNvPicPr>
            <a:picLocks noChangeAspect="1" noChangeArrowheads="1"/>
          </p:cNvPicPr>
          <p:nvPr/>
        </p:nvPicPr>
        <p:blipFill>
          <a:blip r:embed="rId2" cstate="print"/>
          <a:srcRect/>
          <a:stretch>
            <a:fillRect/>
          </a:stretch>
        </p:blipFill>
        <p:spPr bwMode="auto">
          <a:xfrm>
            <a:off x="251520" y="987574"/>
            <a:ext cx="1980728" cy="40119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3" name="12 Dikdörtgen"/>
          <p:cNvSpPr/>
          <p:nvPr/>
        </p:nvSpPr>
        <p:spPr>
          <a:xfrm>
            <a:off x="2195736" y="483518"/>
            <a:ext cx="4392293" cy="430887"/>
          </a:xfrm>
          <a:prstGeom prst="rect">
            <a:avLst/>
          </a:prstGeom>
        </p:spPr>
        <p:txBody>
          <a:bodyPr wrap="none">
            <a:spAutoFit/>
          </a:bodyPr>
          <a:lstStyle/>
          <a:p>
            <a:r>
              <a:rPr lang="tr-TR" sz="2200" b="1" dirty="0" smtClean="0">
                <a:latin typeface="Arial" pitchFamily="34" charset="0"/>
                <a:cs typeface="Arial" pitchFamily="34" charset="0"/>
              </a:rPr>
              <a:t>ERGENLİK DÖNEMİ (12-18YAŞ)</a:t>
            </a:r>
          </a:p>
        </p:txBody>
      </p:sp>
      <p:sp>
        <p:nvSpPr>
          <p:cNvPr id="14" name="13 Dikdörtgen"/>
          <p:cNvSpPr/>
          <p:nvPr/>
        </p:nvSpPr>
        <p:spPr>
          <a:xfrm>
            <a:off x="2123728" y="987574"/>
            <a:ext cx="6696744" cy="2308324"/>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Bir önceki dönemde kendi başına hareket edebilme becerisi kazanan birey, artık toplum içinde kendi başına girişimlerde bulunabilir. </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Önceki dönemlerde şu veya bu şekilde etrafındaki yetişkinlere dayanmak durumunda olan kişi artık onlar olmadan da yaşayabileceğini (en azından kendine) kanıtlamak durumunda kalır.</a:t>
            </a:r>
            <a:endParaRPr lang="tr-TR" dirty="0">
              <a:latin typeface="Arial" pitchFamily="34" charset="0"/>
              <a:cs typeface="Arial" pitchFamily="34" charset="0"/>
            </a:endParaRPr>
          </a:p>
        </p:txBody>
      </p:sp>
      <p:pic>
        <p:nvPicPr>
          <p:cNvPr id="4100" name="Picture 4" descr="Dünyadaki Başarılı Girişimcilerin Hikâyeleri | Kobi Vadisi"/>
          <p:cNvPicPr>
            <a:picLocks noChangeAspect="1" noChangeArrowheads="1"/>
          </p:cNvPicPr>
          <p:nvPr/>
        </p:nvPicPr>
        <p:blipFill>
          <a:blip r:embed="rId2" cstate="print"/>
          <a:srcRect/>
          <a:stretch>
            <a:fillRect/>
          </a:stretch>
        </p:blipFill>
        <p:spPr bwMode="auto">
          <a:xfrm>
            <a:off x="0" y="915566"/>
            <a:ext cx="2123728" cy="422793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195736" y="411510"/>
            <a:ext cx="5256584" cy="769441"/>
          </a:xfrm>
          <a:prstGeom prst="rect">
            <a:avLst/>
          </a:prstGeom>
          <a:noFill/>
        </p:spPr>
        <p:txBody>
          <a:bodyPr wrap="square" rtlCol="0">
            <a:spAutoFit/>
          </a:bodyPr>
          <a:lstStyle/>
          <a:p>
            <a:r>
              <a:rPr lang="tr-TR" sz="2200" b="1" dirty="0" smtClean="0">
                <a:latin typeface="Arial" pitchFamily="34" charset="0"/>
                <a:cs typeface="Arial" pitchFamily="34" charset="0"/>
              </a:rPr>
              <a:t>ERGENLİK DÖNEMİ (12-18YAŞ)</a:t>
            </a:r>
          </a:p>
          <a:p>
            <a:endParaRPr lang="tr-TR" sz="2200" b="1" dirty="0">
              <a:solidFill>
                <a:schemeClr val="bg1"/>
              </a:solidFill>
              <a:latin typeface="Arial" pitchFamily="34" charset="0"/>
              <a:cs typeface="Arial" pitchFamily="34" charset="0"/>
            </a:endParaRPr>
          </a:p>
        </p:txBody>
      </p:sp>
      <p:sp>
        <p:nvSpPr>
          <p:cNvPr id="11" name="10 Dikdörtgen"/>
          <p:cNvSpPr/>
          <p:nvPr/>
        </p:nvSpPr>
        <p:spPr>
          <a:xfrm>
            <a:off x="2195736" y="915566"/>
            <a:ext cx="6768752" cy="3139321"/>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Ergenlik döneminde genç hayatını şekillendirecek olan iş ve eş seçimi hakkında temel kriterleri de belirler.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Hayatı boyunca nasıl bir iş yapacaktır? Bu karar aşaması gencin bir anlamda geleceğini de belirleyecektir. Başka bir deyişle hangi okulda okuyacağını belirlemesi demektir.</a:t>
            </a:r>
          </a:p>
          <a:p>
            <a:pPr>
              <a:buFont typeface="Wingdings" pitchFamily="2" charset="2"/>
              <a:buChar char="v"/>
            </a:pPr>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Genç kendisi için nasıl bir eş ve evlilik öngördüğünü belirlemeye başlar. ‘Bu dönemde ben kimim?’’ Ben nasıl biriyle yaşamımı paylaşabilirim ve bu nasıl birliktelik olur?’Sorularını birlikte getirir.</a:t>
            </a:r>
            <a:endParaRPr lang="tr-TR" dirty="0">
              <a:latin typeface="Arial" pitchFamily="34" charset="0"/>
              <a:cs typeface="Arial" pitchFamily="34" charset="0"/>
            </a:endParaRPr>
          </a:p>
        </p:txBody>
      </p:sp>
      <p:pic>
        <p:nvPicPr>
          <p:cNvPr id="3074" name="Picture 2" descr="ERGENLİK DÖNEMİ VE ÖZELLİKLERİ"/>
          <p:cNvPicPr>
            <a:picLocks noChangeAspect="1" noChangeArrowheads="1"/>
          </p:cNvPicPr>
          <p:nvPr/>
        </p:nvPicPr>
        <p:blipFill>
          <a:blip r:embed="rId2" cstate="print"/>
          <a:srcRect/>
          <a:stretch>
            <a:fillRect/>
          </a:stretch>
        </p:blipFill>
        <p:spPr bwMode="auto">
          <a:xfrm>
            <a:off x="179512" y="1347614"/>
            <a:ext cx="1933575" cy="23717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899592" y="1563638"/>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1331640" y="1131590"/>
            <a:ext cx="6768752" cy="2862322"/>
          </a:xfrm>
          <a:prstGeom prst="rect">
            <a:avLst/>
          </a:prstGeom>
        </p:spPr>
        <p:txBody>
          <a:bodyPr wrap="square">
            <a:spAutoFit/>
          </a:bodyPr>
          <a:lstStyle/>
          <a:p>
            <a:r>
              <a:rPr lang="tr-TR" dirty="0" smtClean="0">
                <a:latin typeface="Arial" pitchFamily="34" charset="0"/>
                <a:cs typeface="Arial" pitchFamily="34" charset="0"/>
              </a:rPr>
              <a:t>   Kısacası bu dönem genç için oldukça fırtınalı bir dönemdir. </a:t>
            </a:r>
          </a:p>
          <a:p>
            <a:r>
              <a:rPr lang="tr-TR" dirty="0" smtClean="0">
                <a:latin typeface="Arial" pitchFamily="34" charset="0"/>
                <a:cs typeface="Arial" pitchFamily="34" charset="0"/>
              </a:rPr>
              <a:t>   Genç kendisiyle ve çevresiyle sürekli bir savaş halindedir. Kimi gençte bu dönemi oldukça gürültülü geçirirken, kimisi daha az çalkantılı geçirebilir. </a:t>
            </a:r>
          </a:p>
          <a:p>
            <a:r>
              <a:rPr lang="tr-TR" dirty="0" smtClean="0">
                <a:latin typeface="Arial" pitchFamily="34" charset="0"/>
                <a:cs typeface="Arial" pitchFamily="34" charset="0"/>
              </a:rPr>
              <a:t>   Ergenin yetişkin otoritesiyle çelişkide bulunduğu bu dönemde, yetişkinin onu kabul etmesi, ona koşulsuz bir saygı ve anlayış sunması gerekir. </a:t>
            </a:r>
          </a:p>
          <a:p>
            <a:r>
              <a:rPr lang="tr-TR" dirty="0" smtClean="0">
                <a:latin typeface="Arial" pitchFamily="34" charset="0"/>
                <a:cs typeface="Arial" pitchFamily="34" charset="0"/>
              </a:rPr>
              <a:t>   Anne-baba ergenin bağımsız davranmasına, onun kendi kendine karar vermesine, kendine güvenmesini sağlayacak yaşantılar geçirmesine özen göstermelidir.</a:t>
            </a:r>
            <a:endParaRPr lang="tr-TR" b="1" dirty="0">
              <a:latin typeface="Arial" pitchFamily="34" charset="0"/>
              <a:cs typeface="Arial" pitchFamily="34" charset="0"/>
            </a:endParaRPr>
          </a:p>
        </p:txBody>
      </p:sp>
      <p:sp>
        <p:nvSpPr>
          <p:cNvPr id="11" name="10 Dikdörtgen"/>
          <p:cNvSpPr/>
          <p:nvPr/>
        </p:nvSpPr>
        <p:spPr>
          <a:xfrm>
            <a:off x="2195736" y="483518"/>
            <a:ext cx="4506234" cy="430887"/>
          </a:xfrm>
          <a:prstGeom prst="rect">
            <a:avLst/>
          </a:prstGeom>
        </p:spPr>
        <p:txBody>
          <a:bodyPr wrap="none">
            <a:spAutoFit/>
          </a:bodyPr>
          <a:lstStyle/>
          <a:p>
            <a:r>
              <a:rPr lang="tr-TR" sz="2200" b="1" dirty="0" smtClean="0">
                <a:latin typeface="Arial" pitchFamily="34" charset="0"/>
                <a:cs typeface="Arial" pitchFamily="34" charset="0"/>
              </a:rPr>
              <a:t>ERGENLİK DÖNEMİ (12-18YAŞ)</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ÇOCUKTA PSİKOLOJİK GELİŞİM DÖNEMLERİ"/>
          <p:cNvPicPr>
            <a:picLocks noChangeAspect="1" noChangeArrowheads="1"/>
          </p:cNvPicPr>
          <p:nvPr/>
        </p:nvPicPr>
        <p:blipFill>
          <a:blip r:embed="rId2" cstate="print"/>
          <a:srcRect/>
          <a:stretch>
            <a:fillRect/>
          </a:stretch>
        </p:blipFill>
        <p:spPr bwMode="auto">
          <a:xfrm>
            <a:off x="323528" y="915566"/>
            <a:ext cx="8605464" cy="3960440"/>
          </a:xfrm>
          <a:prstGeom prst="rect">
            <a:avLst/>
          </a:prstGeom>
          <a:noFill/>
        </p:spPr>
      </p:pic>
      <p:sp>
        <p:nvSpPr>
          <p:cNvPr id="4" name="İçerik Yer Tutucusu 2"/>
          <p:cNvSpPr txBox="1">
            <a:spLocks/>
          </p:cNvSpPr>
          <p:nvPr/>
        </p:nvSpPr>
        <p:spPr>
          <a:xfrm>
            <a:off x="1835696" y="1142972"/>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latin typeface="Arial" pitchFamily="34" charset="0"/>
              <a:cs typeface="Arial" pitchFamily="34" charset="0"/>
            </a:endParaRPr>
          </a:p>
        </p:txBody>
      </p:sp>
      <p:sp>
        <p:nvSpPr>
          <p:cNvPr id="11" name="10 Dikdörtgen"/>
          <p:cNvSpPr/>
          <p:nvPr/>
        </p:nvSpPr>
        <p:spPr>
          <a:xfrm>
            <a:off x="2267744" y="1131590"/>
            <a:ext cx="6624736" cy="923330"/>
          </a:xfrm>
          <a:prstGeom prst="rect">
            <a:avLst/>
          </a:prstGeom>
        </p:spPr>
        <p:txBody>
          <a:bodyPr wrap="square">
            <a:spAutoFit/>
          </a:bodyPr>
          <a:lstStyle/>
          <a:p>
            <a:r>
              <a:rPr lang="tr-TR" dirty="0" smtClean="0">
                <a:latin typeface="Arial" pitchFamily="34" charset="0"/>
                <a:cs typeface="Arial" pitchFamily="34" charset="0"/>
              </a:rPr>
              <a:t>   </a:t>
            </a:r>
            <a:r>
              <a:rPr lang="tr-TR" dirty="0" smtClean="0">
                <a:latin typeface="Arial" pitchFamily="34" charset="0"/>
                <a:cs typeface="Arial" pitchFamily="34" charset="0"/>
              </a:rPr>
              <a:t> </a:t>
            </a:r>
            <a:r>
              <a:rPr lang="tr-TR" dirty="0" smtClean="0">
                <a:latin typeface="Arial" pitchFamily="34" charset="0"/>
                <a:cs typeface="Arial" pitchFamily="34" charset="0"/>
              </a:rPr>
              <a:t>Bir insanın  fiziksel (büyüme)gelişim,zihinsel gelişim,dil ve duygusal-sosyal gelişim alanları  vardır. </a:t>
            </a:r>
          </a:p>
          <a:p>
            <a:endParaRPr lang="tr-TR" b="1" dirty="0" smtClean="0">
              <a:latin typeface="Arial" pitchFamily="34" charset="0"/>
              <a:cs typeface="Arial" pitchFamily="34" charset="0"/>
            </a:endParaRPr>
          </a:p>
        </p:txBody>
      </p:sp>
      <p:sp>
        <p:nvSpPr>
          <p:cNvPr id="14" name="13 Dikdörtgen"/>
          <p:cNvSpPr/>
          <p:nvPr/>
        </p:nvSpPr>
        <p:spPr>
          <a:xfrm>
            <a:off x="2195736" y="483518"/>
            <a:ext cx="3116559" cy="430887"/>
          </a:xfrm>
          <a:prstGeom prst="rect">
            <a:avLst/>
          </a:prstGeom>
        </p:spPr>
        <p:txBody>
          <a:bodyPr wrap="none">
            <a:spAutoFit/>
          </a:bodyPr>
          <a:lstStyle/>
          <a:p>
            <a:r>
              <a:rPr lang="tr-TR" sz="2200" b="1" dirty="0" smtClean="0">
                <a:latin typeface="Arial" pitchFamily="34" charset="0"/>
                <a:cs typeface="Arial" pitchFamily="34" charset="0"/>
              </a:rPr>
              <a:t>GELİŞİM DÖNEMLERİ</a:t>
            </a:r>
            <a:endParaRPr lang="tr-TR" sz="2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pic>
        <p:nvPicPr>
          <p:cNvPr id="1026" name="Picture 2" descr="\\Fotokopikenari\BİLGİ FORMU\BİLGİ FORMU\0REHBERLİK HİZMETLERİ BÖLÜMÜ\000 - SLAYT ARKA FON RENKLERİ\RAM-ADRES.jpg"/>
          <p:cNvPicPr>
            <a:picLocks noChangeAspect="1" noChangeArrowheads="1"/>
          </p:cNvPicPr>
          <p:nvPr/>
        </p:nvPicPr>
        <p:blipFill>
          <a:blip r:embed="rId2" cstate="print"/>
          <a:srcRect/>
          <a:stretch>
            <a:fillRect/>
          </a:stretch>
        </p:blipFill>
        <p:spPr bwMode="auto">
          <a:xfrm>
            <a:off x="0" y="-15324"/>
            <a:ext cx="9143999" cy="51588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6" name="Picture 4" descr="Growing plant process 1263887 Vector Art at Vecteezy"/>
          <p:cNvPicPr>
            <a:picLocks noChangeAspect="1" noChangeArrowheads="1"/>
          </p:cNvPicPr>
          <p:nvPr/>
        </p:nvPicPr>
        <p:blipFill>
          <a:blip r:embed="rId2" cstate="print"/>
          <a:srcRect/>
          <a:stretch>
            <a:fillRect/>
          </a:stretch>
        </p:blipFill>
        <p:spPr bwMode="auto">
          <a:xfrm>
            <a:off x="0" y="1059582"/>
            <a:ext cx="8964488" cy="4083918"/>
          </a:xfrm>
          <a:prstGeom prst="rect">
            <a:avLst/>
          </a:prstGeom>
          <a:noFill/>
        </p:spPr>
      </p:pic>
      <p:sp>
        <p:nvSpPr>
          <p:cNvPr id="4" name="İçerik Yer Tutucusu 2"/>
          <p:cNvSpPr txBox="1">
            <a:spLocks/>
          </p:cNvSpPr>
          <p:nvPr/>
        </p:nvSpPr>
        <p:spPr>
          <a:xfrm>
            <a:off x="2483768" y="987574"/>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339752" y="1203598"/>
            <a:ext cx="6804248" cy="3139321"/>
          </a:xfrm>
          <a:prstGeom prst="rect">
            <a:avLst/>
          </a:prstGeom>
        </p:spPr>
        <p:txBody>
          <a:bodyPr wrap="square">
            <a:spAutoFit/>
          </a:bodyPr>
          <a:lstStyle/>
          <a:p>
            <a:r>
              <a:rPr lang="tr-TR" dirty="0" smtClean="0">
                <a:latin typeface="Arial" pitchFamily="34" charset="0"/>
                <a:cs typeface="Arial" pitchFamily="34" charset="0"/>
              </a:rPr>
              <a:t>   Bu gelişim alanlarıyla birlikte insanoğlunun gelişimi dönemlere ayrılmıştır; </a:t>
            </a:r>
          </a:p>
          <a:p>
            <a:pPr>
              <a:buFont typeface="Wingdings" pitchFamily="2" charset="2"/>
              <a:buChar char="v"/>
            </a:pPr>
            <a:r>
              <a:rPr lang="tr-TR" dirty="0" smtClean="0">
                <a:latin typeface="Arial" pitchFamily="34" charset="0"/>
                <a:cs typeface="Arial" pitchFamily="34" charset="0"/>
              </a:rPr>
              <a:t>Doğum öncesi Dönemi</a:t>
            </a:r>
          </a:p>
          <a:p>
            <a:pPr>
              <a:buFont typeface="Wingdings" pitchFamily="2" charset="2"/>
              <a:buChar char="v"/>
            </a:pPr>
            <a:r>
              <a:rPr lang="tr-TR" dirty="0" smtClean="0">
                <a:latin typeface="Arial" pitchFamily="34" charset="0"/>
                <a:cs typeface="Arial" pitchFamily="34" charset="0"/>
              </a:rPr>
              <a:t>Bebeklik Dönemi(0-2 yaş)</a:t>
            </a:r>
          </a:p>
          <a:p>
            <a:pPr>
              <a:buFont typeface="Wingdings" pitchFamily="2" charset="2"/>
              <a:buChar char="v"/>
            </a:pPr>
            <a:r>
              <a:rPr lang="tr-TR" dirty="0" smtClean="0">
                <a:latin typeface="Arial" pitchFamily="34" charset="0"/>
                <a:cs typeface="Arial" pitchFamily="34" charset="0"/>
              </a:rPr>
              <a:t>İlk Çocukluk Dönemi (3-6 yaş)</a:t>
            </a:r>
          </a:p>
          <a:p>
            <a:pPr>
              <a:buFont typeface="Wingdings" pitchFamily="2" charset="2"/>
              <a:buChar char="v"/>
            </a:pPr>
            <a:r>
              <a:rPr lang="tr-TR" dirty="0" smtClean="0">
                <a:latin typeface="Arial" pitchFamily="34" charset="0"/>
                <a:cs typeface="Arial" pitchFamily="34" charset="0"/>
              </a:rPr>
              <a:t>İkinci Çocukluk Dönemi (7-11 yaş)</a:t>
            </a:r>
          </a:p>
          <a:p>
            <a:pPr>
              <a:buFont typeface="Wingdings" pitchFamily="2" charset="2"/>
              <a:buChar char="v"/>
            </a:pPr>
            <a:r>
              <a:rPr lang="tr-TR" dirty="0" smtClean="0">
                <a:latin typeface="Arial" pitchFamily="34" charset="0"/>
                <a:cs typeface="Arial" pitchFamily="34" charset="0"/>
              </a:rPr>
              <a:t>Ergenlik Dönemi (12-18 yaş)</a:t>
            </a:r>
          </a:p>
          <a:p>
            <a:pPr>
              <a:buFont typeface="Wingdings" pitchFamily="2" charset="2"/>
              <a:buChar char="v"/>
            </a:pPr>
            <a:r>
              <a:rPr lang="tr-TR" dirty="0" smtClean="0">
                <a:latin typeface="Arial" pitchFamily="34" charset="0"/>
                <a:cs typeface="Arial" pitchFamily="34" charset="0"/>
              </a:rPr>
              <a:t>Genç  Yetişkinlik (18–30 yaş)</a:t>
            </a:r>
          </a:p>
          <a:p>
            <a:pPr>
              <a:buFont typeface="Wingdings" pitchFamily="2" charset="2"/>
              <a:buChar char="v"/>
            </a:pPr>
            <a:r>
              <a:rPr lang="tr-TR" dirty="0" smtClean="0">
                <a:latin typeface="Arial" pitchFamily="34" charset="0"/>
                <a:cs typeface="Arial" pitchFamily="34" charset="0"/>
              </a:rPr>
              <a:t> Yetişkinlik  (30–65 yaş)</a:t>
            </a:r>
          </a:p>
          <a:p>
            <a:pPr>
              <a:buFont typeface="Wingdings" pitchFamily="2" charset="2"/>
              <a:buChar char="v"/>
            </a:pPr>
            <a:r>
              <a:rPr lang="tr-TR" dirty="0" smtClean="0">
                <a:latin typeface="Arial" pitchFamily="34" charset="0"/>
                <a:cs typeface="Arial" pitchFamily="34" charset="0"/>
              </a:rPr>
              <a:t> Yaşlılık (65-…)</a:t>
            </a:r>
          </a:p>
          <a:p>
            <a:endParaRPr lang="tr-TR" b="1" dirty="0">
              <a:latin typeface="Arial" pitchFamily="34" charset="0"/>
              <a:cs typeface="Arial" pitchFamily="34" charset="0"/>
            </a:endParaRPr>
          </a:p>
        </p:txBody>
      </p:sp>
      <p:sp>
        <p:nvSpPr>
          <p:cNvPr id="12" name="11 Dikdörtgen"/>
          <p:cNvSpPr/>
          <p:nvPr/>
        </p:nvSpPr>
        <p:spPr>
          <a:xfrm>
            <a:off x="2195736" y="483518"/>
            <a:ext cx="3116559" cy="430887"/>
          </a:xfrm>
          <a:prstGeom prst="rect">
            <a:avLst/>
          </a:prstGeom>
        </p:spPr>
        <p:txBody>
          <a:bodyPr wrap="none">
            <a:spAutoFit/>
          </a:bodyPr>
          <a:lstStyle/>
          <a:p>
            <a:r>
              <a:rPr lang="tr-TR" sz="2200" b="1" dirty="0" smtClean="0">
                <a:latin typeface="Arial" pitchFamily="34" charset="0"/>
                <a:cs typeface="Arial" pitchFamily="34" charset="0"/>
              </a:rPr>
              <a:t>GELİŞİM DÖNEMLERİ</a:t>
            </a:r>
            <a:endParaRPr lang="tr-TR" sz="2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6732240" y="3003798"/>
            <a:ext cx="2232248" cy="1944216"/>
          </a:xfrm>
          <a:prstGeom prst="rect">
            <a:avLst/>
          </a:prstGeom>
          <a:noFill/>
          <a:ln w="9525">
            <a:noFill/>
            <a:miter lim="800000"/>
            <a:headEnd/>
            <a:tailEnd/>
          </a:ln>
        </p:spPr>
      </p:pic>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23728" y="1131590"/>
            <a:ext cx="6858000" cy="923330"/>
          </a:xfrm>
          <a:prstGeom prst="rect">
            <a:avLst/>
          </a:prstGeom>
        </p:spPr>
        <p:txBody>
          <a:bodyPr wrap="square">
            <a:spAutoFit/>
          </a:bodyPr>
          <a:lstStyle/>
          <a:p>
            <a:r>
              <a:rPr lang="tr-TR" dirty="0" smtClean="0">
                <a:latin typeface="Arial" pitchFamily="34" charset="0"/>
                <a:cs typeface="Arial" pitchFamily="34" charset="0"/>
              </a:rPr>
              <a:t>   Bu sunumda hayatımızda genellikle okul çağı adlandırdığımız dönemler hakkında bilgilendirme yapılacaktır.</a:t>
            </a:r>
          </a:p>
          <a:p>
            <a:endParaRPr lang="tr-TR" dirty="0" smtClean="0">
              <a:latin typeface="Arial" pitchFamily="34" charset="0"/>
              <a:cs typeface="Arial" pitchFamily="34" charset="0"/>
            </a:endParaRPr>
          </a:p>
        </p:txBody>
      </p:sp>
      <p:sp>
        <p:nvSpPr>
          <p:cNvPr id="11" name="10 Dikdörtgen"/>
          <p:cNvSpPr/>
          <p:nvPr/>
        </p:nvSpPr>
        <p:spPr>
          <a:xfrm>
            <a:off x="2195736" y="483518"/>
            <a:ext cx="3116559" cy="430887"/>
          </a:xfrm>
          <a:prstGeom prst="rect">
            <a:avLst/>
          </a:prstGeom>
        </p:spPr>
        <p:txBody>
          <a:bodyPr wrap="none">
            <a:spAutoFit/>
          </a:bodyPr>
          <a:lstStyle/>
          <a:p>
            <a:r>
              <a:rPr lang="tr-TR" sz="2200" b="1" dirty="0" smtClean="0">
                <a:latin typeface="Arial" pitchFamily="34" charset="0"/>
                <a:cs typeface="Arial" pitchFamily="34" charset="0"/>
              </a:rPr>
              <a:t>GELİŞİM DÖNEMLERİ</a:t>
            </a:r>
            <a:endParaRPr lang="tr-TR" sz="2200" b="1" dirty="0">
              <a:latin typeface="Arial" pitchFamily="34" charset="0"/>
              <a:cs typeface="Arial" pitchFamily="34" charset="0"/>
            </a:endParaRPr>
          </a:p>
        </p:txBody>
      </p:sp>
      <p:pic>
        <p:nvPicPr>
          <p:cNvPr id="17410" name="Picture 2"/>
          <p:cNvPicPr>
            <a:picLocks noChangeAspect="1" noChangeArrowheads="1"/>
          </p:cNvPicPr>
          <p:nvPr/>
        </p:nvPicPr>
        <p:blipFill>
          <a:blip r:embed="rId3" cstate="print"/>
          <a:srcRect/>
          <a:stretch>
            <a:fillRect/>
          </a:stretch>
        </p:blipFill>
        <p:spPr bwMode="auto">
          <a:xfrm>
            <a:off x="3275856" y="3075806"/>
            <a:ext cx="1728192" cy="1944216"/>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107504" y="3003798"/>
            <a:ext cx="1800200"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23728" y="915566"/>
            <a:ext cx="6858000" cy="3139321"/>
          </a:xfrm>
          <a:prstGeom prst="rect">
            <a:avLst/>
          </a:prstGeom>
        </p:spPr>
        <p:txBody>
          <a:bodyPr wrap="square">
            <a:spAutoFit/>
          </a:bodyPr>
          <a:lstStyle/>
          <a:p>
            <a:r>
              <a:rPr lang="tr-TR" dirty="0" smtClean="0">
                <a:latin typeface="Arial" pitchFamily="34" charset="0"/>
                <a:cs typeface="Arial" pitchFamily="34" charset="0"/>
              </a:rPr>
              <a:t>   İlk Çocukluk Dönemi(3-6 yaş);Okul öncesi dönem olarak da adlandırdığımız bu dönemde;</a:t>
            </a:r>
          </a:p>
          <a:p>
            <a:pPr>
              <a:buFont typeface="Wingdings" pitchFamily="2" charset="2"/>
              <a:buChar char="v"/>
            </a:pPr>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 Çocuğun aktif olarak çevresine yöneldiği, uyarıcılar ile dolu dış dünyayı keşfetmeye çalıştığı, insan yaşamının en temel becerilerinin kazanıldığı bir dönemdir.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Bağımsızlık duygusu önemli bir yere sahiptir.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p:txBody>
      </p:sp>
      <p:sp>
        <p:nvSpPr>
          <p:cNvPr id="11" name="10 Dikdörtgen"/>
          <p:cNvSpPr/>
          <p:nvPr/>
        </p:nvSpPr>
        <p:spPr>
          <a:xfrm>
            <a:off x="2195736" y="483518"/>
            <a:ext cx="4858510" cy="430887"/>
          </a:xfrm>
          <a:prstGeom prst="rect">
            <a:avLst/>
          </a:prstGeom>
        </p:spPr>
        <p:txBody>
          <a:bodyPr wrap="none">
            <a:spAutoFit/>
          </a:bodyPr>
          <a:lstStyle/>
          <a:p>
            <a:r>
              <a:rPr lang="tr-TR" sz="2200" b="1" dirty="0" smtClean="0">
                <a:latin typeface="Arial" pitchFamily="34" charset="0"/>
                <a:cs typeface="Arial" pitchFamily="34" charset="0"/>
              </a:rPr>
              <a:t>İLK ÇOCUKLUK DÖNEMİ(3-6 YAŞ);</a:t>
            </a:r>
          </a:p>
        </p:txBody>
      </p:sp>
      <p:pic>
        <p:nvPicPr>
          <p:cNvPr id="16386" name="Picture 2" descr="Tikler çocukların hayatını olumsuz etkiliyor"/>
          <p:cNvPicPr>
            <a:picLocks noChangeAspect="1" noChangeArrowheads="1"/>
          </p:cNvPicPr>
          <p:nvPr/>
        </p:nvPicPr>
        <p:blipFill>
          <a:blip r:embed="rId2" cstate="print"/>
          <a:srcRect/>
          <a:stretch>
            <a:fillRect/>
          </a:stretch>
        </p:blipFill>
        <p:spPr bwMode="auto">
          <a:xfrm>
            <a:off x="179512" y="987574"/>
            <a:ext cx="1872208" cy="40324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2" name="11 Dikdörtgen"/>
          <p:cNvSpPr/>
          <p:nvPr/>
        </p:nvSpPr>
        <p:spPr>
          <a:xfrm>
            <a:off x="2195736" y="987574"/>
            <a:ext cx="5886400" cy="3416320"/>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Çocuk bu dönemde arkadaşlarla olmaktan ve oynamaktan hoşlanır. </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Zamanını büyük bir bölümünü oynayarak geçiren çocuk, daha çok hayal gücüne dayalı oyunlar oynar. Çocuk oynadıkça duyuları keskinleşir, becerisi artar. Çünkü oyun, çocuğun en doğal öğrenme ortamıdır. </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Çocuk, bu dönemde sosyalleşmeye  başlamıştır,</a:t>
            </a:r>
          </a:p>
          <a:p>
            <a:r>
              <a:rPr lang="tr-TR" dirty="0" smtClean="0">
                <a:latin typeface="Arial" pitchFamily="34" charset="0"/>
                <a:cs typeface="Arial" pitchFamily="34" charset="0"/>
              </a:rPr>
              <a:t>ancak davranışlarında ben merkezcidir.</a:t>
            </a:r>
          </a:p>
          <a:p>
            <a:pPr>
              <a:buFont typeface="Wingdings" pitchFamily="2" charset="2"/>
              <a:buChar char="v"/>
            </a:pPr>
            <a:endParaRPr lang="tr-TR" dirty="0"/>
          </a:p>
        </p:txBody>
      </p:sp>
      <p:sp>
        <p:nvSpPr>
          <p:cNvPr id="13" name="12 Dikdörtgen"/>
          <p:cNvSpPr/>
          <p:nvPr/>
        </p:nvSpPr>
        <p:spPr>
          <a:xfrm>
            <a:off x="2195736" y="483518"/>
            <a:ext cx="4858510" cy="430887"/>
          </a:xfrm>
          <a:prstGeom prst="rect">
            <a:avLst/>
          </a:prstGeom>
        </p:spPr>
        <p:txBody>
          <a:bodyPr wrap="none">
            <a:spAutoFit/>
          </a:bodyPr>
          <a:lstStyle/>
          <a:p>
            <a:r>
              <a:rPr lang="tr-TR" sz="2200" b="1" dirty="0" smtClean="0">
                <a:latin typeface="Arial" pitchFamily="34" charset="0"/>
                <a:cs typeface="Arial" pitchFamily="34" charset="0"/>
              </a:rPr>
              <a:t>İLK ÇOCUKLUK DÖNEMİ(3-6 YAŞ);</a:t>
            </a:r>
          </a:p>
        </p:txBody>
      </p:sp>
      <p:pic>
        <p:nvPicPr>
          <p:cNvPr id="9" name="Picture 2" descr="ERKEN ÇOCUKLUK DÖNEMİNDE OYUNUN ÖNEMİ - TOGEM-DER ÖZEL EĞİTİM ANAOKULU"/>
          <p:cNvPicPr>
            <a:picLocks noChangeAspect="1" noChangeArrowheads="1"/>
          </p:cNvPicPr>
          <p:nvPr/>
        </p:nvPicPr>
        <p:blipFill>
          <a:blip r:embed="rId2" cstate="print"/>
          <a:srcRect/>
          <a:stretch>
            <a:fillRect/>
          </a:stretch>
        </p:blipFill>
        <p:spPr bwMode="auto">
          <a:xfrm>
            <a:off x="179512" y="987574"/>
            <a:ext cx="1876055" cy="40324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051720" y="987574"/>
            <a:ext cx="6858000" cy="3416320"/>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Çocuk büyümeye devam etmektedir. Bu dönemde dil hızlı bir gelişim gösterir ve kelime hazinesi hızla artar. </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Bu dönemde bedensel gelişme hızı, bebeklik dönemine oranla yavaşlar. Beden orantılarında da değişiklik göze çarpar.Yine bu dönemde kaslardaki gelişme dikkati çeker.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Büyük ve küçük motor becerileri artar.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Çocuk rahatlıkla koşup zıplayabilir; ancak dar bir tahta üzerinde denge sağlayarak daha üst düzeyde motor koordinasyon gerektiren hareketleri yapmakta güçlük çeker.</a:t>
            </a:r>
          </a:p>
        </p:txBody>
      </p:sp>
      <p:sp>
        <p:nvSpPr>
          <p:cNvPr id="12" name="11 Dikdörtgen"/>
          <p:cNvSpPr/>
          <p:nvPr/>
        </p:nvSpPr>
        <p:spPr>
          <a:xfrm>
            <a:off x="2195736" y="483518"/>
            <a:ext cx="4858510" cy="430887"/>
          </a:xfrm>
          <a:prstGeom prst="rect">
            <a:avLst/>
          </a:prstGeom>
        </p:spPr>
        <p:txBody>
          <a:bodyPr wrap="none">
            <a:spAutoFit/>
          </a:bodyPr>
          <a:lstStyle/>
          <a:p>
            <a:r>
              <a:rPr lang="tr-TR" sz="2200" b="1" dirty="0" smtClean="0">
                <a:latin typeface="Arial" pitchFamily="34" charset="0"/>
                <a:cs typeface="Arial" pitchFamily="34" charset="0"/>
              </a:rPr>
              <a:t>İLK ÇOCUKLUK DÖNEMİ(3-6 YAŞ);</a:t>
            </a:r>
          </a:p>
        </p:txBody>
      </p:sp>
      <p:pic>
        <p:nvPicPr>
          <p:cNvPr id="14338" name="Picture 2" descr="Alfabe Tasarımlı Boy Ölçme Cetveli | Hediye Sepeti"/>
          <p:cNvPicPr>
            <a:picLocks noChangeAspect="1" noChangeArrowheads="1"/>
          </p:cNvPicPr>
          <p:nvPr/>
        </p:nvPicPr>
        <p:blipFill>
          <a:blip r:embed="rId2" cstate="print"/>
          <a:srcRect/>
          <a:stretch>
            <a:fillRect/>
          </a:stretch>
        </p:blipFill>
        <p:spPr bwMode="auto">
          <a:xfrm>
            <a:off x="107504" y="915566"/>
            <a:ext cx="1907704" cy="41044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195736" y="195487"/>
            <a:ext cx="6264696" cy="1107996"/>
          </a:xfrm>
          <a:prstGeom prst="rect">
            <a:avLst/>
          </a:prstGeom>
          <a:noFill/>
        </p:spPr>
        <p:txBody>
          <a:bodyPr wrap="square" rtlCol="0">
            <a:spAutoFit/>
          </a:bodyPr>
          <a:lstStyle/>
          <a:p>
            <a:endParaRPr lang="tr-TR" sz="2200" b="1" dirty="0" smtClean="0">
              <a:latin typeface="Arial" pitchFamily="34" charset="0"/>
              <a:cs typeface="Arial" pitchFamily="34" charset="0"/>
            </a:endParaRPr>
          </a:p>
          <a:p>
            <a:r>
              <a:rPr lang="tr-TR" sz="2200" b="1" dirty="0" smtClean="0">
                <a:latin typeface="Arial" pitchFamily="34" charset="0"/>
                <a:cs typeface="Arial" pitchFamily="34" charset="0"/>
              </a:rPr>
              <a:t>İLK ÇOCUKLUK DÖNEMİ(3-6 YAŞ);</a:t>
            </a:r>
          </a:p>
          <a:p>
            <a:endParaRPr lang="tr-TR" sz="2200" b="1" dirty="0">
              <a:solidFill>
                <a:schemeClr val="bg1"/>
              </a:solidFill>
              <a:latin typeface="Arial" pitchFamily="34" charset="0"/>
              <a:cs typeface="Arial" pitchFamily="34" charset="0"/>
            </a:endParaRPr>
          </a:p>
        </p:txBody>
      </p:sp>
      <p:sp>
        <p:nvSpPr>
          <p:cNvPr id="11" name="10 Dikdörtgen"/>
          <p:cNvSpPr/>
          <p:nvPr/>
        </p:nvSpPr>
        <p:spPr>
          <a:xfrm>
            <a:off x="2267744" y="1059582"/>
            <a:ext cx="6696744" cy="2585323"/>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Çocukta vicdan gelişiminin ve ahlakın yargıların temelleri bu dönemde atılır. Pek çok kavramı kazanabilirler.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Yalan söylediklerinde suçlandıkları, hatalı bir davranışta bulunduklarında bunu anladıkları görülür.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Çocuğun </a:t>
            </a:r>
            <a:r>
              <a:rPr lang="tr-TR" dirty="0" err="1" smtClean="0">
                <a:latin typeface="Arial" pitchFamily="34" charset="0"/>
                <a:cs typeface="Arial" pitchFamily="34" charset="0"/>
              </a:rPr>
              <a:t>özbakım</a:t>
            </a:r>
            <a:r>
              <a:rPr lang="tr-TR" dirty="0" smtClean="0">
                <a:latin typeface="Arial" pitchFamily="34" charset="0"/>
                <a:cs typeface="Arial" pitchFamily="34" charset="0"/>
              </a:rPr>
              <a:t> becerileri gelişmiştir. </a:t>
            </a:r>
          </a:p>
          <a:p>
            <a:endParaRPr lang="tr-TR" dirty="0" smtClean="0">
              <a:latin typeface="Arial" pitchFamily="34" charset="0"/>
              <a:cs typeface="Arial" pitchFamily="34" charset="0"/>
            </a:endParaRPr>
          </a:p>
          <a:p>
            <a:endParaRPr lang="tr-TR" dirty="0">
              <a:latin typeface="Arial" pitchFamily="34" charset="0"/>
              <a:cs typeface="Arial" pitchFamily="34" charset="0"/>
            </a:endParaRPr>
          </a:p>
        </p:txBody>
      </p:sp>
      <p:pic>
        <p:nvPicPr>
          <p:cNvPr id="13316" name="Picture 4" descr="Temel kuramlara göre ahlak gelişimi | Rehberlik Servisi"/>
          <p:cNvPicPr>
            <a:picLocks noChangeAspect="1" noChangeArrowheads="1"/>
          </p:cNvPicPr>
          <p:nvPr/>
        </p:nvPicPr>
        <p:blipFill>
          <a:blip r:embed="rId2" cstate="print"/>
          <a:srcRect/>
          <a:stretch>
            <a:fillRect/>
          </a:stretch>
        </p:blipFill>
        <p:spPr bwMode="auto">
          <a:xfrm>
            <a:off x="683568" y="3291830"/>
            <a:ext cx="7776864" cy="17281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4" name="Picture 6" descr="Cinsiyet eşitsizliği oyun alanında başlıyor - Toyi"/>
          <p:cNvPicPr>
            <a:picLocks noChangeAspect="1" noChangeArrowheads="1"/>
          </p:cNvPicPr>
          <p:nvPr/>
        </p:nvPicPr>
        <p:blipFill>
          <a:blip r:embed="rId2" cstate="print"/>
          <a:srcRect/>
          <a:stretch>
            <a:fillRect/>
          </a:stretch>
        </p:blipFill>
        <p:spPr bwMode="auto">
          <a:xfrm>
            <a:off x="251520" y="1491630"/>
            <a:ext cx="1800200" cy="2808312"/>
          </a:xfrm>
          <a:prstGeom prst="rect">
            <a:avLst/>
          </a:prstGeom>
          <a:noFill/>
        </p:spPr>
      </p:pic>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123728" y="411510"/>
            <a:ext cx="5256584" cy="769441"/>
          </a:xfrm>
          <a:prstGeom prst="rect">
            <a:avLst/>
          </a:prstGeom>
          <a:noFill/>
        </p:spPr>
        <p:txBody>
          <a:bodyPr wrap="square" rtlCol="0">
            <a:spAutoFit/>
          </a:bodyPr>
          <a:lstStyle/>
          <a:p>
            <a:r>
              <a:rPr lang="tr-TR" sz="2200" b="1" dirty="0" smtClean="0">
                <a:latin typeface="Arial" pitchFamily="34" charset="0"/>
                <a:cs typeface="Arial" pitchFamily="34" charset="0"/>
              </a:rPr>
              <a:t>İLK ÇOCUKLUK DÖNEMİ(3-6 YAŞ);</a:t>
            </a:r>
          </a:p>
          <a:p>
            <a:endParaRPr lang="tr-TR" sz="2200" b="1" dirty="0">
              <a:solidFill>
                <a:schemeClr val="bg1"/>
              </a:solidFill>
              <a:latin typeface="Arial" pitchFamily="34" charset="0"/>
              <a:cs typeface="Arial" pitchFamily="34" charset="0"/>
            </a:endParaRPr>
          </a:p>
        </p:txBody>
      </p:sp>
      <p:sp>
        <p:nvSpPr>
          <p:cNvPr id="11" name="10 Dikdörtgen"/>
          <p:cNvSpPr/>
          <p:nvPr/>
        </p:nvSpPr>
        <p:spPr>
          <a:xfrm>
            <a:off x="2195736" y="1131590"/>
            <a:ext cx="6480720" cy="3139321"/>
          </a:xfrm>
          <a:prstGeom prst="rect">
            <a:avLst/>
          </a:prstGeom>
        </p:spPr>
        <p:txBody>
          <a:bodyPr wrap="square">
            <a:spAutoFit/>
          </a:bodyPr>
          <a:lstStyle/>
          <a:p>
            <a:pPr>
              <a:buFont typeface="Wingdings" pitchFamily="2" charset="2"/>
              <a:buChar char="v"/>
            </a:pPr>
            <a:r>
              <a:rPr lang="tr-TR" dirty="0" smtClean="0">
                <a:latin typeface="Arial" pitchFamily="34" charset="0"/>
                <a:cs typeface="Arial" pitchFamily="34" charset="0"/>
              </a:rPr>
              <a:t>Çocuk bir yandan büyümeye devam ederken diğer yandan kendisinin ve bedeninin farkına varmaya başlamıştır. Cinsiyet farklılıkları bu dönemde keşfedilir. Bu konuda sorular sormaya başlar. Bu dönemde cinsiyetine uygun davranma davranışı ağırlıklıdır.</a:t>
            </a:r>
          </a:p>
          <a:p>
            <a:endParaRPr lang="tr-TR" dirty="0" smtClean="0">
              <a:latin typeface="Arial" pitchFamily="34" charset="0"/>
              <a:cs typeface="Arial" pitchFamily="34" charset="0"/>
            </a:endParaRPr>
          </a:p>
          <a:p>
            <a:pPr>
              <a:buFont typeface="Wingdings" pitchFamily="2" charset="2"/>
              <a:buChar char="v"/>
            </a:pPr>
            <a:r>
              <a:rPr lang="tr-TR" dirty="0" smtClean="0">
                <a:latin typeface="Arial" pitchFamily="34" charset="0"/>
                <a:cs typeface="Arial" pitchFamily="34" charset="0"/>
              </a:rPr>
              <a:t>Çocuğun ebeveyni ile kurduğu özdeşim oyunlarına da yansır. Anne babaya benzeme çabası içine girerler.   Kızın anneyi benimsemesi, erkek çocuğunun da babayı örnek alması kişiliğin gelişmesinde en önemli olaydır. </a:t>
            </a:r>
          </a:p>
          <a:p>
            <a:pPr>
              <a:buFont typeface="Wingdings" pitchFamily="2" charset="2"/>
              <a:buChar char="v"/>
            </a:pPr>
            <a:endParaRPr lang="tr-TR" dirty="0"/>
          </a:p>
        </p:txBody>
      </p:sp>
      <p:sp>
        <p:nvSpPr>
          <p:cNvPr id="12290" name="AutoShape 2" descr="ÇOCUKLARDA CİNSEL KİMLİK GELİŞİ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292" name="AutoShape 4" descr="ÇOCUKLARDA CİNSEL KİMLİK GELİŞİ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971</Words>
  <Application>Microsoft Office PowerPoint</Application>
  <PresentationFormat>Ekran Gösterisi (16:9)</PresentationFormat>
  <Paragraphs>109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 IDARE</dc:creator>
  <cp:lastModifiedBy>Windows User</cp:lastModifiedBy>
  <cp:revision>142</cp:revision>
  <dcterms:created xsi:type="dcterms:W3CDTF">2019-11-28T07:55:11Z</dcterms:created>
  <dcterms:modified xsi:type="dcterms:W3CDTF">2021-10-19T06:58:29Z</dcterms:modified>
</cp:coreProperties>
</file>