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74" r:id="rId4"/>
    <p:sldId id="259" r:id="rId5"/>
    <p:sldId id="278" r:id="rId6"/>
    <p:sldId id="279" r:id="rId7"/>
    <p:sldId id="257" r:id="rId8"/>
    <p:sldId id="272" r:id="rId9"/>
    <p:sldId id="258" r:id="rId10"/>
    <p:sldId id="266" r:id="rId11"/>
    <p:sldId id="275" r:id="rId12"/>
    <p:sldId id="273" r:id="rId13"/>
    <p:sldId id="267" r:id="rId14"/>
    <p:sldId id="265" r:id="rId15"/>
    <p:sldId id="276" r:id="rId16"/>
    <p:sldId id="260" r:id="rId17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91" d="100"/>
          <a:sy n="91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B7FC4-916A-4DD5-B2F5-EA4DFC288081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30E4A-71A4-4EB0-816C-8C3B24EBB1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30E4A-71A4-4EB0-816C-8C3B24EBB105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TheRam\Desktop\Didem\C&#807;ocuk%20Haklar&#305;%20So&#776;zles&#807;mesi%20Animasyon%20Filmi%20(1)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339752" y="915566"/>
            <a:ext cx="6588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HAK NEDİR?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 Hak bir kişiye kanunlar tarafından verilen ayrıcalıklardır ve bunların bir kısmı doğuştan gelir.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Bizler haklarımıza doğal olarak sahibiz.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0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7574"/>
            <a:ext cx="219573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0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BAZI SORUMLULUKLARIMIZ</a:t>
            </a:r>
          </a:p>
        </p:txBody>
      </p:sp>
      <p:sp>
        <p:nvSpPr>
          <p:cNvPr id="11" name="10 Bulut"/>
          <p:cNvSpPr/>
          <p:nvPr/>
        </p:nvSpPr>
        <p:spPr>
          <a:xfrm>
            <a:off x="3347864" y="2931790"/>
            <a:ext cx="3024336" cy="91440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Aileme temizlikte yardım etmek</a:t>
            </a:r>
          </a:p>
        </p:txBody>
      </p:sp>
      <p:sp>
        <p:nvSpPr>
          <p:cNvPr id="12" name="11 Bulut"/>
          <p:cNvSpPr/>
          <p:nvPr/>
        </p:nvSpPr>
        <p:spPr>
          <a:xfrm>
            <a:off x="755576" y="1563638"/>
            <a:ext cx="4176464" cy="134644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Sofra hazırlanırken ve toplanırken yardım etmek</a:t>
            </a:r>
          </a:p>
        </p:txBody>
      </p:sp>
      <p:sp>
        <p:nvSpPr>
          <p:cNvPr id="13" name="12 Bulut"/>
          <p:cNvSpPr/>
          <p:nvPr/>
        </p:nvSpPr>
        <p:spPr>
          <a:xfrm>
            <a:off x="683568" y="3867894"/>
            <a:ext cx="2736304" cy="91440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Ders çalışmak</a:t>
            </a:r>
          </a:p>
        </p:txBody>
      </p:sp>
      <p:sp>
        <p:nvSpPr>
          <p:cNvPr id="14" name="13 Bulut"/>
          <p:cNvSpPr/>
          <p:nvPr/>
        </p:nvSpPr>
        <p:spPr>
          <a:xfrm>
            <a:off x="5364088" y="4011910"/>
            <a:ext cx="3384376" cy="91440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Odamı toplamak</a:t>
            </a:r>
          </a:p>
        </p:txBody>
      </p:sp>
      <p:sp>
        <p:nvSpPr>
          <p:cNvPr id="15" name="14 Bulut"/>
          <p:cNvSpPr/>
          <p:nvPr/>
        </p:nvSpPr>
        <p:spPr>
          <a:xfrm>
            <a:off x="5508104" y="1635646"/>
            <a:ext cx="3312368" cy="91440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Okula gitmek</a:t>
            </a:r>
          </a:p>
        </p:txBody>
      </p:sp>
      <p:sp>
        <p:nvSpPr>
          <p:cNvPr id="16" name="15 Metin kutusu"/>
          <p:cNvSpPr txBox="1"/>
          <p:nvPr/>
        </p:nvSpPr>
        <p:spPr>
          <a:xfrm>
            <a:off x="2195736" y="91556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Örneğin; bizim bazı sorumluluklarımız;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23728" y="123478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  <a:p>
            <a:endParaRPr lang="tr-TR" sz="2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LIK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2051720" y="987574"/>
            <a:ext cx="7092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Hak ve sorumluluklar birbirinin tamamlayan öğelerdir.Bir grup ya da kurumda hak sahibi olmayı da beraberinde getirir.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Eğitim Hakkı                     Okula düzenli devam etmemiz </a:t>
            </a: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2123728" y="2139702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Vatandaşlık Hakkı              Seçimlerde oy kullanmamızı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Sevgi ve saygı görmek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Kötü ve küfürlü konuşmamak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2195736" y="411510"/>
            <a:ext cx="52325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</p:txBody>
      </p:sp>
      <p:sp>
        <p:nvSpPr>
          <p:cNvPr id="9" name="8 Dikdörtgen"/>
          <p:cNvSpPr/>
          <p:nvPr/>
        </p:nvSpPr>
        <p:spPr>
          <a:xfrm>
            <a:off x="2231232" y="987574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Sonuç olarak toplu yaşamın gereği olarak kendi haklarımızın farkında olmalıyız başkalarının haklarında saygılı olmalı ve duyarlı davranmalıyız. Sorumluluklarımızı aksatmamalı ve hakların bütünleyici olduğunu unutmamalıyız.</a:t>
            </a:r>
            <a:endParaRPr lang="tr-TR" altLang="en-US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İHD&amp;#39;den çocuk hakları sempozyumu: Ben çocuğum, haklarım var - Sivil Sayfal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987574"/>
            <a:ext cx="2160240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Çocuk Hakları ve Sorumlulukları | Uzman Klinik Psikolog Gizem DURAN TÜZ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7574"/>
            <a:ext cx="8748464" cy="4032448"/>
          </a:xfrm>
          <a:prstGeom prst="rect">
            <a:avLst/>
          </a:prstGeom>
          <a:noFill/>
        </p:spPr>
      </p:pic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339502"/>
            <a:ext cx="54726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  <a:p>
            <a:endParaRPr lang="tr-TR" sz="2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339502"/>
            <a:ext cx="54726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  <a:p>
            <a:endParaRPr lang="tr-TR" sz="2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2195736" y="1131590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Ayrıca Çocukları korumak ve yaşam koşullarını iyileştirmek adına 20 Kasım 1989 tarihinde Birleşmiş Milletler Genel Kurulu tarafından 'Çocuk Haklarına Dair Sözleşme' imzalanmış ve o tarihten günümüze 20 Kasım 'Dünya Çocuk Hakları Günü' olarak ilan edilmiştir.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267494"/>
            <a:ext cx="5410944" cy="637579"/>
          </a:xfrm>
        </p:spPr>
        <p:txBody>
          <a:bodyPr>
            <a:normAutofit fontScale="90000"/>
          </a:bodyPr>
          <a:lstStyle/>
          <a:p>
            <a:r>
              <a:rPr lang="tr-TR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sz="2200" b="1" dirty="0" smtClean="0">
                <a:latin typeface="Arial" pitchFamily="34" charset="0"/>
                <a:cs typeface="Arial" pitchFamily="34" charset="0"/>
              </a:rPr>
            </a:br>
            <a:r>
              <a:rPr lang="tr-TR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sz="2200" b="1" dirty="0" smtClean="0">
                <a:latin typeface="Arial" pitchFamily="34" charset="0"/>
                <a:cs typeface="Arial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SORUMLULUKLARIMI BİLME</a:t>
            </a:r>
            <a:r>
              <a:rPr lang="tr-TR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sz="2200" b="1" dirty="0" smtClean="0">
                <a:latin typeface="Arial" pitchFamily="34" charset="0"/>
                <a:cs typeface="Arial" pitchFamily="34" charset="0"/>
              </a:rPr>
            </a:br>
            <a:endParaRPr lang="tr-TR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̧ocuk Hakları Sözleşmesi Animasyon Filmi (1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79512" y="987574"/>
            <a:ext cx="8784976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BAŞLIK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Fotokopikenari\BİLGİ FORMU\BİLGİ FORMU\0REHBERLİK HİZMETLERİ BÖLÜMÜ\000 - SLAYT ARKA FON RENKLERİ\RAM-AD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432048"/>
          </a:xfrm>
        </p:spPr>
        <p:txBody>
          <a:bodyPr>
            <a:no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b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HAK </a:t>
            </a: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 SORUMLULUKLARINI BİLME</a:t>
            </a:r>
            <a:b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tr-TR" sz="2200" dirty="0"/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755576" y="915566"/>
            <a:ext cx="8229600" cy="33944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Haklarımızdan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vazgeçemeyiz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ve bunları başkasına        devredemeyiz.Türkiye Cumhuriyeti  Anayasası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'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nın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cumhuriyetin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temel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niteliklerine ilişkin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2. maddesinde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insan haklarına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saygı ilkesine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yer verilmiştir.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1800" dirty="0" smtClean="0">
                <a:latin typeface="Arial" pitchFamily="34" charset="0"/>
                <a:cs typeface="Arial" pitchFamily="34" charset="0"/>
              </a:rPr>
              <a:t>Doğumla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başlar, ölümle biter.</a:t>
            </a:r>
          </a:p>
          <a:p>
            <a:r>
              <a:rPr lang="tr-TR" sz="1800" dirty="0" smtClean="0">
                <a:latin typeface="Arial" pitchFamily="34" charset="0"/>
                <a:cs typeface="Arial" pitchFamily="34" charset="0"/>
              </a:rPr>
              <a:t>Evrenseldir.Dünyanın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her yerinde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geçerlidir.</a:t>
            </a:r>
          </a:p>
          <a:p>
            <a:r>
              <a:rPr lang="tr-TR" sz="1800" dirty="0" smtClean="0">
                <a:latin typeface="Arial" pitchFamily="34" charset="0"/>
                <a:cs typeface="Arial" pitchFamily="34" charset="0"/>
              </a:rPr>
              <a:t>Dokunulamaz,devredilemez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ve vazgeçilemez.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800" dirty="0" smtClean="0">
                <a:latin typeface="Arial" pitchFamily="34" charset="0"/>
                <a:cs typeface="Arial" pitchFamily="34" charset="0"/>
              </a:rPr>
              <a:t>Tamamı bir bütündür.Bir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tanesi bile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olmazsa veya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kullanılmazsa diğerleri bir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işe yaramaz.</a:t>
            </a:r>
          </a:p>
          <a:p>
            <a:r>
              <a:rPr lang="tr-TR" sz="1800" dirty="0" smtClean="0">
                <a:latin typeface="Arial" pitchFamily="34" charset="0"/>
                <a:cs typeface="Arial" pitchFamily="34" charset="0"/>
              </a:rPr>
              <a:t>Başkalarının hak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ve özgürlüklerinin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başladığı yerde,bizim hak ve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özgürlüklerimiz biter.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ulut"/>
          <p:cNvSpPr/>
          <p:nvPr/>
        </p:nvSpPr>
        <p:spPr>
          <a:xfrm>
            <a:off x="5508104" y="3507854"/>
            <a:ext cx="3168352" cy="1296144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mtClean="0">
                <a:latin typeface="Arial" pitchFamily="34" charset="0"/>
                <a:cs typeface="Arial" pitchFamily="34" charset="0"/>
              </a:rPr>
              <a:t>Yaşama Hakkı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1"/>
            <a:ext cx="6948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TEMEL </a:t>
            </a: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HAKLARIMIZ  VE ÖZGÜRLÜKLERİMİZ</a:t>
            </a:r>
            <a:endParaRPr lang="tr-TR" sz="2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Bulut"/>
          <p:cNvSpPr/>
          <p:nvPr/>
        </p:nvSpPr>
        <p:spPr>
          <a:xfrm>
            <a:off x="539552" y="1203598"/>
            <a:ext cx="3600400" cy="1296144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Kişi Dokunulmazlığı Hakkı</a:t>
            </a:r>
          </a:p>
        </p:txBody>
      </p:sp>
      <p:sp>
        <p:nvSpPr>
          <p:cNvPr id="13" name="12 Bulut"/>
          <p:cNvSpPr/>
          <p:nvPr/>
        </p:nvSpPr>
        <p:spPr>
          <a:xfrm>
            <a:off x="5940152" y="987574"/>
            <a:ext cx="3096344" cy="127444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Sağlık Hakkı</a:t>
            </a:r>
          </a:p>
        </p:txBody>
      </p:sp>
      <p:sp>
        <p:nvSpPr>
          <p:cNvPr id="15" name="14 Bulut"/>
          <p:cNvSpPr/>
          <p:nvPr/>
        </p:nvSpPr>
        <p:spPr>
          <a:xfrm>
            <a:off x="395536" y="3507854"/>
            <a:ext cx="4248472" cy="134644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Din  ve Vicdan Özgürlüğü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Hakkı</a:t>
            </a:r>
            <a:endParaRPr lang="tr-T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Bulut"/>
          <p:cNvSpPr/>
          <p:nvPr/>
        </p:nvSpPr>
        <p:spPr>
          <a:xfrm>
            <a:off x="3491880" y="2211710"/>
            <a:ext cx="3024336" cy="1202432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latin typeface="Arial" pitchFamily="34" charset="0"/>
                <a:cs typeface="Arial" pitchFamily="34" charset="0"/>
              </a:rPr>
              <a:t>Barınma Hakkı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Bulut"/>
          <p:cNvSpPr/>
          <p:nvPr/>
        </p:nvSpPr>
        <p:spPr>
          <a:xfrm>
            <a:off x="539552" y="1347614"/>
            <a:ext cx="3672408" cy="914400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Vatandaşlık Hakkı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1763688" y="127560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0"/>
            <a:ext cx="6948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TEMEL </a:t>
            </a: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HAKLARIMIZ VE ÖZGÜRLÜKLERİMİZ 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Bulut"/>
          <p:cNvSpPr/>
          <p:nvPr/>
        </p:nvSpPr>
        <p:spPr>
          <a:xfrm>
            <a:off x="4644008" y="1419622"/>
            <a:ext cx="3672408" cy="134644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Eğitim Hakkı</a:t>
            </a:r>
          </a:p>
        </p:txBody>
      </p:sp>
      <p:sp>
        <p:nvSpPr>
          <p:cNvPr id="18" name="17 Bulut"/>
          <p:cNvSpPr/>
          <p:nvPr/>
        </p:nvSpPr>
        <p:spPr>
          <a:xfrm>
            <a:off x="4644008" y="3291830"/>
            <a:ext cx="3600400" cy="1296144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Özel Yaşamın Gizliliği Hakkı</a:t>
            </a:r>
          </a:p>
        </p:txBody>
      </p:sp>
      <p:sp>
        <p:nvSpPr>
          <p:cNvPr id="19" name="18 Bulut"/>
          <p:cNvSpPr/>
          <p:nvPr/>
        </p:nvSpPr>
        <p:spPr>
          <a:xfrm>
            <a:off x="1115616" y="2931790"/>
            <a:ext cx="3168352" cy="1296144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Düşünce ve İfade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Özgürlüğü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63688" y="339501"/>
            <a:ext cx="6923112" cy="576065"/>
          </a:xfrm>
        </p:spPr>
        <p:txBody>
          <a:bodyPr>
            <a:norm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TEMEL HAKLARIMIZ VE ÖZGÜRLÜKLERİMİZ 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15566"/>
            <a:ext cx="9036496" cy="33944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Yaşama Hakkı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;En temel hakkımız yaşama hakkıdır.Çünkü hakkımız olmadan diğer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haklarımızı kullanamayız.</a:t>
            </a: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Vatandaşlık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Hakkı;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Herkesin, devlet vatandaşı olma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hakkıbulunmaktadır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Bu sayede kendimizi bir devletin koruması altına alabilir ve bu devletin sunmuş olduğu fırsatlardan faydalanabiliriz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 Kişi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Dokunulmazlığı Hakkı;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Bu hakkın bir gereği olarak kişinin isteği olmadan ya da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yaasalarla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belirtilen durumlar dışında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vücüt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bütünlüğüne dokunulamaz.Kişinin üzerinde rızası olmadan bilimsel ve tıbbi deneyler uygulanamaz.</a:t>
            </a: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 Barınma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Hakkı;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En temel insan haklarından biridir, sağlıksız ortamlarda yaşayan veya barınacak meskeni bulunmayan bireyin insani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hakkıdır.</a:t>
            </a: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 Sağlık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Hakkı;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Devlet,herkesin hayatını,sağlıklı bir şekilde sürdürmesini sağlayabilmek için sağlık kuruluşlarını tek elden planlayıp hizmet vermesini düzenler.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123478"/>
            <a:ext cx="7668344" cy="720080"/>
          </a:xfrm>
        </p:spPr>
        <p:txBody>
          <a:bodyPr>
            <a:no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TEMEL </a:t>
            </a:r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HAKLARIMIZ VE ÖZGÜRLÜKLERİMİZ </a:t>
            </a:r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Din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ve Vicdan Özgürlüğü;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Herkes cinsler,dinler,ırklar ve etnik kökenler arası eşitlik ,barış ve hoşgörü anlayışı ile insan haklarına ve temel özgürlüklere,farklı kültür ve değerlere saygılı olmak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zorundadır.</a:t>
            </a: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 Düşünce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ve İfade Özgürlüğü;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Tüm bireyler isteklerini ve düşündüklerini seçtiği bir yolla diğer bireylerin düşünce ve isteklerine saygılı davranarak açıklama hakkına sahiptir.</a:t>
            </a:r>
          </a:p>
          <a:p>
            <a:pPr>
              <a:buNone/>
            </a:pP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     Eğitim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Hakkı;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Ülkemizde 12 yıl zorunlu eğitim uygulanmaktadır.Hiç kimse kişilerin bu hakkını kullanmasını engelleyemez.Herkes kişisel özelliklerine,isteğine ve başarılarına göre çeşitli okullarda okuyabilir.Eğitim hakkı engellenemez.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enim Haklarım Şiiri | Beyaz Oku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5566"/>
            <a:ext cx="9144000" cy="4227934"/>
          </a:xfrm>
          <a:prstGeom prst="rect">
            <a:avLst/>
          </a:prstGeom>
          <a:noFill/>
        </p:spPr>
      </p:pic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95736" y="987574"/>
            <a:ext cx="6065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Ancak haklarımızın olması bize her istediğimizi yapma özgürlüğü vermez.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Nasıl ki bizim haklarımız varsa karşımızdaki kişilerinde hakları vardır.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Hatta doğa da bizimle birlikte yaşayan hayvanların, ağaçların, çiçeklerin  de  belirlenmiş hakları vardır.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0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323528" y="987574"/>
            <a:ext cx="858563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899592" y="1347614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411510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2051720" y="1275606"/>
            <a:ext cx="7092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Örneğin;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Yaşama hakkı          Başkasının yaşama hakkına saygı duymalıyız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İletişim hakkı            İletişim hakkımızı etrafımızdakileri rahatsız 	                   etmemek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051720" y="915566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95736" y="915566"/>
            <a:ext cx="6425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Ayrıca haklarımız beraberinde sorumluluklarımızı da getirir.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Sorumluluk ise sahip olduğumuz  haklarımızdan ötürü bazı yapmamız gereken ve yapmamız gerekenlerdir.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5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 VE SORUMLULUKLARINI BİLME</a:t>
            </a:r>
          </a:p>
          <a:p>
            <a:endParaRPr lang="tr-TR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03798"/>
            <a:ext cx="8712968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510</Words>
  <Application>Microsoft Office PowerPoint</Application>
  <PresentationFormat>Ekran Gösterisi (16:9)</PresentationFormat>
  <Paragraphs>81</Paragraphs>
  <Slides>16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Slayt 1</vt:lpstr>
      <vt:lpstr>         HAK VE SORUMLULUKLARINI BİLME </vt:lpstr>
      <vt:lpstr>Slayt 3</vt:lpstr>
      <vt:lpstr>Slayt 4</vt:lpstr>
      <vt:lpstr>TEMEL HAKLARIMIZ VE ÖZGÜRLÜKLERİMİZ </vt:lpstr>
      <vt:lpstr> TEMEL HAKLARIMIZ VE ÖZGÜRLÜKLERİMİZ 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  HAK VE SORUMLULUKLARIMI BİLME 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RAM IDARE</dc:creator>
  <cp:lastModifiedBy>Windows User</cp:lastModifiedBy>
  <cp:revision>141</cp:revision>
  <dcterms:created xsi:type="dcterms:W3CDTF">2019-11-28T07:55:11Z</dcterms:created>
  <dcterms:modified xsi:type="dcterms:W3CDTF">2021-11-29T06:17:51Z</dcterms:modified>
</cp:coreProperties>
</file>