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5" r:id="rId8"/>
    <p:sldId id="272" r:id="rId9"/>
    <p:sldId id="275" r:id="rId10"/>
    <p:sldId id="274" r:id="rId11"/>
    <p:sldId id="273" r:id="rId12"/>
    <p:sldId id="264" r:id="rId13"/>
    <p:sldId id="271" r:id="rId14"/>
    <p:sldId id="270" r:id="rId15"/>
    <p:sldId id="269" r:id="rId16"/>
    <p:sldId id="268" r:id="rId17"/>
    <p:sldId id="263" r:id="rId18"/>
    <p:sldId id="262" r:id="rId19"/>
  </p:sldIdLst>
  <p:sldSz cx="9144000" cy="5143500" type="screen16x9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09" autoAdjust="0"/>
    <p:restoredTop sz="94660"/>
  </p:normalViewPr>
  <p:slideViewPr>
    <p:cSldViewPr>
      <p:cViewPr>
        <p:scale>
          <a:sx n="91" d="100"/>
          <a:sy n="91" d="100"/>
        </p:scale>
        <p:origin x="-558" y="-84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30.11.2021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30.11.2021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30.11.2021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30.11.2021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2571736" y="2000246"/>
            <a:ext cx="6858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>
                <a:latin typeface="Arial" pitchFamily="34" charset="0"/>
                <a:cs typeface="Arial" pitchFamily="34" charset="0"/>
              </a:rPr>
              <a:t>İLETİŞİM </a:t>
            </a:r>
          </a:p>
          <a:p>
            <a:r>
              <a:rPr lang="tr-TR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           BECERİLERİ</a:t>
            </a:r>
            <a:endParaRPr lang="tr-TR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2143108" y="1285866"/>
            <a:ext cx="6858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Ben dili, bireyin karşılaştığı davranış ve durum karşısında bireysel tepkisini, kendi duygu ve düşüncelerini açıklayan ifade şeklindir.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Kendimizi </a:t>
            </a:r>
            <a:r>
              <a:rPr lang="tr-TR" dirty="0"/>
              <a:t>“</a:t>
            </a:r>
            <a:r>
              <a:rPr lang="tr-TR" dirty="0" err="1"/>
              <a:t>ben”li</a:t>
            </a:r>
            <a:r>
              <a:rPr lang="tr-TR" dirty="0"/>
              <a:t> cümlelerle anlattığımız zaman karşımızdakini incitmemiş, fakat kendi mesajlarımızı da vermiş </a:t>
            </a:r>
            <a:r>
              <a:rPr lang="tr-TR" dirty="0" smtClean="0"/>
              <a:t>oluruz.</a:t>
            </a:r>
          </a:p>
          <a:p>
            <a:endParaRPr lang="tr-TR" b="1" dirty="0">
              <a:latin typeface="Arial" pitchFamily="34" charset="0"/>
              <a:cs typeface="Arial" pitchFamily="34" charset="0"/>
            </a:endParaRPr>
          </a:p>
          <a:p>
            <a:r>
              <a:rPr lang="tr-TR" dirty="0" smtClean="0"/>
              <a:t>Örneğin: </a:t>
            </a:r>
            <a:r>
              <a:rPr lang="tr-TR" dirty="0"/>
              <a:t>Senin bu davranışın beni incitti, üzüldüm!</a:t>
            </a:r>
          </a:p>
          <a:p>
            <a:r>
              <a:rPr lang="tr-TR" dirty="0"/>
              <a:t/>
            </a:r>
            <a:br>
              <a:rPr lang="tr-TR" dirty="0"/>
            </a:br>
            <a:endParaRPr lang="tr-T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2411760" y="267494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Ben Dili</a:t>
            </a:r>
            <a:endParaRPr lang="tr-TR" sz="2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2214546" y="1419622"/>
            <a:ext cx="6858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Ben dili örnekler:</a:t>
            </a:r>
          </a:p>
          <a:p>
            <a:endParaRPr lang="tr-TR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/>
              <a:t>Dikkatsiz </a:t>
            </a:r>
            <a:r>
              <a:rPr lang="tr-TR" dirty="0"/>
              <a:t>olman beni çok </a:t>
            </a:r>
            <a:r>
              <a:rPr lang="tr-TR" dirty="0" smtClean="0"/>
              <a:t>üzüyor.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/>
              <a:t>Bu davranışların beni </a:t>
            </a:r>
            <a:r>
              <a:rPr lang="tr-TR" dirty="0" smtClean="0"/>
              <a:t>kırıyor.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/>
              <a:t>Dün sınıfta seni göremeyince hem üzüldüm hem de </a:t>
            </a:r>
            <a:r>
              <a:rPr lang="tr-TR" dirty="0" smtClean="0"/>
              <a:t>telaşlandım.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/>
              <a:t>Böyle davranarak beni </a:t>
            </a:r>
            <a:r>
              <a:rPr lang="tr-TR" dirty="0" smtClean="0"/>
              <a:t>üzüyorsun.</a:t>
            </a:r>
          </a:p>
          <a:p>
            <a:endParaRPr lang="tr-TR" dirty="0" smtClean="0"/>
          </a:p>
          <a:p>
            <a:endParaRPr lang="tr-TR" b="1" dirty="0">
              <a:latin typeface="Arial" pitchFamily="34" charset="0"/>
              <a:cs typeface="Arial" pitchFamily="34" charset="0"/>
            </a:endParaRPr>
          </a:p>
          <a:p>
            <a:endParaRPr lang="tr-TR" b="1" dirty="0" smtClean="0">
              <a:latin typeface="Arial" pitchFamily="34" charset="0"/>
              <a:cs typeface="Arial" pitchFamily="34" charset="0"/>
            </a:endParaRPr>
          </a:p>
          <a:p>
            <a:endParaRPr lang="tr-T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2411760" y="267494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Ben Dili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2051720" y="1635646"/>
            <a:ext cx="6858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“Sen” dili suçlama içerir ve karşımızdaki kişi doğal bir savunmaya geçer. </a:t>
            </a:r>
            <a:endParaRPr lang="tr-TR" dirty="0" smtClean="0"/>
          </a:p>
          <a:p>
            <a:r>
              <a:rPr lang="tr-TR" dirty="0" smtClean="0"/>
              <a:t>Dolayısıyla </a:t>
            </a:r>
            <a:r>
              <a:rPr lang="tr-TR" dirty="0"/>
              <a:t>sonuç anlaşılamama, tartışma, kavgaya kadar </a:t>
            </a:r>
            <a:r>
              <a:rPr lang="tr-TR" dirty="0" smtClean="0"/>
              <a:t>gidebilir.</a:t>
            </a:r>
          </a:p>
          <a:p>
            <a:endParaRPr lang="tr-TR" dirty="0"/>
          </a:p>
          <a:p>
            <a:r>
              <a:rPr lang="tr-TR" dirty="0"/>
              <a:t> </a:t>
            </a:r>
            <a:r>
              <a:rPr lang="tr-TR" dirty="0" smtClean="0"/>
              <a:t>Örneğin: Sen </a:t>
            </a:r>
            <a:r>
              <a:rPr lang="tr-TR" dirty="0"/>
              <a:t>hatalısın! Çok yanlış davranıyorsun!</a:t>
            </a:r>
            <a:endParaRPr lang="tr-TR" dirty="0" smtClean="0"/>
          </a:p>
          <a:p>
            <a:endParaRPr lang="tr-TR" b="1" dirty="0">
              <a:latin typeface="Arial" pitchFamily="34" charset="0"/>
              <a:cs typeface="Arial" pitchFamily="34" charset="0"/>
            </a:endParaRPr>
          </a:p>
          <a:p>
            <a:endParaRPr lang="tr-T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2411760" y="267494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Sen Dili</a:t>
            </a:r>
            <a:endParaRPr lang="tr-TR" sz="2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C:\Users\Kutlutekin\Desktop\ben dil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742"/>
            <a:ext cx="1916193" cy="1643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2158315" y="1404521"/>
            <a:ext cx="6858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Sen dili örnekler:</a:t>
            </a:r>
          </a:p>
          <a:p>
            <a:endParaRPr lang="tr-T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/>
              <a:t>Çok konuşuyorsun.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/>
              <a:t>Beni </a:t>
            </a:r>
            <a:r>
              <a:rPr lang="tr-TR" dirty="0"/>
              <a:t>çok </a:t>
            </a:r>
            <a:r>
              <a:rPr lang="tr-TR" dirty="0" smtClean="0"/>
              <a:t>beklettin.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/>
              <a:t>Ödevi yapmamışsın.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/>
              <a:t>Sınavlarında başarısız </a:t>
            </a:r>
            <a:r>
              <a:rPr lang="tr-TR" dirty="0" smtClean="0"/>
              <a:t>oluyorsun.</a:t>
            </a:r>
            <a:endParaRPr lang="tr-TR" b="1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endParaRPr lang="tr-T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2411760" y="267494"/>
            <a:ext cx="54726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Sen Dili</a:t>
            </a:r>
          </a:p>
          <a:p>
            <a:endParaRPr lang="tr-TR" sz="2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2158315" y="1556087"/>
            <a:ext cx="6858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İletişim Kurarken Yaptığımız </a:t>
            </a:r>
            <a:r>
              <a:rPr lang="tr-TR" dirty="0" smtClean="0"/>
              <a:t>Hatalar:</a:t>
            </a:r>
          </a:p>
          <a:p>
            <a:endParaRPr lang="tr-TR" dirty="0"/>
          </a:p>
          <a:p>
            <a:pPr marL="285750" indent="-285750">
              <a:buFont typeface="Wingdings" pitchFamily="2" charset="2"/>
              <a:buChar char="Ø"/>
            </a:pPr>
            <a:r>
              <a:rPr lang="tr-TR" dirty="0"/>
              <a:t>Kendi sorunlarımızla karşılık vermek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/>
              <a:t>Nutuk </a:t>
            </a:r>
            <a:r>
              <a:rPr lang="tr-TR" dirty="0" smtClean="0"/>
              <a:t>çekmek</a:t>
            </a:r>
            <a:r>
              <a:rPr lang="tr-TR" dirty="0"/>
              <a:t>, öğüt vermek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/>
              <a:t>Tenkit etmek, yüksek tonda konuşmak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/>
              <a:t>Acımazca eleştirmek</a:t>
            </a:r>
          </a:p>
          <a:p>
            <a:endParaRPr lang="tr-T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2411760" y="267494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Etkili İletişim</a:t>
            </a:r>
            <a:endParaRPr lang="tr-TR" sz="2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3" descr="C:\Users\Kutlutekin\Desktop\ebru\iletişim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5" y="1500181"/>
            <a:ext cx="1920004" cy="17859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2158315" y="1347614"/>
            <a:ext cx="6858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İletişim Kurarken Yaptığımız Hatalar</a:t>
            </a:r>
            <a:r>
              <a:rPr lang="tr-TR" dirty="0" smtClean="0"/>
              <a:t>:</a:t>
            </a:r>
          </a:p>
          <a:p>
            <a:pPr marL="285750" indent="-285750">
              <a:buFont typeface="Wingdings" pitchFamily="2" charset="2"/>
              <a:buChar char="Ø"/>
            </a:pPr>
            <a:endParaRPr lang="tr-TR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/>
              <a:t>Konuyu farklı noktalara taşımak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/>
              <a:t>Bütünden kopmak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/>
              <a:t>Suçlayıcı bir dil kullanmak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/>
              <a:t>Alaycı bakmak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/>
              <a:t>Yargılayıcı olmak</a:t>
            </a:r>
          </a:p>
          <a:p>
            <a:endParaRPr lang="tr-TR" dirty="0"/>
          </a:p>
          <a:p>
            <a:endParaRPr lang="tr-T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2411760" y="267494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Etkili İletişim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2158315" y="1740753"/>
            <a:ext cx="6858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İyi Bir Dinleyicinin </a:t>
            </a:r>
            <a:r>
              <a:rPr lang="tr-TR" dirty="0" smtClean="0"/>
              <a:t>Özellikleri:</a:t>
            </a:r>
          </a:p>
          <a:p>
            <a:endParaRPr lang="tr-TR" dirty="0"/>
          </a:p>
          <a:p>
            <a:pPr marL="285750" indent="-285750">
              <a:buFont typeface="Wingdings" pitchFamily="2" charset="2"/>
              <a:buChar char="Ø"/>
            </a:pPr>
            <a:r>
              <a:rPr lang="tr-TR" dirty="0"/>
              <a:t>Konuşan kişinin sözünü kesmeden dinler.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/>
              <a:t>Dinlerken vereceği cevaba odaklı dinlemez.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/>
              <a:t>Göz teması kurar ve önemsediğini gösterir.</a:t>
            </a:r>
          </a:p>
          <a:p>
            <a:endParaRPr lang="tr-TR" dirty="0"/>
          </a:p>
          <a:p>
            <a:endParaRPr lang="tr-T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2411760" y="267494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Etkili İletişim</a:t>
            </a:r>
            <a:endParaRPr lang="tr-TR" sz="2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2051720" y="1681520"/>
            <a:ext cx="6858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İyi Bir Dinleyicinin Özellikleri</a:t>
            </a:r>
            <a:r>
              <a:rPr lang="tr-TR" dirty="0" smtClean="0"/>
              <a:t>:</a:t>
            </a:r>
          </a:p>
          <a:p>
            <a:endParaRPr lang="tr-TR" dirty="0"/>
          </a:p>
          <a:p>
            <a:pPr marL="285750" indent="-285750">
              <a:buFont typeface="Wingdings" pitchFamily="2" charset="2"/>
              <a:buChar char="Ø"/>
            </a:pPr>
            <a:r>
              <a:rPr lang="tr-TR" dirty="0"/>
              <a:t>Karşısındaki insana saygı gösterir.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/>
              <a:t>Karşısındaki kişi ile empati kurmaya çalışır.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/>
              <a:t>Birikim </a:t>
            </a:r>
            <a:r>
              <a:rPr lang="tr-TR" dirty="0"/>
              <a:t>kazanmanın yollarından birinin de dinleme olduğunu </a:t>
            </a:r>
            <a:r>
              <a:rPr lang="tr-TR" dirty="0" smtClean="0"/>
              <a:t>bilir.</a:t>
            </a:r>
            <a:endParaRPr lang="tr-TR" dirty="0"/>
          </a:p>
          <a:p>
            <a:endParaRPr lang="tr-T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2411760" y="267494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Etkili İletişim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pic>
        <p:nvPicPr>
          <p:cNvPr id="1026" name="Picture 2" descr="C:\Users\Feza BiL\Desktop\SLAYT ARKA FONLAR\RAM-ADR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00115"/>
            <a:ext cx="8928992" cy="4143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2143108" y="1714494"/>
            <a:ext cx="685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Duygu </a:t>
            </a:r>
            <a:r>
              <a:rPr lang="tr-TR" dirty="0"/>
              <a:t>ve düşüncelerin karşı taraftaki kişiye konuşma, yazı, işaret, jest ve mimik gibi çeşitli yollarla aktarılması </a:t>
            </a:r>
            <a:r>
              <a:rPr lang="tr-TR" dirty="0" smtClean="0"/>
              <a:t>sürecidir.</a:t>
            </a:r>
            <a:endParaRPr lang="tr-T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2411760" y="267494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İletişim Nedir?</a:t>
            </a:r>
            <a:endParaRPr lang="tr-TR" sz="2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Kutlutekin\Desktop\ebru\iletişi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742"/>
            <a:ext cx="1970704" cy="1428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10" name="9 Metin kutusu"/>
          <p:cNvSpPr txBox="1"/>
          <p:nvPr/>
        </p:nvSpPr>
        <p:spPr>
          <a:xfrm>
            <a:off x="2411760" y="267494"/>
            <a:ext cx="54726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İletişim Nedir?</a:t>
            </a:r>
          </a:p>
          <a:p>
            <a:endParaRPr lang="tr-TR" sz="2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2214546" y="1647549"/>
            <a:ext cx="674994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latin typeface="Arial" pitchFamily="34" charset="0"/>
                <a:cs typeface="Arial" pitchFamily="34" charset="0"/>
              </a:rPr>
              <a:t>Kişi, sosyal çevrede sağlıklı ve mutlu bir yaşam sürmek için çevresindekilere iletişime geçer. 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Ayrıca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ruhsal bedensel </a:t>
            </a:r>
            <a:r>
              <a:rPr lang="tr-TR" dirty="0">
                <a:latin typeface="Arial" pitchFamily="34" charset="0"/>
                <a:cs typeface="Arial" pitchFamily="34" charset="0"/>
              </a:rPr>
              <a:t>ihtiyaçları gidermek için iletişim oldukça gereklidir.</a:t>
            </a:r>
          </a:p>
        </p:txBody>
      </p:sp>
      <p:pic>
        <p:nvPicPr>
          <p:cNvPr id="3074" name="Picture 2" descr="C:\Users\Kutlutekin\Desktop\ebru\iletişim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643056"/>
            <a:ext cx="1984956" cy="15001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28794" y="119895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2107397" y="1508069"/>
            <a:ext cx="6858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Sözlü İletişim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Yazılı İletişim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Sözsüz İletişim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2411760" y="267494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İletişim Türleri</a:t>
            </a:r>
            <a:endParaRPr lang="tr-TR" sz="2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10" name="9 Metin kutusu"/>
          <p:cNvSpPr txBox="1"/>
          <p:nvPr/>
        </p:nvSpPr>
        <p:spPr>
          <a:xfrm>
            <a:off x="2411760" y="267494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Sözlü İletişim</a:t>
            </a:r>
            <a:endParaRPr lang="tr-TR" sz="2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2286000" y="1556088"/>
            <a:ext cx="63184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Sözlü iletişim,</a:t>
            </a:r>
            <a:r>
              <a:rPr lang="tr-TR" b="1" dirty="0"/>
              <a:t> </a:t>
            </a:r>
            <a:r>
              <a:rPr lang="tr-TR" dirty="0"/>
              <a:t>günlük hayatta daima kurduğumuz </a:t>
            </a:r>
            <a:r>
              <a:rPr lang="tr-TR" dirty="0" smtClean="0"/>
              <a:t>iletişimdir.</a:t>
            </a:r>
          </a:p>
          <a:p>
            <a:endParaRPr lang="tr-TR" dirty="0"/>
          </a:p>
          <a:p>
            <a:r>
              <a:rPr lang="tr-TR" dirty="0" smtClean="0"/>
              <a:t>İnsanlarla </a:t>
            </a:r>
            <a:r>
              <a:rPr lang="tr-TR" dirty="0"/>
              <a:t>konuşmak, dil aracılığı ile iletişim kurmak sözlü iletişime örnek verilebilir.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Sözlü </a:t>
            </a:r>
            <a:r>
              <a:rPr lang="tr-TR" dirty="0"/>
              <a:t>iletişim; insanların duygularını, düşüncelerini ve bilgilerini sözlü yollarla başkalarına aktarması olarak ifade edilebilir.</a:t>
            </a:r>
          </a:p>
        </p:txBody>
      </p:sp>
      <p:pic>
        <p:nvPicPr>
          <p:cNvPr id="2050" name="Picture 2" descr="C:\Users\Kutlutekin\Desktop\ebru\iletişim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643056"/>
            <a:ext cx="2000264" cy="1928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2123728" y="1694587"/>
            <a:ext cx="67687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Yazılı iletişim, konuşabileceğimiz ortamların bulunmadığı veya konuşamadığımız durumlarda kullandığımız iletişim türüdür.</a:t>
            </a:r>
          </a:p>
          <a:p>
            <a:endParaRPr lang="tr-TR" dirty="0" smtClean="0"/>
          </a:p>
          <a:p>
            <a:r>
              <a:rPr lang="tr-TR" dirty="0" smtClean="0"/>
              <a:t>Herhangi </a:t>
            </a:r>
            <a:r>
              <a:rPr lang="tr-TR" dirty="0"/>
              <a:t>bir konuda duygu, düşünce, izlenim ve görüşlerin, kurallarına uygun olacak şekilde kullanılarak kağıda yazılarak dökülmesi demektir.</a:t>
            </a:r>
          </a:p>
          <a:p>
            <a:endParaRPr lang="tr-T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2411760" y="267494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Yazılı İletişim</a:t>
            </a:r>
            <a:endParaRPr lang="tr-TR" sz="2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Kutlutekin\Desktop\y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643056"/>
            <a:ext cx="2009194" cy="1571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10" name="9 Metin kutusu"/>
          <p:cNvSpPr txBox="1"/>
          <p:nvPr/>
        </p:nvSpPr>
        <p:spPr>
          <a:xfrm>
            <a:off x="2411760" y="267494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Sözsüz İletişim</a:t>
            </a:r>
            <a:endParaRPr lang="tr-TR" sz="2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2214546" y="1857370"/>
            <a:ext cx="63184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Sözel olmayan sözsüz iletişim, başkalarına bilgi iletmek için beden dili, jest ve yüz ifadelerinin kullanılmasıdır. </a:t>
            </a:r>
            <a:endParaRPr lang="tr-TR" dirty="0" smtClean="0"/>
          </a:p>
          <a:p>
            <a:endParaRPr lang="tr-TR" dirty="0"/>
          </a:p>
        </p:txBody>
      </p:sp>
      <p:pic>
        <p:nvPicPr>
          <p:cNvPr id="5122" name="Picture 2" descr="C:\Users\Kutlutekin\Desktop\s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742"/>
            <a:ext cx="2000264" cy="2000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2071670" y="1785932"/>
            <a:ext cx="6858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Etkili </a:t>
            </a:r>
            <a:r>
              <a:rPr lang="tr-TR" dirty="0" smtClean="0"/>
              <a:t>iletişim </a:t>
            </a:r>
            <a:r>
              <a:rPr lang="tr-TR" dirty="0" smtClean="0"/>
              <a:t>karşı tarafın hem sözel hem beden dilimizi kullanarak istenilen doğrultuda karar verme ve harekete geçmesini sağlayan bir iletişim </a:t>
            </a:r>
            <a:r>
              <a:rPr lang="tr-TR" dirty="0" smtClean="0"/>
              <a:t>biçimidir.</a:t>
            </a:r>
            <a:endParaRPr lang="tr-T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2411760" y="267494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Etkili İletişim</a:t>
            </a:r>
            <a:endParaRPr lang="tr-TR" sz="2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8" name="Picture 4" descr="C:\Users\Kutlutekin\Desktop\ebru\iletişim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19813"/>
            <a:ext cx="1928825" cy="21699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2206086" y="1463754"/>
            <a:ext cx="6858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Etkili İletişim </a:t>
            </a:r>
            <a:r>
              <a:rPr lang="tr-TR" dirty="0">
                <a:latin typeface="Arial" pitchFamily="34" charset="0"/>
                <a:cs typeface="Arial" pitchFamily="34" charset="0"/>
              </a:rPr>
              <a:t>İ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çin </a:t>
            </a:r>
            <a:r>
              <a:rPr lang="tr-TR" dirty="0">
                <a:latin typeface="Arial" pitchFamily="34" charset="0"/>
                <a:cs typeface="Arial" pitchFamily="34" charset="0"/>
              </a:rPr>
              <a:t>G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erekenler:</a:t>
            </a:r>
          </a:p>
          <a:p>
            <a:pPr marL="285750" indent="-285750">
              <a:buFont typeface="Wingdings" pitchFamily="2" charset="2"/>
              <a:buChar char="Ø"/>
            </a:pPr>
            <a:endParaRPr lang="tr-TR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/>
              <a:t>Hoşgörülü </a:t>
            </a:r>
            <a:r>
              <a:rPr lang="tr-TR" dirty="0"/>
              <a:t>olmak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/>
              <a:t>Karşımızdakini dinlemek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/>
              <a:t>Empati kurmak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/>
              <a:t>Ön yargılarımızdan arınmış olmak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/>
              <a:t>Olumlu ve olumsuz eleştirilere açık olmak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/>
              <a:t>Beden </a:t>
            </a:r>
            <a:r>
              <a:rPr lang="tr-TR" dirty="0" smtClean="0"/>
              <a:t>dili, </a:t>
            </a:r>
            <a:r>
              <a:rPr lang="tr-TR" dirty="0"/>
              <a:t>göz teması, ses ayarı ve hitap şekline dikkat etmek</a:t>
            </a:r>
          </a:p>
          <a:p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endParaRPr lang="tr-T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2411760" y="267494"/>
            <a:ext cx="54726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Etkili İletişim</a:t>
            </a:r>
          </a:p>
          <a:p>
            <a:endParaRPr lang="tr-TR" sz="2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409</Words>
  <Application>Microsoft Office PowerPoint</Application>
  <PresentationFormat>Ekran Gösterisi (16:9)</PresentationFormat>
  <Paragraphs>90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RAM IDARE</dc:creator>
  <cp:lastModifiedBy>Kutlutekin</cp:lastModifiedBy>
  <cp:revision>128</cp:revision>
  <dcterms:created xsi:type="dcterms:W3CDTF">2019-11-28T07:55:11Z</dcterms:created>
  <dcterms:modified xsi:type="dcterms:W3CDTF">2021-11-30T11:23:52Z</dcterms:modified>
</cp:coreProperties>
</file>