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7" r:id="rId5"/>
    <p:sldId id="265" r:id="rId6"/>
    <p:sldId id="272" r:id="rId7"/>
    <p:sldId id="275" r:id="rId8"/>
    <p:sldId id="273" r:id="rId9"/>
    <p:sldId id="264" r:id="rId10"/>
    <p:sldId id="274" r:id="rId11"/>
    <p:sldId id="271" r:id="rId12"/>
    <p:sldId id="270" r:id="rId13"/>
    <p:sldId id="262" r:id="rId14"/>
    <p:sldId id="261" r:id="rId15"/>
    <p:sldId id="260" r:id="rId16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0"/>
  </p:normalViewPr>
  <p:slideViewPr>
    <p:cSldViewPr>
      <p:cViewPr>
        <p:scale>
          <a:sx n="91" d="100"/>
          <a:sy n="91" d="100"/>
        </p:scale>
        <p:origin x="-786" y="-11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10.11.2021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6000" b="-2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10.11.2021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1907704" y="2354048"/>
            <a:ext cx="68407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b="1" dirty="0" smtClean="0">
                <a:latin typeface="Arial" pitchFamily="34" charset="0"/>
                <a:cs typeface="Arial" pitchFamily="34" charset="0"/>
              </a:rPr>
              <a:t>KARAR VERME BECERİSİ</a:t>
            </a:r>
            <a:endParaRPr lang="tr-TR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247444" y="1701181"/>
            <a:ext cx="6858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Doğru karar nasıl verilir?</a:t>
            </a: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Endişenizi ciddiye alın.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Önceliklerinizi belirleyin.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Zaman anlayışınızı değiştirin.</a:t>
            </a:r>
          </a:p>
          <a:p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  <p:pic>
        <p:nvPicPr>
          <p:cNvPr id="4098" name="Picture 2" descr="C:\Users\Feza BiL\Desktop\karar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63638"/>
            <a:ext cx="1944217" cy="2168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81693" y="1635646"/>
            <a:ext cx="6858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Arial" pitchFamily="34" charset="0"/>
                <a:cs typeface="Arial" pitchFamily="34" charset="0"/>
              </a:rPr>
              <a:t>Doğru karar nasıl verilir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Seçenekler üretin.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Kararınızı verdiğinizi hayal edin.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Mükemmel olamayacağınızı kabullenin.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Hatalarınızdan ders çıkarın.</a:t>
            </a: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  <a:p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  <p:pic>
        <p:nvPicPr>
          <p:cNvPr id="3074" name="Picture 2" descr="C:\Users\Feza BiL\Desktop\ebru\karar 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35646"/>
            <a:ext cx="1944217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49612" y="1509921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Karar verme süreçleri:</a:t>
            </a:r>
          </a:p>
          <a:p>
            <a:endParaRPr lang="tr-T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Sorunun belirlenmesi.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Bu sorunla ilgili bilgi toplanması.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Alternatifler arasından en uygunu seçmek.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Kararı yaşantıya uygulamak.</a:t>
            </a: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58315" y="1717982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Kararsızlık yaşadığımızda ne yapmalıyız?</a:t>
            </a: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Kararlarınızın iyi yanlarına odaklanın.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Hata yapma ihtimali olduğunu kabul edin.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Beklentilerinizi sıraya koyun.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Kararınızdan pişman olmayın, ilerlemeye devam edin.</a:t>
            </a: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  <p:pic>
        <p:nvPicPr>
          <p:cNvPr id="2050" name="Picture 2" descr="C:\Users\Feza BiL\Desktop\ebru\karar 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736129"/>
            <a:ext cx="2050811" cy="1736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051720" y="1509921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Karar verme yeteneğinizi geliştirmek için:</a:t>
            </a:r>
          </a:p>
          <a:p>
            <a:endParaRPr lang="tr-TR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Karar vermeniz gereken durum hakkında bilgi toplayın.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Duygularınızı yoğun yaşadığınız dönemler karar vermekten kaçının.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Mantıklı karar vermek için zaman tanıyın.</a:t>
            </a: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  <p:pic>
        <p:nvPicPr>
          <p:cNvPr id="4098" name="Picture 2" descr="C:\Users\Feza BiL\Desktop\ebru\karar 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509921"/>
            <a:ext cx="1944216" cy="192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  <p:pic>
        <p:nvPicPr>
          <p:cNvPr id="1026" name="Picture 2" descr="C:\Users\Feza BiL\Downloads\RAM-ADR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975369"/>
            <a:ext cx="8928992" cy="4168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78014" y="1509921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Karar Verme Nedir?</a:t>
            </a:r>
          </a:p>
          <a:p>
            <a:endParaRPr lang="tr-TR" dirty="0" smtClean="0"/>
          </a:p>
          <a:p>
            <a:r>
              <a:rPr lang="tr-TR" dirty="0" smtClean="0"/>
              <a:t>Karar </a:t>
            </a:r>
            <a:r>
              <a:rPr lang="tr-TR" dirty="0"/>
              <a:t>verme, çeşitli amaçlar, bunlara ulaştıracak yollar, araçlar ve imkânlar arasında seçim ve tercih yapmakla ilgili zihinsel, bedensel ve duygusal süreçlerin toplamıdır. </a:t>
            </a:r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  <p:pic>
        <p:nvPicPr>
          <p:cNvPr id="11" name="Picture 2" descr="C:\Users\Feza BiL\Desktop\karar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2" y="1347614"/>
            <a:ext cx="2088233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056063" y="1556087"/>
            <a:ext cx="6858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latin typeface="Arial" pitchFamily="34" charset="0"/>
                <a:cs typeface="Arial" pitchFamily="34" charset="0"/>
              </a:rPr>
              <a:t>İyi veya kötü, doğru veya yanlış bazı kararlar veririz ve bu kararlar bazen seçim yapma ile eşdeğer görülür.</a:t>
            </a:r>
          </a:p>
          <a:p>
            <a:endParaRPr lang="tr-TR" dirty="0" smtClean="0">
              <a:latin typeface="Arial" pitchFamily="34" charset="0"/>
              <a:cs typeface="Arial" pitchFamily="34" charset="0"/>
            </a:endParaRPr>
          </a:p>
          <a:p>
            <a:r>
              <a:rPr lang="tr-TR" dirty="0" smtClean="0">
                <a:latin typeface="Arial" pitchFamily="34" charset="0"/>
                <a:cs typeface="Arial" pitchFamily="34" charset="0"/>
              </a:rPr>
              <a:t>Yani bazılarımız için karar verememe seçim yapamamayı ifade edebilir.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  <p:pic>
        <p:nvPicPr>
          <p:cNvPr id="11" name="Picture 2" descr="C:\Users\Feza BiL\Desktop\kara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31091"/>
            <a:ext cx="1948559" cy="228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58315" y="1963510"/>
            <a:ext cx="6858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Yani karar verme bir </a:t>
            </a:r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bireyin birkaç seçenek arasından bir tanesini tercih edeceği bir seçme </a:t>
            </a: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eylemidir.</a:t>
            </a:r>
          </a:p>
          <a:p>
            <a:endParaRPr lang="tr-TR" dirty="0"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tr-TR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Karar verme öğrenilebilen bir beceridir.</a:t>
            </a:r>
          </a:p>
          <a:p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58315" y="1370551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Karar vermeyi etkileyen etmenler</a:t>
            </a:r>
            <a:r>
              <a:rPr lang="tr-TR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Hata yapma korkusu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Hayır diyememe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Olumsuz sonuçları düşünme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Seçimi karşı tarafın yapmasını bekleme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58315" y="1681520"/>
            <a:ext cx="685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Arial" pitchFamily="34" charset="0"/>
                <a:cs typeface="Arial" pitchFamily="34" charset="0"/>
              </a:rPr>
              <a:t>Karar vermeyi etkileyen etmenler</a:t>
            </a:r>
            <a:r>
              <a:rPr lang="tr-TR" dirty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Seçenekler arasından seçim yapamama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Hata yapma korkusu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Utangaçlık, çekingenlik duygusu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>
                <a:latin typeface="Arial" pitchFamily="34" charset="0"/>
                <a:cs typeface="Arial" pitchFamily="34" charset="0"/>
              </a:rPr>
              <a:t>Kararı başkasının vermesini bekleme (Bağımlılık)</a:t>
            </a:r>
            <a:endParaRPr lang="tr-T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  <p:pic>
        <p:nvPicPr>
          <p:cNvPr id="11" name="Picture 2" descr="C:\Users\Feza BiL\Desktop\karar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370551"/>
            <a:ext cx="1872209" cy="3001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286000" y="1297209"/>
            <a:ext cx="6858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Karar verme aşamaları:</a:t>
            </a: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Genel </a:t>
            </a:r>
            <a:r>
              <a:rPr lang="tr-TR" dirty="0" smtClean="0"/>
              <a:t>bir </a:t>
            </a:r>
            <a:r>
              <a:rPr lang="tr-TR" dirty="0"/>
              <a:t>ç</a:t>
            </a:r>
            <a:r>
              <a:rPr lang="tr-TR" dirty="0" smtClean="0"/>
              <a:t>erçeve </a:t>
            </a:r>
            <a:r>
              <a:rPr lang="tr-TR" dirty="0"/>
              <a:t>ç</a:t>
            </a:r>
            <a:r>
              <a:rPr lang="tr-TR" dirty="0" smtClean="0"/>
              <a:t>izin.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Beyin </a:t>
            </a:r>
            <a:r>
              <a:rPr lang="tr-TR" dirty="0"/>
              <a:t>f</a:t>
            </a:r>
            <a:r>
              <a:rPr lang="tr-TR" dirty="0" smtClean="0"/>
              <a:t>ırtınası </a:t>
            </a:r>
            <a:r>
              <a:rPr lang="tr-TR" dirty="0"/>
              <a:t>y</a:t>
            </a:r>
            <a:r>
              <a:rPr lang="tr-TR" dirty="0" smtClean="0"/>
              <a:t>apın</a:t>
            </a:r>
            <a:r>
              <a:rPr lang="tr-TR" dirty="0"/>
              <a:t>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Bilgi </a:t>
            </a:r>
            <a:r>
              <a:rPr lang="tr-TR" dirty="0"/>
              <a:t>t</a:t>
            </a:r>
            <a:r>
              <a:rPr lang="tr-TR" dirty="0" smtClean="0"/>
              <a:t>oplayın </a:t>
            </a:r>
            <a:r>
              <a:rPr lang="tr-TR" dirty="0"/>
              <a:t>ve </a:t>
            </a:r>
            <a:r>
              <a:rPr lang="tr-TR" dirty="0" smtClean="0"/>
              <a:t>değerlendirin</a:t>
            </a:r>
            <a:r>
              <a:rPr lang="tr-TR" dirty="0"/>
              <a:t>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Bir </a:t>
            </a:r>
            <a:r>
              <a:rPr lang="tr-TR" dirty="0" smtClean="0"/>
              <a:t>eylem </a:t>
            </a:r>
            <a:r>
              <a:rPr lang="tr-TR" dirty="0"/>
              <a:t>p</a:t>
            </a:r>
            <a:r>
              <a:rPr lang="tr-TR" dirty="0" smtClean="0"/>
              <a:t>lanı </a:t>
            </a:r>
            <a:r>
              <a:rPr lang="tr-TR" dirty="0"/>
              <a:t>h</a:t>
            </a:r>
            <a:r>
              <a:rPr lang="tr-TR" dirty="0" smtClean="0"/>
              <a:t>azırlayın</a:t>
            </a:r>
            <a:r>
              <a:rPr lang="tr-TR" dirty="0"/>
              <a:t>.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Yedek </a:t>
            </a:r>
            <a:r>
              <a:rPr lang="tr-TR" dirty="0"/>
              <a:t>b</a:t>
            </a:r>
            <a:r>
              <a:rPr lang="tr-TR" dirty="0" smtClean="0"/>
              <a:t>ir </a:t>
            </a:r>
            <a:r>
              <a:rPr lang="tr-TR" dirty="0"/>
              <a:t>p</a:t>
            </a:r>
            <a:r>
              <a:rPr lang="tr-TR" dirty="0" smtClean="0"/>
              <a:t>lan </a:t>
            </a:r>
            <a:r>
              <a:rPr lang="tr-TR" dirty="0"/>
              <a:t>b</a:t>
            </a:r>
            <a:r>
              <a:rPr lang="tr-TR" dirty="0" smtClean="0"/>
              <a:t>elirleyin.</a:t>
            </a:r>
            <a:endParaRPr lang="tr-TR" dirty="0"/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Başlayın.</a:t>
            </a:r>
            <a:endParaRPr lang="tr-TR" dirty="0"/>
          </a:p>
          <a:p>
            <a:endParaRPr lang="tr-TR" dirty="0">
              <a:latin typeface="Arial" pitchFamily="34" charset="0"/>
              <a:cs typeface="Arial" pitchFamily="34" charset="0"/>
            </a:endParaRPr>
          </a:p>
          <a:p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  <p:pic>
        <p:nvPicPr>
          <p:cNvPr id="1026" name="Picture 2" descr="C:\Users\Feza BiL\Desktop\ebru\karar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84" y="1419622"/>
            <a:ext cx="210704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58315" y="1313820"/>
            <a:ext cx="6858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Kararı etkileyen faktörler:</a:t>
            </a: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Biyolojik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Psikolojik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 smtClean="0"/>
              <a:t>Sosyolojik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tr-TR" dirty="0"/>
              <a:t>Ç</a:t>
            </a:r>
            <a:r>
              <a:rPr lang="tr-TR" dirty="0" smtClean="0"/>
              <a:t>evresel unsurlar</a:t>
            </a:r>
          </a:p>
          <a:p>
            <a:r>
              <a:rPr lang="tr-TR" dirty="0"/>
              <a:t> </a:t>
            </a:r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İçerik Yer Tutucusu 2"/>
          <p:cNvSpPr txBox="1">
            <a:spLocks/>
          </p:cNvSpPr>
          <p:nvPr/>
        </p:nvSpPr>
        <p:spPr>
          <a:xfrm>
            <a:off x="2214546" y="1000115"/>
            <a:ext cx="6929454" cy="40005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ct val="20000"/>
              </a:spcBef>
              <a:defRPr/>
            </a:pPr>
            <a:endParaRPr lang="tr-TR" sz="15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İçerik Yer Tutucusu 2"/>
          <p:cNvSpPr txBox="1">
            <a:spLocks/>
          </p:cNvSpPr>
          <p:nvPr/>
        </p:nvSpPr>
        <p:spPr>
          <a:xfrm>
            <a:off x="1979712" y="1059582"/>
            <a:ext cx="721520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tr-TR" sz="4800" b="1" i="1" dirty="0" smtClean="0">
              <a:solidFill>
                <a:srgbClr val="00206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5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8" name="7 Dikdörtgen"/>
          <p:cNvSpPr/>
          <p:nvPr/>
        </p:nvSpPr>
        <p:spPr>
          <a:xfrm>
            <a:off x="3541108" y="238708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tr-TR" dirty="0"/>
          </a:p>
        </p:txBody>
      </p:sp>
      <p:sp>
        <p:nvSpPr>
          <p:cNvPr id="9" name="8 Dikdörtgen"/>
          <p:cNvSpPr/>
          <p:nvPr/>
        </p:nvSpPr>
        <p:spPr>
          <a:xfrm>
            <a:off x="2158315" y="1681519"/>
            <a:ext cx="6858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latin typeface="Arial" pitchFamily="34" charset="0"/>
                <a:cs typeface="Arial" pitchFamily="34" charset="0"/>
              </a:rPr>
              <a:t>Kararı etkileyen faktörler:</a:t>
            </a:r>
          </a:p>
          <a:p>
            <a:endParaRPr lang="tr-TR" dirty="0">
              <a:latin typeface="Arial" pitchFamily="34" charset="0"/>
              <a:cs typeface="Arial" pitchFamily="34" charset="0"/>
            </a:endParaRPr>
          </a:p>
          <a:p>
            <a:r>
              <a:rPr lang="tr-TR" dirty="0"/>
              <a:t>Karar vericilerin algılayış ve yorumlayış biçimi, duyguları, değer yargıları, kişiliği, geçmiş yaşantıları, amaç ve beklentileri de kararları </a:t>
            </a:r>
            <a:r>
              <a:rPr lang="tr-TR" b="1" dirty="0"/>
              <a:t>etkiler</a:t>
            </a:r>
            <a:r>
              <a:rPr lang="tr-TR" dirty="0"/>
              <a:t>.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Bunlar </a:t>
            </a:r>
            <a:r>
              <a:rPr lang="tr-TR" dirty="0"/>
              <a:t>arasında en önemlisi değerlerdir.</a:t>
            </a:r>
            <a:endParaRPr lang="tr-TR" b="1" dirty="0">
              <a:latin typeface="Arial" pitchFamily="34" charset="0"/>
              <a:cs typeface="Arial" pitchFamily="34" charset="0"/>
            </a:endParaRPr>
          </a:p>
          <a:p>
            <a:endParaRPr lang="tr-TR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Metin kutusu"/>
          <p:cNvSpPr txBox="1"/>
          <p:nvPr/>
        </p:nvSpPr>
        <p:spPr>
          <a:xfrm>
            <a:off x="2411760" y="267494"/>
            <a:ext cx="54726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200" b="1" dirty="0">
                <a:latin typeface="Arial" pitchFamily="34" charset="0"/>
                <a:cs typeface="Arial" pitchFamily="34" charset="0"/>
              </a:rPr>
              <a:t>KARAR VERME BECERİSİ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331</Words>
  <Application>Microsoft Office PowerPoint</Application>
  <PresentationFormat>Ekran Gösterisi (16:9)</PresentationFormat>
  <Paragraphs>86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RAM IDARE</dc:creator>
  <cp:lastModifiedBy>Feza BiL</cp:lastModifiedBy>
  <cp:revision>131</cp:revision>
  <dcterms:created xsi:type="dcterms:W3CDTF">2019-11-28T07:55:11Z</dcterms:created>
  <dcterms:modified xsi:type="dcterms:W3CDTF">2021-11-10T12:06:30Z</dcterms:modified>
</cp:coreProperties>
</file>