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5" r:id="rId6"/>
    <p:sldId id="272" r:id="rId7"/>
    <p:sldId id="275" r:id="rId8"/>
    <p:sldId id="273" r:id="rId9"/>
    <p:sldId id="264" r:id="rId10"/>
    <p:sldId id="274" r:id="rId11"/>
    <p:sldId id="271" r:id="rId12"/>
    <p:sldId id="270" r:id="rId13"/>
    <p:sldId id="262" r:id="rId14"/>
    <p:sldId id="261" r:id="rId15"/>
    <p:sldId id="260" r:id="rId16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>
        <p:scale>
          <a:sx n="91" d="100"/>
          <a:sy n="91" d="100"/>
        </p:scale>
        <p:origin x="-786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1907704" y="235404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KARAR VERME BECERİSİ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247444" y="1701181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Doğru karar nasıl verilir?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Endişenizi ciddiye alın.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Önceliklerinizi belirleyin.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Zaman anlayışınızı değiştirin.</a:t>
            </a: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4098" name="Picture 2" descr="C:\Users\Feza BiL\Desktop\kara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63638"/>
            <a:ext cx="1944217" cy="2168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81693" y="1635646"/>
            <a:ext cx="6858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Doğru karar nasıl verilir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Seçenekler üretin.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Kararınızı verdiğinizi hayal edin.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Mükemmel olamayacağınızı kabullenin.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Hatalarınızdan ders çıkarın.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3074" name="Picture 2" descr="C:\Users\Feza BiL\Desktop\ebru\karar 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35646"/>
            <a:ext cx="194421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49612" y="1509921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 verme süreçleri: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Sorunun belirlenmesi.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Bu sorunla ilgili bilgi toplanması.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Alternatifler arasından en uygunu seçmek.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Kararı yaşantıya uygulamak.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717982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Kararsızlık yaşadığımızda ne yapmalıyız?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Kararlarınızın iyi yanlarına odaklanın.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Hata yapma ihtimali olduğunu kabul edin.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Beklentilerinizi sıraya koyun.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Kararınızdan pişman olmayın, ilerlemeye devam edin.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2050" name="Picture 2" descr="C:\Users\Feza BiL\Desktop\ebru\karar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36129"/>
            <a:ext cx="2050811" cy="173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51720" y="1509921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 verme yeteneğinizi geliştirmek için: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Karar vermeniz gereken durum hakkında bilgi toplayın.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Duygularınızı yoğun yaşadığınız dönemler karar vermekten kaçının.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Mantıklı karar vermek için zaman tanıyın.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4098" name="Picture 2" descr="C:\Users\Feza BiL\Desktop\ebru\karar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09921"/>
            <a:ext cx="1944216" cy="192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1026" name="Picture 2" descr="C:\Users\Feza BiL\Downloads\RAM-AD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75369"/>
            <a:ext cx="8928992" cy="416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78014" y="1509921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 Verme Nedir?</a:t>
            </a:r>
          </a:p>
          <a:p>
            <a:endParaRPr lang="tr-TR" dirty="0" smtClean="0"/>
          </a:p>
          <a:p>
            <a:r>
              <a:rPr lang="tr-TR" dirty="0" smtClean="0"/>
              <a:t>Karar </a:t>
            </a:r>
            <a:r>
              <a:rPr lang="tr-TR" dirty="0"/>
              <a:t>verme, çeşitli amaçlar, bunlara ulaştıracak yollar, araçlar ve imkânlar arasında seçim ve tercih yapmakla ilgili zihinsel, bedensel ve duygusal süreçlerin toplamıdır. 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11" name="Picture 2" descr="C:\Users\Feza BiL\Desktop\karar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2" y="1347614"/>
            <a:ext cx="208823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056063" y="1556087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İyi veya kötü, doğru veya yanlış bazı kararlar veririz ve bu kararlar bazen seçim yapma ile eşdeğer görülür.</a:t>
            </a:r>
          </a:p>
          <a:p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Yani bazılarımız için karar verememe seçim yapamamayı ifade edebilir.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11" name="Picture 2" descr="C:\Users\Feza BiL\Desktop\kar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1091"/>
            <a:ext cx="1948559" cy="228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96351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Yani karar verme bir </a:t>
            </a:r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bireyin birkaç seçenek arasından bir tanesini tercih edeceği bir seçme </a:t>
            </a:r>
            <a:r>
              <a:rPr lang="tr-TR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eylemidir.</a:t>
            </a:r>
          </a:p>
          <a:p>
            <a:endParaRPr lang="tr-TR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tr-TR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Karar verme öğrenilebilen bir beceridir.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370551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 vermeyi etkileyen etmenler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Hata yapma korkusu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Hayır diyememe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Olumsuz sonuçları düşünme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Seçimi karşı tarafın yapmasını bekleme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681520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Karar vermeyi etkileyen etmenler</a:t>
            </a:r>
            <a:r>
              <a:rPr lang="tr-TR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Seçenekler arasından seçim yapamama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Hata yapma korkusu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Utangaçlık, çekingenlik duygusu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Kararı başkasının vermesini bekleme (Bağımlılık)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11" name="Picture 2" descr="C:\Users\Feza BiL\Desktop\kara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370551"/>
            <a:ext cx="1872209" cy="300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286000" y="1297209"/>
            <a:ext cx="6858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 verme aşamaları: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Genel </a:t>
            </a:r>
            <a:r>
              <a:rPr lang="tr-TR" dirty="0" smtClean="0"/>
              <a:t>bir </a:t>
            </a:r>
            <a:r>
              <a:rPr lang="tr-TR" dirty="0"/>
              <a:t>ç</a:t>
            </a:r>
            <a:r>
              <a:rPr lang="tr-TR" dirty="0" smtClean="0"/>
              <a:t>erçeve </a:t>
            </a:r>
            <a:r>
              <a:rPr lang="tr-TR" dirty="0"/>
              <a:t>ç</a:t>
            </a:r>
            <a:r>
              <a:rPr lang="tr-TR" dirty="0" smtClean="0"/>
              <a:t>izin.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Beyin </a:t>
            </a:r>
            <a:r>
              <a:rPr lang="tr-TR" dirty="0"/>
              <a:t>f</a:t>
            </a:r>
            <a:r>
              <a:rPr lang="tr-TR" dirty="0" smtClean="0"/>
              <a:t>ırtınası </a:t>
            </a:r>
            <a:r>
              <a:rPr lang="tr-TR" dirty="0"/>
              <a:t>y</a:t>
            </a:r>
            <a:r>
              <a:rPr lang="tr-TR" dirty="0" smtClean="0"/>
              <a:t>apın</a:t>
            </a:r>
            <a:r>
              <a:rPr lang="tr-TR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Bilgi </a:t>
            </a:r>
            <a:r>
              <a:rPr lang="tr-TR" dirty="0"/>
              <a:t>t</a:t>
            </a:r>
            <a:r>
              <a:rPr lang="tr-TR" dirty="0" smtClean="0"/>
              <a:t>oplayın </a:t>
            </a:r>
            <a:r>
              <a:rPr lang="tr-TR" dirty="0"/>
              <a:t>ve </a:t>
            </a:r>
            <a:r>
              <a:rPr lang="tr-TR" dirty="0" smtClean="0"/>
              <a:t>değerlendirin</a:t>
            </a:r>
            <a:r>
              <a:rPr lang="tr-TR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Bir </a:t>
            </a:r>
            <a:r>
              <a:rPr lang="tr-TR" dirty="0" smtClean="0"/>
              <a:t>eylem </a:t>
            </a:r>
            <a:r>
              <a:rPr lang="tr-TR" dirty="0"/>
              <a:t>p</a:t>
            </a:r>
            <a:r>
              <a:rPr lang="tr-TR" dirty="0" smtClean="0"/>
              <a:t>lanı </a:t>
            </a:r>
            <a:r>
              <a:rPr lang="tr-TR" dirty="0"/>
              <a:t>h</a:t>
            </a:r>
            <a:r>
              <a:rPr lang="tr-TR" dirty="0" smtClean="0"/>
              <a:t>azırlayın</a:t>
            </a:r>
            <a:r>
              <a:rPr lang="tr-TR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Yedek </a:t>
            </a:r>
            <a:r>
              <a:rPr lang="tr-TR" dirty="0"/>
              <a:t>b</a:t>
            </a:r>
            <a:r>
              <a:rPr lang="tr-TR" dirty="0" smtClean="0"/>
              <a:t>ir </a:t>
            </a:r>
            <a:r>
              <a:rPr lang="tr-TR" dirty="0"/>
              <a:t>p</a:t>
            </a:r>
            <a:r>
              <a:rPr lang="tr-TR" dirty="0" smtClean="0"/>
              <a:t>lan </a:t>
            </a:r>
            <a:r>
              <a:rPr lang="tr-TR" dirty="0"/>
              <a:t>b</a:t>
            </a:r>
            <a:r>
              <a:rPr lang="tr-TR" dirty="0" smtClean="0"/>
              <a:t>elirleyin.</a:t>
            </a:r>
            <a:endParaRPr lang="tr-TR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Başlayın.</a:t>
            </a:r>
            <a:endParaRPr lang="tr-TR" dirty="0"/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  <p:pic>
        <p:nvPicPr>
          <p:cNvPr id="1026" name="Picture 2" descr="C:\Users\Feza BiL\Desktop\ebru\karar 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4" y="1419622"/>
            <a:ext cx="210704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313820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latin typeface="Arial" pitchFamily="34" charset="0"/>
                <a:cs typeface="Arial" pitchFamily="34" charset="0"/>
              </a:rPr>
              <a:t>Kararı etkileyen faktörler:</a:t>
            </a: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Biyolojik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Psikolojik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 smtClean="0"/>
              <a:t>Sosyolojik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/>
              <a:t>Ç</a:t>
            </a:r>
            <a:r>
              <a:rPr lang="tr-TR" dirty="0" smtClean="0"/>
              <a:t>evresel unsurlar</a:t>
            </a:r>
          </a:p>
          <a:p>
            <a:r>
              <a:rPr lang="tr-TR" dirty="0"/>
              <a:t> </a:t>
            </a:r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2214546" y="1000115"/>
            <a:ext cx="692945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tr-TR" sz="15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1979712" y="1059582"/>
            <a:ext cx="7215206" cy="2376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endParaRPr lang="tr-TR" sz="4800" b="1" i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3541108" y="23870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2158315" y="1681519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latin typeface="Arial" pitchFamily="34" charset="0"/>
                <a:cs typeface="Arial" pitchFamily="34" charset="0"/>
              </a:rPr>
              <a:t>Kararı etkileyen faktörler:</a:t>
            </a:r>
          </a:p>
          <a:p>
            <a:endParaRPr lang="tr-TR" dirty="0">
              <a:latin typeface="Arial" pitchFamily="34" charset="0"/>
              <a:cs typeface="Arial" pitchFamily="34" charset="0"/>
            </a:endParaRPr>
          </a:p>
          <a:p>
            <a:r>
              <a:rPr lang="tr-TR" dirty="0"/>
              <a:t>Karar vericilerin algılayış ve yorumlayış biçimi, duyguları, değer yargıları, kişiliği, geçmiş yaşantıları, amaç ve beklentileri de kararları </a:t>
            </a:r>
            <a:r>
              <a:rPr lang="tr-TR" b="1" dirty="0"/>
              <a:t>etkiler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Bunlar </a:t>
            </a:r>
            <a:r>
              <a:rPr lang="tr-TR" dirty="0"/>
              <a:t>arasında en önemlisi değerlerdir.</a:t>
            </a:r>
            <a:endParaRPr lang="tr-TR" b="1" dirty="0">
              <a:latin typeface="Arial" pitchFamily="34" charset="0"/>
              <a:cs typeface="Arial" pitchFamily="34" charset="0"/>
            </a:endParaRPr>
          </a:p>
          <a:p>
            <a:endParaRPr lang="tr-T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2411760" y="267494"/>
            <a:ext cx="54726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>
                <a:latin typeface="Arial" pitchFamily="34" charset="0"/>
                <a:cs typeface="Arial" pitchFamily="34" charset="0"/>
              </a:rPr>
              <a:t>KARAR VERME BECERİSİ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331</Words>
  <Application>Microsoft Office PowerPoint</Application>
  <PresentationFormat>Ekran Gösterisi (16:9)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RAM IDARE</dc:creator>
  <cp:lastModifiedBy>Feza BiL</cp:lastModifiedBy>
  <cp:revision>131</cp:revision>
  <dcterms:created xsi:type="dcterms:W3CDTF">2019-11-28T07:55:11Z</dcterms:created>
  <dcterms:modified xsi:type="dcterms:W3CDTF">2021-11-10T12:06:30Z</dcterms:modified>
</cp:coreProperties>
</file>