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7" r:id="rId7"/>
    <p:sldId id="265" r:id="rId8"/>
    <p:sldId id="272" r:id="rId9"/>
    <p:sldId id="275" r:id="rId10"/>
    <p:sldId id="278" r:id="rId11"/>
    <p:sldId id="279" r:id="rId12"/>
    <p:sldId id="276" r:id="rId13"/>
    <p:sldId id="274" r:id="rId14"/>
    <p:sldId id="295" r:id="rId15"/>
    <p:sldId id="277" r:id="rId16"/>
    <p:sldId id="281" r:id="rId17"/>
    <p:sldId id="282" r:id="rId18"/>
    <p:sldId id="283" r:id="rId19"/>
    <p:sldId id="284" r:id="rId20"/>
    <p:sldId id="285" r:id="rId21"/>
    <p:sldId id="286" r:id="rId22"/>
    <p:sldId id="287" r:id="rId23"/>
    <p:sldId id="293" r:id="rId24"/>
    <p:sldId id="288" r:id="rId25"/>
    <p:sldId id="289" r:id="rId26"/>
    <p:sldId id="290" r:id="rId27"/>
    <p:sldId id="291" r:id="rId28"/>
    <p:sldId id="294" r:id="rId29"/>
    <p:sldId id="292" r:id="rId30"/>
    <p:sldId id="273" r:id="rId31"/>
    <p:sldId id="296" r:id="rId32"/>
    <p:sldId id="264" r:id="rId33"/>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90" d="100"/>
          <a:sy n="90" d="100"/>
        </p:scale>
        <p:origin x="804"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6DC1DC-EAE5-46A9-BDE0-AEA9A7B24021}" type="doc">
      <dgm:prSet loTypeId="urn:microsoft.com/office/officeart/2005/8/layout/cycle6" loCatId="relationship" qsTypeId="urn:microsoft.com/office/officeart/2005/8/quickstyle/simple5" qsCatId="simple" csTypeId="urn:microsoft.com/office/officeart/2005/8/colors/colorful1" csCatId="colorful" phldr="1"/>
      <dgm:spPr/>
      <dgm:t>
        <a:bodyPr/>
        <a:lstStyle/>
        <a:p>
          <a:endParaRPr lang="tr-TR"/>
        </a:p>
      </dgm:t>
    </dgm:pt>
    <dgm:pt modelId="{5C92D137-7D04-4E35-87C6-76A4D721C8B0}">
      <dgm:prSet phldrT="[Metin]"/>
      <dgm:spPr/>
      <dgm:t>
        <a:bodyPr/>
        <a:lstStyle/>
        <a:p>
          <a:r>
            <a:rPr lang="tr-TR" dirty="0"/>
            <a:t>Beden</a:t>
          </a:r>
        </a:p>
      </dgm:t>
    </dgm:pt>
    <dgm:pt modelId="{AFCEB895-99D3-4CDF-A026-F42609963278}" type="parTrans" cxnId="{B1001FBD-7923-4CB5-AE18-A971962D476B}">
      <dgm:prSet/>
      <dgm:spPr/>
      <dgm:t>
        <a:bodyPr/>
        <a:lstStyle/>
        <a:p>
          <a:endParaRPr lang="tr-TR"/>
        </a:p>
      </dgm:t>
    </dgm:pt>
    <dgm:pt modelId="{29D588E0-EFA9-46CB-9652-08A0141DF844}" type="sibTrans" cxnId="{B1001FBD-7923-4CB5-AE18-A971962D476B}">
      <dgm:prSet/>
      <dgm:spPr/>
      <dgm:t>
        <a:bodyPr/>
        <a:lstStyle/>
        <a:p>
          <a:endParaRPr lang="tr-TR"/>
        </a:p>
      </dgm:t>
    </dgm:pt>
    <dgm:pt modelId="{A5AE2FA4-A2CF-488E-89C9-7B7383015B46}">
      <dgm:prSet phldrT="[Metin]"/>
      <dgm:spPr/>
      <dgm:t>
        <a:bodyPr/>
        <a:lstStyle/>
        <a:p>
          <a:r>
            <a:rPr lang="tr-TR" dirty="0"/>
            <a:t>Davranış</a:t>
          </a:r>
        </a:p>
      </dgm:t>
    </dgm:pt>
    <dgm:pt modelId="{F7EF8889-7AC0-4371-832F-2AA52976152C}" type="parTrans" cxnId="{C0D2A58F-0127-4F2C-899B-5727DD7BE63F}">
      <dgm:prSet/>
      <dgm:spPr/>
      <dgm:t>
        <a:bodyPr/>
        <a:lstStyle/>
        <a:p>
          <a:endParaRPr lang="tr-TR"/>
        </a:p>
      </dgm:t>
    </dgm:pt>
    <dgm:pt modelId="{A3373FE0-9742-4F50-8D8C-0FA76A8C518E}" type="sibTrans" cxnId="{C0D2A58F-0127-4F2C-899B-5727DD7BE63F}">
      <dgm:prSet/>
      <dgm:spPr/>
      <dgm:t>
        <a:bodyPr/>
        <a:lstStyle/>
        <a:p>
          <a:endParaRPr lang="tr-TR"/>
        </a:p>
      </dgm:t>
    </dgm:pt>
    <dgm:pt modelId="{A823C4DD-54C6-46E4-BF87-67BB1E19F9D4}">
      <dgm:prSet phldrT="[Metin]"/>
      <dgm:spPr/>
      <dgm:t>
        <a:bodyPr/>
        <a:lstStyle/>
        <a:p>
          <a:r>
            <a:rPr lang="tr-TR" dirty="0"/>
            <a:t>Düşünce</a:t>
          </a:r>
        </a:p>
      </dgm:t>
    </dgm:pt>
    <dgm:pt modelId="{B2CF5109-CB69-4D25-8CCA-D760259A028C}" type="parTrans" cxnId="{E750382A-0118-49D9-A3EE-DAC0C4351FEA}">
      <dgm:prSet/>
      <dgm:spPr/>
      <dgm:t>
        <a:bodyPr/>
        <a:lstStyle/>
        <a:p>
          <a:endParaRPr lang="tr-TR"/>
        </a:p>
      </dgm:t>
    </dgm:pt>
    <dgm:pt modelId="{7BD0FFF4-A119-432F-8E2C-57494FD0BF5E}" type="sibTrans" cxnId="{E750382A-0118-49D9-A3EE-DAC0C4351FEA}">
      <dgm:prSet/>
      <dgm:spPr/>
      <dgm:t>
        <a:bodyPr/>
        <a:lstStyle/>
        <a:p>
          <a:endParaRPr lang="tr-TR"/>
        </a:p>
      </dgm:t>
    </dgm:pt>
    <dgm:pt modelId="{46AFC3AC-CECE-485C-B6E7-609A4285641B}">
      <dgm:prSet phldrT="[Metin]"/>
      <dgm:spPr/>
      <dgm:t>
        <a:bodyPr/>
        <a:lstStyle/>
        <a:p>
          <a:r>
            <a:rPr lang="tr-TR" dirty="0"/>
            <a:t>Duygu</a:t>
          </a:r>
        </a:p>
      </dgm:t>
    </dgm:pt>
    <dgm:pt modelId="{B29769DB-B288-44AA-8C4D-616E634A756C}" type="parTrans" cxnId="{82603B4F-9AF1-4BBD-B647-361D06BAD8DD}">
      <dgm:prSet/>
      <dgm:spPr/>
      <dgm:t>
        <a:bodyPr/>
        <a:lstStyle/>
        <a:p>
          <a:endParaRPr lang="tr-TR"/>
        </a:p>
      </dgm:t>
    </dgm:pt>
    <dgm:pt modelId="{3DF0CC0A-55BB-47F7-A870-87AA7C00E553}" type="sibTrans" cxnId="{82603B4F-9AF1-4BBD-B647-361D06BAD8DD}">
      <dgm:prSet/>
      <dgm:spPr/>
      <dgm:t>
        <a:bodyPr/>
        <a:lstStyle/>
        <a:p>
          <a:endParaRPr lang="tr-TR"/>
        </a:p>
      </dgm:t>
    </dgm:pt>
    <dgm:pt modelId="{11235E87-4711-4B85-93A7-E576E08D2CB5}">
      <dgm:prSet phldrT="[Metin]"/>
      <dgm:spPr/>
      <dgm:t>
        <a:bodyPr/>
        <a:lstStyle/>
        <a:p>
          <a:r>
            <a:rPr lang="tr-TR" dirty="0"/>
            <a:t>Psikoloji</a:t>
          </a:r>
        </a:p>
      </dgm:t>
    </dgm:pt>
    <dgm:pt modelId="{026D94E9-B9AE-4508-8639-75211D643626}" type="parTrans" cxnId="{8DB51482-95D6-4B8D-9855-DCF2B0A9015F}">
      <dgm:prSet/>
      <dgm:spPr/>
      <dgm:t>
        <a:bodyPr/>
        <a:lstStyle/>
        <a:p>
          <a:endParaRPr lang="tr-TR"/>
        </a:p>
      </dgm:t>
    </dgm:pt>
    <dgm:pt modelId="{6F4454F9-FBB4-4EC2-82DA-07BEFAF8EE2B}" type="sibTrans" cxnId="{8DB51482-95D6-4B8D-9855-DCF2B0A9015F}">
      <dgm:prSet/>
      <dgm:spPr/>
      <dgm:t>
        <a:bodyPr/>
        <a:lstStyle/>
        <a:p>
          <a:endParaRPr lang="tr-TR"/>
        </a:p>
      </dgm:t>
    </dgm:pt>
    <dgm:pt modelId="{19D030E3-30F9-40C1-BA07-0A44CF8C1031}" type="pres">
      <dgm:prSet presAssocID="{966DC1DC-EAE5-46A9-BDE0-AEA9A7B24021}" presName="cycle" presStyleCnt="0">
        <dgm:presLayoutVars>
          <dgm:dir val="rev"/>
          <dgm:resizeHandles val="exact"/>
        </dgm:presLayoutVars>
      </dgm:prSet>
      <dgm:spPr/>
    </dgm:pt>
    <dgm:pt modelId="{447EE6E3-3BAB-4032-861A-1BC420AE9594}" type="pres">
      <dgm:prSet presAssocID="{5C92D137-7D04-4E35-87C6-76A4D721C8B0}" presName="node" presStyleLbl="node1" presStyleIdx="0" presStyleCnt="5" custRadScaleRad="101189" custRadScaleInc="8094">
        <dgm:presLayoutVars>
          <dgm:bulletEnabled val="1"/>
        </dgm:presLayoutVars>
      </dgm:prSet>
      <dgm:spPr/>
    </dgm:pt>
    <dgm:pt modelId="{80C9780C-52A9-4BCC-943A-7BEC1797EF58}" type="pres">
      <dgm:prSet presAssocID="{5C92D137-7D04-4E35-87C6-76A4D721C8B0}" presName="spNode" presStyleCnt="0"/>
      <dgm:spPr/>
    </dgm:pt>
    <dgm:pt modelId="{83596EB6-CE46-4AC0-BD1B-6C7FAA54451D}" type="pres">
      <dgm:prSet presAssocID="{29D588E0-EFA9-46CB-9652-08A0141DF844}" presName="sibTrans" presStyleLbl="sibTrans1D1" presStyleIdx="0" presStyleCnt="5"/>
      <dgm:spPr/>
    </dgm:pt>
    <dgm:pt modelId="{106331E9-2F0D-4BAA-83EB-642E466DD39D}" type="pres">
      <dgm:prSet presAssocID="{A5AE2FA4-A2CF-488E-89C9-7B7383015B46}" presName="node" presStyleLbl="node1" presStyleIdx="1" presStyleCnt="5">
        <dgm:presLayoutVars>
          <dgm:bulletEnabled val="1"/>
        </dgm:presLayoutVars>
      </dgm:prSet>
      <dgm:spPr/>
    </dgm:pt>
    <dgm:pt modelId="{05A64851-0FE0-487E-8C79-468B1BBBFC2F}" type="pres">
      <dgm:prSet presAssocID="{A5AE2FA4-A2CF-488E-89C9-7B7383015B46}" presName="spNode" presStyleCnt="0"/>
      <dgm:spPr/>
    </dgm:pt>
    <dgm:pt modelId="{D0200665-BDB4-4123-B063-3BB3D726428B}" type="pres">
      <dgm:prSet presAssocID="{A3373FE0-9742-4F50-8D8C-0FA76A8C518E}" presName="sibTrans" presStyleLbl="sibTrans1D1" presStyleIdx="1" presStyleCnt="5"/>
      <dgm:spPr/>
    </dgm:pt>
    <dgm:pt modelId="{09C17A50-096D-49E5-8EC5-976852B87C1A}" type="pres">
      <dgm:prSet presAssocID="{A823C4DD-54C6-46E4-BF87-67BB1E19F9D4}" presName="node" presStyleLbl="node1" presStyleIdx="2" presStyleCnt="5">
        <dgm:presLayoutVars>
          <dgm:bulletEnabled val="1"/>
        </dgm:presLayoutVars>
      </dgm:prSet>
      <dgm:spPr/>
    </dgm:pt>
    <dgm:pt modelId="{72E792DB-6728-408E-86BA-8F92BF792961}" type="pres">
      <dgm:prSet presAssocID="{A823C4DD-54C6-46E4-BF87-67BB1E19F9D4}" presName="spNode" presStyleCnt="0"/>
      <dgm:spPr/>
    </dgm:pt>
    <dgm:pt modelId="{14136651-5625-43B9-8D95-28DA06706F41}" type="pres">
      <dgm:prSet presAssocID="{7BD0FFF4-A119-432F-8E2C-57494FD0BF5E}" presName="sibTrans" presStyleLbl="sibTrans1D1" presStyleIdx="2" presStyleCnt="5"/>
      <dgm:spPr/>
    </dgm:pt>
    <dgm:pt modelId="{C9D62783-1BCB-4B69-94FC-D5AF1918B7A3}" type="pres">
      <dgm:prSet presAssocID="{46AFC3AC-CECE-485C-B6E7-609A4285641B}" presName="node" presStyleLbl="node1" presStyleIdx="3" presStyleCnt="5">
        <dgm:presLayoutVars>
          <dgm:bulletEnabled val="1"/>
        </dgm:presLayoutVars>
      </dgm:prSet>
      <dgm:spPr/>
    </dgm:pt>
    <dgm:pt modelId="{8141565C-E77E-4734-BD61-BF0B67BC1430}" type="pres">
      <dgm:prSet presAssocID="{46AFC3AC-CECE-485C-B6E7-609A4285641B}" presName="spNode" presStyleCnt="0"/>
      <dgm:spPr/>
    </dgm:pt>
    <dgm:pt modelId="{18633731-F5DB-43A2-9B18-293451CF15D0}" type="pres">
      <dgm:prSet presAssocID="{3DF0CC0A-55BB-47F7-A870-87AA7C00E553}" presName="sibTrans" presStyleLbl="sibTrans1D1" presStyleIdx="3" presStyleCnt="5"/>
      <dgm:spPr/>
    </dgm:pt>
    <dgm:pt modelId="{318AE2C9-BF9D-4C49-B866-3CB2DF5519FD}" type="pres">
      <dgm:prSet presAssocID="{11235E87-4711-4B85-93A7-E576E08D2CB5}" presName="node" presStyleLbl="node1" presStyleIdx="4" presStyleCnt="5">
        <dgm:presLayoutVars>
          <dgm:bulletEnabled val="1"/>
        </dgm:presLayoutVars>
      </dgm:prSet>
      <dgm:spPr/>
    </dgm:pt>
    <dgm:pt modelId="{B371C91A-FFE6-4F93-98EB-9CA991094F06}" type="pres">
      <dgm:prSet presAssocID="{11235E87-4711-4B85-93A7-E576E08D2CB5}" presName="spNode" presStyleCnt="0"/>
      <dgm:spPr/>
    </dgm:pt>
    <dgm:pt modelId="{19DE0364-35DB-4FE5-BEB5-53A3E2EEF96D}" type="pres">
      <dgm:prSet presAssocID="{6F4454F9-FBB4-4EC2-82DA-07BEFAF8EE2B}" presName="sibTrans" presStyleLbl="sibTrans1D1" presStyleIdx="4" presStyleCnt="5"/>
      <dgm:spPr/>
    </dgm:pt>
  </dgm:ptLst>
  <dgm:cxnLst>
    <dgm:cxn modelId="{A681B804-E5C3-4C94-A3B8-FF3D5818ADE1}" type="presOf" srcId="{11235E87-4711-4B85-93A7-E576E08D2CB5}" destId="{318AE2C9-BF9D-4C49-B866-3CB2DF5519FD}" srcOrd="0" destOrd="0" presId="urn:microsoft.com/office/officeart/2005/8/layout/cycle6"/>
    <dgm:cxn modelId="{E750382A-0118-49D9-A3EE-DAC0C4351FEA}" srcId="{966DC1DC-EAE5-46A9-BDE0-AEA9A7B24021}" destId="{A823C4DD-54C6-46E4-BF87-67BB1E19F9D4}" srcOrd="2" destOrd="0" parTransId="{B2CF5109-CB69-4D25-8CCA-D760259A028C}" sibTransId="{7BD0FFF4-A119-432F-8E2C-57494FD0BF5E}"/>
    <dgm:cxn modelId="{D310DB3C-D076-41C5-809D-E5B6BD52B02D}" type="presOf" srcId="{6F4454F9-FBB4-4EC2-82DA-07BEFAF8EE2B}" destId="{19DE0364-35DB-4FE5-BEB5-53A3E2EEF96D}" srcOrd="0" destOrd="0" presId="urn:microsoft.com/office/officeart/2005/8/layout/cycle6"/>
    <dgm:cxn modelId="{DBAAB35E-5C3C-42D6-9DDA-B1278500E20A}" type="presOf" srcId="{A3373FE0-9742-4F50-8D8C-0FA76A8C518E}" destId="{D0200665-BDB4-4123-B063-3BB3D726428B}" srcOrd="0" destOrd="0" presId="urn:microsoft.com/office/officeart/2005/8/layout/cycle6"/>
    <dgm:cxn modelId="{82603B4F-9AF1-4BBD-B647-361D06BAD8DD}" srcId="{966DC1DC-EAE5-46A9-BDE0-AEA9A7B24021}" destId="{46AFC3AC-CECE-485C-B6E7-609A4285641B}" srcOrd="3" destOrd="0" parTransId="{B29769DB-B288-44AA-8C4D-616E634A756C}" sibTransId="{3DF0CC0A-55BB-47F7-A870-87AA7C00E553}"/>
    <dgm:cxn modelId="{B3FDEA6F-CCD7-448B-B9D1-7B3D79181129}" type="presOf" srcId="{5C92D137-7D04-4E35-87C6-76A4D721C8B0}" destId="{447EE6E3-3BAB-4032-861A-1BC420AE9594}" srcOrd="0" destOrd="0" presId="urn:microsoft.com/office/officeart/2005/8/layout/cycle6"/>
    <dgm:cxn modelId="{C715FE7D-FCFA-4ECE-A7AC-6712F296C3FA}" type="presOf" srcId="{966DC1DC-EAE5-46A9-BDE0-AEA9A7B24021}" destId="{19D030E3-30F9-40C1-BA07-0A44CF8C1031}" srcOrd="0" destOrd="0" presId="urn:microsoft.com/office/officeart/2005/8/layout/cycle6"/>
    <dgm:cxn modelId="{8DB51482-95D6-4B8D-9855-DCF2B0A9015F}" srcId="{966DC1DC-EAE5-46A9-BDE0-AEA9A7B24021}" destId="{11235E87-4711-4B85-93A7-E576E08D2CB5}" srcOrd="4" destOrd="0" parTransId="{026D94E9-B9AE-4508-8639-75211D643626}" sibTransId="{6F4454F9-FBB4-4EC2-82DA-07BEFAF8EE2B}"/>
    <dgm:cxn modelId="{C0D2A58F-0127-4F2C-899B-5727DD7BE63F}" srcId="{966DC1DC-EAE5-46A9-BDE0-AEA9A7B24021}" destId="{A5AE2FA4-A2CF-488E-89C9-7B7383015B46}" srcOrd="1" destOrd="0" parTransId="{F7EF8889-7AC0-4371-832F-2AA52976152C}" sibTransId="{A3373FE0-9742-4F50-8D8C-0FA76A8C518E}"/>
    <dgm:cxn modelId="{3E563E90-C395-42E6-A1F8-EDD87AC3779C}" type="presOf" srcId="{7BD0FFF4-A119-432F-8E2C-57494FD0BF5E}" destId="{14136651-5625-43B9-8D95-28DA06706F41}" srcOrd="0" destOrd="0" presId="urn:microsoft.com/office/officeart/2005/8/layout/cycle6"/>
    <dgm:cxn modelId="{EFB57492-61C5-4794-A29D-01F92C36C225}" type="presOf" srcId="{29D588E0-EFA9-46CB-9652-08A0141DF844}" destId="{83596EB6-CE46-4AC0-BD1B-6C7FAA54451D}" srcOrd="0" destOrd="0" presId="urn:microsoft.com/office/officeart/2005/8/layout/cycle6"/>
    <dgm:cxn modelId="{B393F1BA-4910-4117-85BC-78229CF6A7AB}" type="presOf" srcId="{A823C4DD-54C6-46E4-BF87-67BB1E19F9D4}" destId="{09C17A50-096D-49E5-8EC5-976852B87C1A}" srcOrd="0" destOrd="0" presId="urn:microsoft.com/office/officeart/2005/8/layout/cycle6"/>
    <dgm:cxn modelId="{B1001FBD-7923-4CB5-AE18-A971962D476B}" srcId="{966DC1DC-EAE5-46A9-BDE0-AEA9A7B24021}" destId="{5C92D137-7D04-4E35-87C6-76A4D721C8B0}" srcOrd="0" destOrd="0" parTransId="{AFCEB895-99D3-4CDF-A026-F42609963278}" sibTransId="{29D588E0-EFA9-46CB-9652-08A0141DF844}"/>
    <dgm:cxn modelId="{D36DFBBF-144C-418A-8E02-4846DEC2AB35}" type="presOf" srcId="{A5AE2FA4-A2CF-488E-89C9-7B7383015B46}" destId="{106331E9-2F0D-4BAA-83EB-642E466DD39D}" srcOrd="0" destOrd="0" presId="urn:microsoft.com/office/officeart/2005/8/layout/cycle6"/>
    <dgm:cxn modelId="{6CBCA5FF-7FCD-443F-9CD5-13C2CB4EB691}" type="presOf" srcId="{3DF0CC0A-55BB-47F7-A870-87AA7C00E553}" destId="{18633731-F5DB-43A2-9B18-293451CF15D0}" srcOrd="0" destOrd="0" presId="urn:microsoft.com/office/officeart/2005/8/layout/cycle6"/>
    <dgm:cxn modelId="{A834EDFF-8830-4942-87F5-556D4E6C9582}" type="presOf" srcId="{46AFC3AC-CECE-485C-B6E7-609A4285641B}" destId="{C9D62783-1BCB-4B69-94FC-D5AF1918B7A3}" srcOrd="0" destOrd="0" presId="urn:microsoft.com/office/officeart/2005/8/layout/cycle6"/>
    <dgm:cxn modelId="{170E267B-1000-4145-BCDD-D443E12ADA5F}" type="presParOf" srcId="{19D030E3-30F9-40C1-BA07-0A44CF8C1031}" destId="{447EE6E3-3BAB-4032-861A-1BC420AE9594}" srcOrd="0" destOrd="0" presId="urn:microsoft.com/office/officeart/2005/8/layout/cycle6"/>
    <dgm:cxn modelId="{D6178E71-7292-4813-A3B6-81C661257FFC}" type="presParOf" srcId="{19D030E3-30F9-40C1-BA07-0A44CF8C1031}" destId="{80C9780C-52A9-4BCC-943A-7BEC1797EF58}" srcOrd="1" destOrd="0" presId="urn:microsoft.com/office/officeart/2005/8/layout/cycle6"/>
    <dgm:cxn modelId="{7EE3146E-AA08-4467-8E67-778E2B8A550C}" type="presParOf" srcId="{19D030E3-30F9-40C1-BA07-0A44CF8C1031}" destId="{83596EB6-CE46-4AC0-BD1B-6C7FAA54451D}" srcOrd="2" destOrd="0" presId="urn:microsoft.com/office/officeart/2005/8/layout/cycle6"/>
    <dgm:cxn modelId="{68A29525-4FB2-4B79-820F-BB5D1DB4F623}" type="presParOf" srcId="{19D030E3-30F9-40C1-BA07-0A44CF8C1031}" destId="{106331E9-2F0D-4BAA-83EB-642E466DD39D}" srcOrd="3" destOrd="0" presId="urn:microsoft.com/office/officeart/2005/8/layout/cycle6"/>
    <dgm:cxn modelId="{95A2F6E7-CC34-468C-A054-44C89059D53B}" type="presParOf" srcId="{19D030E3-30F9-40C1-BA07-0A44CF8C1031}" destId="{05A64851-0FE0-487E-8C79-468B1BBBFC2F}" srcOrd="4" destOrd="0" presId="urn:microsoft.com/office/officeart/2005/8/layout/cycle6"/>
    <dgm:cxn modelId="{A7314435-4EF5-49BC-9BFE-F337E277767E}" type="presParOf" srcId="{19D030E3-30F9-40C1-BA07-0A44CF8C1031}" destId="{D0200665-BDB4-4123-B063-3BB3D726428B}" srcOrd="5" destOrd="0" presId="urn:microsoft.com/office/officeart/2005/8/layout/cycle6"/>
    <dgm:cxn modelId="{B66E8DF3-842F-4ED7-8BC8-8670D716BF51}" type="presParOf" srcId="{19D030E3-30F9-40C1-BA07-0A44CF8C1031}" destId="{09C17A50-096D-49E5-8EC5-976852B87C1A}" srcOrd="6" destOrd="0" presId="urn:microsoft.com/office/officeart/2005/8/layout/cycle6"/>
    <dgm:cxn modelId="{E3624578-10FB-4BB3-914D-752B8785776C}" type="presParOf" srcId="{19D030E3-30F9-40C1-BA07-0A44CF8C1031}" destId="{72E792DB-6728-408E-86BA-8F92BF792961}" srcOrd="7" destOrd="0" presId="urn:microsoft.com/office/officeart/2005/8/layout/cycle6"/>
    <dgm:cxn modelId="{D0D2AAE7-2C40-4B75-AEA3-18AFFE0BCE1B}" type="presParOf" srcId="{19D030E3-30F9-40C1-BA07-0A44CF8C1031}" destId="{14136651-5625-43B9-8D95-28DA06706F41}" srcOrd="8" destOrd="0" presId="urn:microsoft.com/office/officeart/2005/8/layout/cycle6"/>
    <dgm:cxn modelId="{D581AD9D-E8CE-43ED-8EC3-1D9ACBD8C445}" type="presParOf" srcId="{19D030E3-30F9-40C1-BA07-0A44CF8C1031}" destId="{C9D62783-1BCB-4B69-94FC-D5AF1918B7A3}" srcOrd="9" destOrd="0" presId="urn:microsoft.com/office/officeart/2005/8/layout/cycle6"/>
    <dgm:cxn modelId="{CF19D04B-7234-40D0-91C3-DC85216DECF3}" type="presParOf" srcId="{19D030E3-30F9-40C1-BA07-0A44CF8C1031}" destId="{8141565C-E77E-4734-BD61-BF0B67BC1430}" srcOrd="10" destOrd="0" presId="urn:microsoft.com/office/officeart/2005/8/layout/cycle6"/>
    <dgm:cxn modelId="{AC3F8CD7-593C-4C3C-83D5-20A0AD23E3CC}" type="presParOf" srcId="{19D030E3-30F9-40C1-BA07-0A44CF8C1031}" destId="{18633731-F5DB-43A2-9B18-293451CF15D0}" srcOrd="11" destOrd="0" presId="urn:microsoft.com/office/officeart/2005/8/layout/cycle6"/>
    <dgm:cxn modelId="{32E0FB01-28E6-470D-8C52-FE959352B59F}" type="presParOf" srcId="{19D030E3-30F9-40C1-BA07-0A44CF8C1031}" destId="{318AE2C9-BF9D-4C49-B866-3CB2DF5519FD}" srcOrd="12" destOrd="0" presId="urn:microsoft.com/office/officeart/2005/8/layout/cycle6"/>
    <dgm:cxn modelId="{2E6CDE17-6CDA-4F9A-A2B6-D56FF71E4CFD}" type="presParOf" srcId="{19D030E3-30F9-40C1-BA07-0A44CF8C1031}" destId="{B371C91A-FFE6-4F93-98EB-9CA991094F06}" srcOrd="13" destOrd="0" presId="urn:microsoft.com/office/officeart/2005/8/layout/cycle6"/>
    <dgm:cxn modelId="{5400B560-FA93-4935-8CE1-0DAD535E12C0}" type="presParOf" srcId="{19D030E3-30F9-40C1-BA07-0A44CF8C1031}" destId="{19DE0364-35DB-4FE5-BEB5-53A3E2EEF96D}"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7B38E2-793E-4653-B356-EEEBC8E1863F}" type="doc">
      <dgm:prSet loTypeId="urn:microsoft.com/office/officeart/2008/layout/RadialCluster" loCatId="relationship" qsTypeId="urn:microsoft.com/office/officeart/2005/8/quickstyle/simple1" qsCatId="simple" csTypeId="urn:microsoft.com/office/officeart/2005/8/colors/colorful5" csCatId="colorful" phldr="1"/>
      <dgm:spPr/>
      <dgm:t>
        <a:bodyPr/>
        <a:lstStyle/>
        <a:p>
          <a:endParaRPr lang="tr-TR"/>
        </a:p>
      </dgm:t>
    </dgm:pt>
    <dgm:pt modelId="{14B6E949-B245-498F-B9AD-3E090455B4A0}">
      <dgm:prSet phldrT="[Metin]"/>
      <dgm:spPr/>
      <dgm:t>
        <a:bodyPr/>
        <a:lstStyle/>
        <a:p>
          <a:r>
            <a:rPr lang="tr-TR" dirty="0">
              <a:latin typeface="Arial" pitchFamily="34" charset="0"/>
              <a:cs typeface="Arial" pitchFamily="34" charset="0"/>
            </a:rPr>
            <a:t>Stres</a:t>
          </a:r>
          <a:endParaRPr lang="tr-TR" dirty="0"/>
        </a:p>
      </dgm:t>
    </dgm:pt>
    <dgm:pt modelId="{2A614743-9FC2-40F0-A5BB-0392C6D3279D}" type="parTrans" cxnId="{14C25B7B-E02C-44FC-963F-52E761DA529A}">
      <dgm:prSet/>
      <dgm:spPr/>
      <dgm:t>
        <a:bodyPr/>
        <a:lstStyle/>
        <a:p>
          <a:endParaRPr lang="tr-TR"/>
        </a:p>
      </dgm:t>
    </dgm:pt>
    <dgm:pt modelId="{1EDEA6B9-DA1B-493B-87D6-E08D4C07AFD8}" type="sibTrans" cxnId="{14C25B7B-E02C-44FC-963F-52E761DA529A}">
      <dgm:prSet/>
      <dgm:spPr/>
      <dgm:t>
        <a:bodyPr/>
        <a:lstStyle/>
        <a:p>
          <a:endParaRPr lang="tr-TR"/>
        </a:p>
      </dgm:t>
    </dgm:pt>
    <dgm:pt modelId="{3350F09F-C357-440E-94DC-8BE635AE2C9F}">
      <dgm:prSet phldrT="[Metin]" custT="1"/>
      <dgm:spPr/>
      <dgm:t>
        <a:bodyPr/>
        <a:lstStyle/>
        <a:p>
          <a:r>
            <a:rPr lang="tr-TR" sz="1600" dirty="0">
              <a:latin typeface="Arial" pitchFamily="34" charset="0"/>
              <a:cs typeface="Arial" pitchFamily="34" charset="0"/>
            </a:rPr>
            <a:t>Ya yapamazsam, başaramazsam gibi işlevsel olmayan düşünceler</a:t>
          </a:r>
          <a:endParaRPr lang="tr-TR" sz="1600" dirty="0"/>
        </a:p>
      </dgm:t>
    </dgm:pt>
    <dgm:pt modelId="{A1221DCE-940F-46B3-9287-49C2AD5FD423}" type="parTrans" cxnId="{298CB475-FFE0-40E4-AAB6-52B21DFA9475}">
      <dgm:prSet/>
      <dgm:spPr/>
      <dgm:t>
        <a:bodyPr/>
        <a:lstStyle/>
        <a:p>
          <a:endParaRPr lang="tr-TR"/>
        </a:p>
      </dgm:t>
    </dgm:pt>
    <dgm:pt modelId="{AB697804-2601-4AD5-A64C-4BF336DB394A}" type="sibTrans" cxnId="{298CB475-FFE0-40E4-AAB6-52B21DFA9475}">
      <dgm:prSet/>
      <dgm:spPr/>
      <dgm:t>
        <a:bodyPr/>
        <a:lstStyle/>
        <a:p>
          <a:endParaRPr lang="tr-TR"/>
        </a:p>
      </dgm:t>
    </dgm:pt>
    <dgm:pt modelId="{1AE75125-B184-4678-BE59-A432298205D6}">
      <dgm:prSet phldrT="[Metin]" custT="1"/>
      <dgm:spPr/>
      <dgm:t>
        <a:bodyPr/>
        <a:lstStyle/>
        <a:p>
          <a:r>
            <a:rPr lang="tr-TR" sz="1600" dirty="0">
              <a:latin typeface="Arial" pitchFamily="34" charset="0"/>
              <a:cs typeface="Arial" pitchFamily="34" charset="0"/>
            </a:rPr>
            <a:t>Kaygı, korku, yetersizlik gibi duygular</a:t>
          </a:r>
          <a:endParaRPr lang="tr-TR" sz="1600" dirty="0"/>
        </a:p>
      </dgm:t>
    </dgm:pt>
    <dgm:pt modelId="{92E68C6E-1E32-4979-8049-D49FF69EF40C}" type="parTrans" cxnId="{6EDCE64D-A27A-4B96-88F4-ACFC632BE54E}">
      <dgm:prSet/>
      <dgm:spPr/>
      <dgm:t>
        <a:bodyPr/>
        <a:lstStyle/>
        <a:p>
          <a:endParaRPr lang="tr-TR"/>
        </a:p>
      </dgm:t>
    </dgm:pt>
    <dgm:pt modelId="{5542DA84-8486-4C8B-95F7-59959DD91A92}" type="sibTrans" cxnId="{6EDCE64D-A27A-4B96-88F4-ACFC632BE54E}">
      <dgm:prSet/>
      <dgm:spPr/>
      <dgm:t>
        <a:bodyPr/>
        <a:lstStyle/>
        <a:p>
          <a:endParaRPr lang="tr-TR"/>
        </a:p>
      </dgm:t>
    </dgm:pt>
    <dgm:pt modelId="{B39D5D8C-F824-42E8-9EAD-C4046BD30946}">
      <dgm:prSet phldrT="[Metin]"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tr-TR" sz="1800" dirty="0">
              <a:latin typeface="Arial" pitchFamily="34" charset="0"/>
              <a:cs typeface="Arial" pitchFamily="34" charset="0"/>
            </a:rPr>
            <a:t>Terleme, heyecanlanma gibi bedensel tepkiler</a:t>
          </a:r>
          <a:endParaRPr lang="tr-TR" sz="1800" dirty="0"/>
        </a:p>
      </dgm:t>
    </dgm:pt>
    <dgm:pt modelId="{093D85F7-0440-4580-B60B-B20B6556EBD5}" type="parTrans" cxnId="{70ABA1D8-BCDE-4F30-9790-89815736E0EF}">
      <dgm:prSet/>
      <dgm:spPr/>
      <dgm:t>
        <a:bodyPr/>
        <a:lstStyle/>
        <a:p>
          <a:endParaRPr lang="tr-TR"/>
        </a:p>
      </dgm:t>
    </dgm:pt>
    <dgm:pt modelId="{A98ECD07-1538-491A-8118-33F094F7B815}" type="sibTrans" cxnId="{70ABA1D8-BCDE-4F30-9790-89815736E0EF}">
      <dgm:prSet/>
      <dgm:spPr/>
      <dgm:t>
        <a:bodyPr/>
        <a:lstStyle/>
        <a:p>
          <a:endParaRPr lang="tr-TR"/>
        </a:p>
      </dgm:t>
    </dgm:pt>
    <dgm:pt modelId="{7628CFCD-BADF-4FB8-B816-651154712BEF}">
      <dgm:prSet phldrT="[Metin]" custT="1"/>
      <dgm:spPr/>
      <dgm:t>
        <a:bodyPr/>
        <a:lstStyle/>
        <a:p>
          <a:r>
            <a:rPr lang="tr-TR" sz="1800" dirty="0"/>
            <a:t>Sınavda unutma </a:t>
          </a:r>
        </a:p>
      </dgm:t>
    </dgm:pt>
    <dgm:pt modelId="{B61D3A41-5A13-4DC6-A44C-E5B86F1A1DE3}" type="parTrans" cxnId="{E54560C4-51EA-4310-8C9C-A220B45B61A6}">
      <dgm:prSet/>
      <dgm:spPr/>
      <dgm:t>
        <a:bodyPr/>
        <a:lstStyle/>
        <a:p>
          <a:endParaRPr lang="tr-TR"/>
        </a:p>
      </dgm:t>
    </dgm:pt>
    <dgm:pt modelId="{DEE67DD3-1D85-4DCA-8670-886D2B885F6C}" type="sibTrans" cxnId="{E54560C4-51EA-4310-8C9C-A220B45B61A6}">
      <dgm:prSet/>
      <dgm:spPr/>
      <dgm:t>
        <a:bodyPr/>
        <a:lstStyle/>
        <a:p>
          <a:endParaRPr lang="tr-TR"/>
        </a:p>
      </dgm:t>
    </dgm:pt>
    <dgm:pt modelId="{3C58B1C0-6DB3-4A07-B3ED-7FCAAA5F31B7}" type="pres">
      <dgm:prSet presAssocID="{E87B38E2-793E-4653-B356-EEEBC8E1863F}" presName="Name0" presStyleCnt="0">
        <dgm:presLayoutVars>
          <dgm:chMax val="1"/>
          <dgm:chPref val="1"/>
          <dgm:dir/>
          <dgm:animOne val="branch"/>
          <dgm:animLvl val="lvl"/>
        </dgm:presLayoutVars>
      </dgm:prSet>
      <dgm:spPr/>
    </dgm:pt>
    <dgm:pt modelId="{F0CFA5EB-E41C-4489-8CC4-77AF2CCDA847}" type="pres">
      <dgm:prSet presAssocID="{14B6E949-B245-498F-B9AD-3E090455B4A0}" presName="singleCycle" presStyleCnt="0"/>
      <dgm:spPr/>
    </dgm:pt>
    <dgm:pt modelId="{27233BDE-C497-4277-B652-22679E9BFE2D}" type="pres">
      <dgm:prSet presAssocID="{14B6E949-B245-498F-B9AD-3E090455B4A0}" presName="singleCenter" presStyleLbl="node1" presStyleIdx="0" presStyleCnt="5">
        <dgm:presLayoutVars>
          <dgm:chMax val="7"/>
          <dgm:chPref val="7"/>
        </dgm:presLayoutVars>
      </dgm:prSet>
      <dgm:spPr/>
    </dgm:pt>
    <dgm:pt modelId="{68CB5573-8299-448F-AE36-6D26CFA908CB}" type="pres">
      <dgm:prSet presAssocID="{A1221DCE-940F-46B3-9287-49C2AD5FD423}" presName="Name56" presStyleLbl="parChTrans1D2" presStyleIdx="0" presStyleCnt="4"/>
      <dgm:spPr/>
    </dgm:pt>
    <dgm:pt modelId="{2A1C990B-1D13-4746-A8F9-7A54262E3DE9}" type="pres">
      <dgm:prSet presAssocID="{3350F09F-C357-440E-94DC-8BE635AE2C9F}" presName="text0" presStyleLbl="node1" presStyleIdx="1" presStyleCnt="5" custScaleX="325087" custScaleY="95880" custRadScaleRad="82187" custRadScaleInc="870">
        <dgm:presLayoutVars>
          <dgm:bulletEnabled val="1"/>
        </dgm:presLayoutVars>
      </dgm:prSet>
      <dgm:spPr/>
    </dgm:pt>
    <dgm:pt modelId="{5419B714-E8E3-4EF0-AC51-6D919BA8B63B}" type="pres">
      <dgm:prSet presAssocID="{92E68C6E-1E32-4979-8049-D49FF69EF40C}" presName="Name56" presStyleLbl="parChTrans1D2" presStyleIdx="1" presStyleCnt="4"/>
      <dgm:spPr/>
    </dgm:pt>
    <dgm:pt modelId="{C2DEEB95-59AB-41BC-9CF4-D6B46E8C04A4}" type="pres">
      <dgm:prSet presAssocID="{1AE75125-B184-4678-BE59-A432298205D6}" presName="text0" presStyleLbl="node1" presStyleIdx="2" presStyleCnt="5" custScaleX="193374" custRadScaleRad="90213" custRadScaleInc="194655">
        <dgm:presLayoutVars>
          <dgm:bulletEnabled val="1"/>
        </dgm:presLayoutVars>
      </dgm:prSet>
      <dgm:spPr/>
    </dgm:pt>
    <dgm:pt modelId="{E3DE5EDC-B2AD-4EAD-AEB9-2AFD18608193}" type="pres">
      <dgm:prSet presAssocID="{093D85F7-0440-4580-B60B-B20B6556EBD5}" presName="Name56" presStyleLbl="parChTrans1D2" presStyleIdx="2" presStyleCnt="4"/>
      <dgm:spPr/>
    </dgm:pt>
    <dgm:pt modelId="{8D614180-0F70-4BAC-AB53-7D783110FA62}" type="pres">
      <dgm:prSet presAssocID="{B39D5D8C-F824-42E8-9EAD-C4046BD30946}" presName="text0" presStyleLbl="node1" presStyleIdx="3" presStyleCnt="5" custScaleX="292073" custScaleY="126385" custRadScaleRad="121782" custRadScaleInc="-200860">
        <dgm:presLayoutVars>
          <dgm:bulletEnabled val="1"/>
        </dgm:presLayoutVars>
      </dgm:prSet>
      <dgm:spPr/>
    </dgm:pt>
    <dgm:pt modelId="{66C45D8A-43ED-4433-9A96-B6C90B9A8C15}" type="pres">
      <dgm:prSet presAssocID="{B61D3A41-5A13-4DC6-A44C-E5B86F1A1DE3}" presName="Name56" presStyleLbl="parChTrans1D2" presStyleIdx="3" presStyleCnt="4"/>
      <dgm:spPr/>
    </dgm:pt>
    <dgm:pt modelId="{5C8D1917-29F9-4CF2-9C6B-C7C1D05DABA5}" type="pres">
      <dgm:prSet presAssocID="{7628CFCD-BADF-4FB8-B816-651154712BEF}" presName="text0" presStyleLbl="node1" presStyleIdx="4" presStyleCnt="5" custScaleX="150575">
        <dgm:presLayoutVars>
          <dgm:bulletEnabled val="1"/>
        </dgm:presLayoutVars>
      </dgm:prSet>
      <dgm:spPr/>
    </dgm:pt>
  </dgm:ptLst>
  <dgm:cxnLst>
    <dgm:cxn modelId="{53244E04-B4E4-4C9A-A786-90ED08271F7E}" type="presOf" srcId="{14B6E949-B245-498F-B9AD-3E090455B4A0}" destId="{27233BDE-C497-4277-B652-22679E9BFE2D}" srcOrd="0" destOrd="0" presId="urn:microsoft.com/office/officeart/2008/layout/RadialCluster"/>
    <dgm:cxn modelId="{C975F040-E985-4FEE-B2C3-AFB480EA0B8B}" type="presOf" srcId="{A1221DCE-940F-46B3-9287-49C2AD5FD423}" destId="{68CB5573-8299-448F-AE36-6D26CFA908CB}" srcOrd="0" destOrd="0" presId="urn:microsoft.com/office/officeart/2008/layout/RadialCluster"/>
    <dgm:cxn modelId="{790A6F5D-BA42-445C-9DA7-EF970E38AFF3}" type="presOf" srcId="{B61D3A41-5A13-4DC6-A44C-E5B86F1A1DE3}" destId="{66C45D8A-43ED-4433-9A96-B6C90B9A8C15}" srcOrd="0" destOrd="0" presId="urn:microsoft.com/office/officeart/2008/layout/RadialCluster"/>
    <dgm:cxn modelId="{3982995D-BEAE-4468-93AA-C23DAD9A0560}" type="presOf" srcId="{7628CFCD-BADF-4FB8-B816-651154712BEF}" destId="{5C8D1917-29F9-4CF2-9C6B-C7C1D05DABA5}" srcOrd="0" destOrd="0" presId="urn:microsoft.com/office/officeart/2008/layout/RadialCluster"/>
    <dgm:cxn modelId="{45C45A69-9417-4FC1-A91B-030283D818B6}" type="presOf" srcId="{B39D5D8C-F824-42E8-9EAD-C4046BD30946}" destId="{8D614180-0F70-4BAC-AB53-7D783110FA62}" srcOrd="0" destOrd="0" presId="urn:microsoft.com/office/officeart/2008/layout/RadialCluster"/>
    <dgm:cxn modelId="{6EDCE64D-A27A-4B96-88F4-ACFC632BE54E}" srcId="{14B6E949-B245-498F-B9AD-3E090455B4A0}" destId="{1AE75125-B184-4678-BE59-A432298205D6}" srcOrd="1" destOrd="0" parTransId="{92E68C6E-1E32-4979-8049-D49FF69EF40C}" sibTransId="{5542DA84-8486-4C8B-95F7-59959DD91A92}"/>
    <dgm:cxn modelId="{298CB475-FFE0-40E4-AAB6-52B21DFA9475}" srcId="{14B6E949-B245-498F-B9AD-3E090455B4A0}" destId="{3350F09F-C357-440E-94DC-8BE635AE2C9F}" srcOrd="0" destOrd="0" parTransId="{A1221DCE-940F-46B3-9287-49C2AD5FD423}" sibTransId="{AB697804-2601-4AD5-A64C-4BF336DB394A}"/>
    <dgm:cxn modelId="{14C25B7B-E02C-44FC-963F-52E761DA529A}" srcId="{E87B38E2-793E-4653-B356-EEEBC8E1863F}" destId="{14B6E949-B245-498F-B9AD-3E090455B4A0}" srcOrd="0" destOrd="0" parTransId="{2A614743-9FC2-40F0-A5BB-0392C6D3279D}" sibTransId="{1EDEA6B9-DA1B-493B-87D6-E08D4C07AFD8}"/>
    <dgm:cxn modelId="{FDA3BF84-6620-48C1-8A1D-3F882295838A}" type="presOf" srcId="{093D85F7-0440-4580-B60B-B20B6556EBD5}" destId="{E3DE5EDC-B2AD-4EAD-AEB9-2AFD18608193}" srcOrd="0" destOrd="0" presId="urn:microsoft.com/office/officeart/2008/layout/RadialCluster"/>
    <dgm:cxn modelId="{47BB8A95-8AC1-4DB5-9934-B1842BA9F04D}" type="presOf" srcId="{92E68C6E-1E32-4979-8049-D49FF69EF40C}" destId="{5419B714-E8E3-4EF0-AC51-6D919BA8B63B}" srcOrd="0" destOrd="0" presId="urn:microsoft.com/office/officeart/2008/layout/RadialCluster"/>
    <dgm:cxn modelId="{B6A174B7-6DDF-4B62-9BC5-483BEAAE4261}" type="presOf" srcId="{3350F09F-C357-440E-94DC-8BE635AE2C9F}" destId="{2A1C990B-1D13-4746-A8F9-7A54262E3DE9}" srcOrd="0" destOrd="0" presId="urn:microsoft.com/office/officeart/2008/layout/RadialCluster"/>
    <dgm:cxn modelId="{96EF1FBB-0041-4462-9E79-BCC7654B3D17}" type="presOf" srcId="{1AE75125-B184-4678-BE59-A432298205D6}" destId="{C2DEEB95-59AB-41BC-9CF4-D6B46E8C04A4}" srcOrd="0" destOrd="0" presId="urn:microsoft.com/office/officeart/2008/layout/RadialCluster"/>
    <dgm:cxn modelId="{E54560C4-51EA-4310-8C9C-A220B45B61A6}" srcId="{14B6E949-B245-498F-B9AD-3E090455B4A0}" destId="{7628CFCD-BADF-4FB8-B816-651154712BEF}" srcOrd="3" destOrd="0" parTransId="{B61D3A41-5A13-4DC6-A44C-E5B86F1A1DE3}" sibTransId="{DEE67DD3-1D85-4DCA-8670-886D2B885F6C}"/>
    <dgm:cxn modelId="{70ABA1D8-BCDE-4F30-9790-89815736E0EF}" srcId="{14B6E949-B245-498F-B9AD-3E090455B4A0}" destId="{B39D5D8C-F824-42E8-9EAD-C4046BD30946}" srcOrd="2" destOrd="0" parTransId="{093D85F7-0440-4580-B60B-B20B6556EBD5}" sibTransId="{A98ECD07-1538-491A-8118-33F094F7B815}"/>
    <dgm:cxn modelId="{BA32F5E6-5FA5-487D-BF6B-94FA1CD98972}" type="presOf" srcId="{E87B38E2-793E-4653-B356-EEEBC8E1863F}" destId="{3C58B1C0-6DB3-4A07-B3ED-7FCAAA5F31B7}" srcOrd="0" destOrd="0" presId="urn:microsoft.com/office/officeart/2008/layout/RadialCluster"/>
    <dgm:cxn modelId="{9609F2A9-BBE6-4D41-AA14-2BB06CAB5A1E}" type="presParOf" srcId="{3C58B1C0-6DB3-4A07-B3ED-7FCAAA5F31B7}" destId="{F0CFA5EB-E41C-4489-8CC4-77AF2CCDA847}" srcOrd="0" destOrd="0" presId="urn:microsoft.com/office/officeart/2008/layout/RadialCluster"/>
    <dgm:cxn modelId="{ABA11DA3-AFB7-437F-99EA-368EFE23A5EB}" type="presParOf" srcId="{F0CFA5EB-E41C-4489-8CC4-77AF2CCDA847}" destId="{27233BDE-C497-4277-B652-22679E9BFE2D}" srcOrd="0" destOrd="0" presId="urn:microsoft.com/office/officeart/2008/layout/RadialCluster"/>
    <dgm:cxn modelId="{D15D17F2-DA48-4E13-AFAC-15C3A327C8A6}" type="presParOf" srcId="{F0CFA5EB-E41C-4489-8CC4-77AF2CCDA847}" destId="{68CB5573-8299-448F-AE36-6D26CFA908CB}" srcOrd="1" destOrd="0" presId="urn:microsoft.com/office/officeart/2008/layout/RadialCluster"/>
    <dgm:cxn modelId="{CC6D7A13-D9B3-4189-A9BD-887139E5A2CF}" type="presParOf" srcId="{F0CFA5EB-E41C-4489-8CC4-77AF2CCDA847}" destId="{2A1C990B-1D13-4746-A8F9-7A54262E3DE9}" srcOrd="2" destOrd="0" presId="urn:microsoft.com/office/officeart/2008/layout/RadialCluster"/>
    <dgm:cxn modelId="{DCAC2644-4071-4095-9510-0B4FD135F685}" type="presParOf" srcId="{F0CFA5EB-E41C-4489-8CC4-77AF2CCDA847}" destId="{5419B714-E8E3-4EF0-AC51-6D919BA8B63B}" srcOrd="3" destOrd="0" presId="urn:microsoft.com/office/officeart/2008/layout/RadialCluster"/>
    <dgm:cxn modelId="{32BE0755-C12E-4A85-9C57-D0C9E878C339}" type="presParOf" srcId="{F0CFA5EB-E41C-4489-8CC4-77AF2CCDA847}" destId="{C2DEEB95-59AB-41BC-9CF4-D6B46E8C04A4}" srcOrd="4" destOrd="0" presId="urn:microsoft.com/office/officeart/2008/layout/RadialCluster"/>
    <dgm:cxn modelId="{47B98A36-FF08-4C60-B4AC-FB6942404FAD}" type="presParOf" srcId="{F0CFA5EB-E41C-4489-8CC4-77AF2CCDA847}" destId="{E3DE5EDC-B2AD-4EAD-AEB9-2AFD18608193}" srcOrd="5" destOrd="0" presId="urn:microsoft.com/office/officeart/2008/layout/RadialCluster"/>
    <dgm:cxn modelId="{D0476108-FF50-45D8-8D62-8C38C90BDF5F}" type="presParOf" srcId="{F0CFA5EB-E41C-4489-8CC4-77AF2CCDA847}" destId="{8D614180-0F70-4BAC-AB53-7D783110FA62}" srcOrd="6" destOrd="0" presId="urn:microsoft.com/office/officeart/2008/layout/RadialCluster"/>
    <dgm:cxn modelId="{F6C3E844-CEE4-469E-B3C4-03685BEE27F8}" type="presParOf" srcId="{F0CFA5EB-E41C-4489-8CC4-77AF2CCDA847}" destId="{66C45D8A-43ED-4433-9A96-B6C90B9A8C15}" srcOrd="7" destOrd="0" presId="urn:microsoft.com/office/officeart/2008/layout/RadialCluster"/>
    <dgm:cxn modelId="{BFE25FAD-CED7-4500-BBF2-F0716A006FBE}" type="presParOf" srcId="{F0CFA5EB-E41C-4489-8CC4-77AF2CCDA847}" destId="{5C8D1917-29F9-4CF2-9C6B-C7C1D05DABA5}"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EE6E3-3BAB-4032-861A-1BC420AE9594}">
      <dsp:nvSpPr>
        <dsp:cNvPr id="0" name=""/>
        <dsp:cNvSpPr/>
      </dsp:nvSpPr>
      <dsp:spPr>
        <a:xfrm>
          <a:off x="1800203" y="0"/>
          <a:ext cx="1264710" cy="82206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dirty="0"/>
            <a:t>Beden</a:t>
          </a:r>
        </a:p>
      </dsp:txBody>
      <dsp:txXfrm>
        <a:off x="1840333" y="40130"/>
        <a:ext cx="1184450" cy="741802"/>
      </dsp:txXfrm>
    </dsp:sp>
    <dsp:sp modelId="{83596EB6-CE46-4AC0-BD1B-6C7FAA54451D}">
      <dsp:nvSpPr>
        <dsp:cNvPr id="0" name=""/>
        <dsp:cNvSpPr/>
      </dsp:nvSpPr>
      <dsp:spPr>
        <a:xfrm>
          <a:off x="737246" y="409083"/>
          <a:ext cx="3282442" cy="3282442"/>
        </a:xfrm>
        <a:custGeom>
          <a:avLst/>
          <a:gdLst/>
          <a:ahLst/>
          <a:cxnLst/>
          <a:rect l="0" t="0" r="0" b="0"/>
          <a:pathLst>
            <a:path>
              <a:moveTo>
                <a:pt x="1053605" y="108800"/>
              </a:moveTo>
              <a:arcTo wR="1641221" hR="1641221" stAng="14941223" swAng="-2087430"/>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6331E9-2F0D-4BAA-83EB-642E466DD39D}">
      <dsp:nvSpPr>
        <dsp:cNvPr id="0" name=""/>
        <dsp:cNvSpPr/>
      </dsp:nvSpPr>
      <dsp:spPr>
        <a:xfrm>
          <a:off x="183014" y="1135381"/>
          <a:ext cx="1264710" cy="82206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dirty="0"/>
            <a:t>Davranış</a:t>
          </a:r>
        </a:p>
      </dsp:txBody>
      <dsp:txXfrm>
        <a:off x="223144" y="1175511"/>
        <a:ext cx="1184450" cy="741802"/>
      </dsp:txXfrm>
    </dsp:sp>
    <dsp:sp modelId="{D0200665-BDB4-4123-B063-3BB3D726428B}">
      <dsp:nvSpPr>
        <dsp:cNvPr id="0" name=""/>
        <dsp:cNvSpPr/>
      </dsp:nvSpPr>
      <dsp:spPr>
        <a:xfrm>
          <a:off x="735042" y="412356"/>
          <a:ext cx="3282442" cy="3282442"/>
        </a:xfrm>
        <a:custGeom>
          <a:avLst/>
          <a:gdLst/>
          <a:ahLst/>
          <a:cxnLst/>
          <a:rect l="0" t="0" r="0" b="0"/>
          <a:pathLst>
            <a:path>
              <a:moveTo>
                <a:pt x="2236" y="1555571"/>
              </a:moveTo>
              <a:arcTo wR="1641221" hR="1641221" stAng="10979485" swAng="-2194927"/>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C17A50-096D-49E5-8EC5-976852B87C1A}">
      <dsp:nvSpPr>
        <dsp:cNvPr id="0" name=""/>
        <dsp:cNvSpPr/>
      </dsp:nvSpPr>
      <dsp:spPr>
        <a:xfrm>
          <a:off x="779223" y="2970322"/>
          <a:ext cx="1264710" cy="82206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dirty="0"/>
            <a:t>Düşünce</a:t>
          </a:r>
        </a:p>
      </dsp:txBody>
      <dsp:txXfrm>
        <a:off x="819353" y="3010452"/>
        <a:ext cx="1184450" cy="741802"/>
      </dsp:txXfrm>
    </dsp:sp>
    <dsp:sp modelId="{14136651-5625-43B9-8D95-28DA06706F41}">
      <dsp:nvSpPr>
        <dsp:cNvPr id="0" name=""/>
        <dsp:cNvSpPr/>
      </dsp:nvSpPr>
      <dsp:spPr>
        <a:xfrm>
          <a:off x="735042" y="412356"/>
          <a:ext cx="3282442" cy="3282442"/>
        </a:xfrm>
        <a:custGeom>
          <a:avLst/>
          <a:gdLst/>
          <a:ahLst/>
          <a:cxnLst/>
          <a:rect l="0" t="0" r="0" b="0"/>
          <a:pathLst>
            <a:path>
              <a:moveTo>
                <a:pt x="1315402" y="3249775"/>
              </a:moveTo>
              <a:arcTo wR="1641221" hR="1641221" stAng="6087033" swAng="-1374065"/>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D62783-1BCB-4B69-94FC-D5AF1918B7A3}">
      <dsp:nvSpPr>
        <dsp:cNvPr id="0" name=""/>
        <dsp:cNvSpPr/>
      </dsp:nvSpPr>
      <dsp:spPr>
        <a:xfrm>
          <a:off x="2708594" y="2970322"/>
          <a:ext cx="1264710" cy="82206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dirty="0"/>
            <a:t>Duygu</a:t>
          </a:r>
        </a:p>
      </dsp:txBody>
      <dsp:txXfrm>
        <a:off x="2748724" y="3010452"/>
        <a:ext cx="1184450" cy="741802"/>
      </dsp:txXfrm>
    </dsp:sp>
    <dsp:sp modelId="{18633731-F5DB-43A2-9B18-293451CF15D0}">
      <dsp:nvSpPr>
        <dsp:cNvPr id="0" name=""/>
        <dsp:cNvSpPr/>
      </dsp:nvSpPr>
      <dsp:spPr>
        <a:xfrm>
          <a:off x="735042" y="412356"/>
          <a:ext cx="3282442" cy="3282442"/>
        </a:xfrm>
        <a:custGeom>
          <a:avLst/>
          <a:gdLst/>
          <a:ahLst/>
          <a:cxnLst/>
          <a:rect l="0" t="0" r="0" b="0"/>
          <a:pathLst>
            <a:path>
              <a:moveTo>
                <a:pt x="3008376" y="2549236"/>
              </a:moveTo>
              <a:arcTo wR="1641221" hR="1641221" stAng="2015442" swAng="-2194927"/>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8AE2C9-BF9D-4C49-B866-3CB2DF5519FD}">
      <dsp:nvSpPr>
        <dsp:cNvPr id="0" name=""/>
        <dsp:cNvSpPr/>
      </dsp:nvSpPr>
      <dsp:spPr>
        <a:xfrm>
          <a:off x="3304802" y="1135381"/>
          <a:ext cx="1264710" cy="822062"/>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dirty="0"/>
            <a:t>Psikoloji</a:t>
          </a:r>
        </a:p>
      </dsp:txBody>
      <dsp:txXfrm>
        <a:off x="3344932" y="1175511"/>
        <a:ext cx="1184450" cy="741802"/>
      </dsp:txXfrm>
    </dsp:sp>
    <dsp:sp modelId="{19DE0364-35DB-4FE5-BEB5-53A3E2EEF96D}">
      <dsp:nvSpPr>
        <dsp:cNvPr id="0" name=""/>
        <dsp:cNvSpPr/>
      </dsp:nvSpPr>
      <dsp:spPr>
        <a:xfrm>
          <a:off x="732575" y="408691"/>
          <a:ext cx="3282442" cy="3282442"/>
        </a:xfrm>
        <a:custGeom>
          <a:avLst/>
          <a:gdLst/>
          <a:ahLst/>
          <a:cxnLst/>
          <a:rect l="0" t="0" r="0" b="0"/>
          <a:pathLst>
            <a:path>
              <a:moveTo>
                <a:pt x="2999083" y="719366"/>
              </a:moveTo>
              <a:arcTo wR="1641221" hR="1641221" stAng="19549643" swAng="-1836893"/>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33BDE-C497-4277-B652-22679E9BFE2D}">
      <dsp:nvSpPr>
        <dsp:cNvPr id="0" name=""/>
        <dsp:cNvSpPr/>
      </dsp:nvSpPr>
      <dsp:spPr>
        <a:xfrm>
          <a:off x="2350997" y="1360103"/>
          <a:ext cx="1219200" cy="12192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tr-TR" sz="3100" kern="1200" dirty="0">
              <a:latin typeface="Arial" pitchFamily="34" charset="0"/>
              <a:cs typeface="Arial" pitchFamily="34" charset="0"/>
            </a:rPr>
            <a:t>Stres</a:t>
          </a:r>
          <a:endParaRPr lang="tr-TR" sz="3100" kern="1200" dirty="0"/>
        </a:p>
      </dsp:txBody>
      <dsp:txXfrm>
        <a:off x="2410513" y="1419619"/>
        <a:ext cx="1100168" cy="1100168"/>
      </dsp:txXfrm>
    </dsp:sp>
    <dsp:sp modelId="{68CB5573-8299-448F-AE36-6D26CFA908CB}">
      <dsp:nvSpPr>
        <dsp:cNvPr id="0" name=""/>
        <dsp:cNvSpPr/>
      </dsp:nvSpPr>
      <dsp:spPr>
        <a:xfrm rot="16223490">
          <a:off x="2799476" y="1193684"/>
          <a:ext cx="332846" cy="0"/>
        </a:xfrm>
        <a:custGeom>
          <a:avLst/>
          <a:gdLst/>
          <a:ahLst/>
          <a:cxnLst/>
          <a:rect l="0" t="0" r="0" b="0"/>
          <a:pathLst>
            <a:path>
              <a:moveTo>
                <a:pt x="0" y="0"/>
              </a:moveTo>
              <a:lnTo>
                <a:pt x="33284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1C990B-1D13-4746-A8F9-7A54262E3DE9}">
      <dsp:nvSpPr>
        <dsp:cNvPr id="0" name=""/>
        <dsp:cNvSpPr/>
      </dsp:nvSpPr>
      <dsp:spPr>
        <a:xfrm>
          <a:off x="1641953" y="244055"/>
          <a:ext cx="2655518" cy="783209"/>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Arial" pitchFamily="34" charset="0"/>
              <a:cs typeface="Arial" pitchFamily="34" charset="0"/>
            </a:rPr>
            <a:t>Ya yapamazsam, başaramazsam gibi işlevsel olmayan düşünceler</a:t>
          </a:r>
          <a:endParaRPr lang="tr-TR" sz="1600" kern="1200" dirty="0"/>
        </a:p>
      </dsp:txBody>
      <dsp:txXfrm>
        <a:off x="1680186" y="282288"/>
        <a:ext cx="2579052" cy="706743"/>
      </dsp:txXfrm>
    </dsp:sp>
    <dsp:sp modelId="{5419B714-E8E3-4EF0-AC51-6D919BA8B63B}">
      <dsp:nvSpPr>
        <dsp:cNvPr id="0" name=""/>
        <dsp:cNvSpPr/>
      </dsp:nvSpPr>
      <dsp:spPr>
        <a:xfrm rot="5255685">
          <a:off x="2772837" y="2801820"/>
          <a:ext cx="445424" cy="0"/>
        </a:xfrm>
        <a:custGeom>
          <a:avLst/>
          <a:gdLst/>
          <a:ahLst/>
          <a:cxnLst/>
          <a:rect l="0" t="0" r="0" b="0"/>
          <a:pathLst>
            <a:path>
              <a:moveTo>
                <a:pt x="0" y="0"/>
              </a:moveTo>
              <a:lnTo>
                <a:pt x="445424"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DEEB95-59AB-41BC-9CF4-D6B46E8C04A4}">
      <dsp:nvSpPr>
        <dsp:cNvPr id="0" name=""/>
        <dsp:cNvSpPr/>
      </dsp:nvSpPr>
      <dsp:spPr>
        <a:xfrm>
          <a:off x="2232251" y="3024336"/>
          <a:ext cx="1579602" cy="816864"/>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Arial" pitchFamily="34" charset="0"/>
              <a:cs typeface="Arial" pitchFamily="34" charset="0"/>
            </a:rPr>
            <a:t>Kaygı, korku, yetersizlik gibi duygular</a:t>
          </a:r>
          <a:endParaRPr lang="tr-TR" sz="1600" kern="1200" dirty="0"/>
        </a:p>
      </dsp:txBody>
      <dsp:txXfrm>
        <a:off x="2272127" y="3064212"/>
        <a:ext cx="1499850" cy="737112"/>
      </dsp:txXfrm>
    </dsp:sp>
    <dsp:sp modelId="{E3DE5EDC-B2AD-4EAD-AEB9-2AFD18608193}">
      <dsp:nvSpPr>
        <dsp:cNvPr id="0" name=""/>
        <dsp:cNvSpPr/>
      </dsp:nvSpPr>
      <dsp:spPr>
        <a:xfrm rot="21576370">
          <a:off x="3570195" y="1965032"/>
          <a:ext cx="139966" cy="0"/>
        </a:xfrm>
        <a:custGeom>
          <a:avLst/>
          <a:gdLst/>
          <a:ahLst/>
          <a:cxnLst/>
          <a:rect l="0" t="0" r="0" b="0"/>
          <a:pathLst>
            <a:path>
              <a:moveTo>
                <a:pt x="0" y="0"/>
              </a:moveTo>
              <a:lnTo>
                <a:pt x="13996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614180-0F70-4BAC-AB53-7D783110FA62}">
      <dsp:nvSpPr>
        <dsp:cNvPr id="0" name=""/>
        <dsp:cNvSpPr/>
      </dsp:nvSpPr>
      <dsp:spPr>
        <a:xfrm>
          <a:off x="3710160" y="1440155"/>
          <a:ext cx="2385839" cy="1032393"/>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tr-TR" sz="1800" kern="1200" dirty="0">
              <a:latin typeface="Arial" pitchFamily="34" charset="0"/>
              <a:cs typeface="Arial" pitchFamily="34" charset="0"/>
            </a:rPr>
            <a:t>Terleme, heyecanlanma gibi bedensel tepkiler</a:t>
          </a:r>
          <a:endParaRPr lang="tr-TR" sz="1800" kern="1200" dirty="0"/>
        </a:p>
      </dsp:txBody>
      <dsp:txXfrm>
        <a:off x="3760557" y="1490552"/>
        <a:ext cx="2285045" cy="931599"/>
      </dsp:txXfrm>
    </dsp:sp>
    <dsp:sp modelId="{66C45D8A-43ED-4433-9A96-B6C90B9A8C15}">
      <dsp:nvSpPr>
        <dsp:cNvPr id="0" name=""/>
        <dsp:cNvSpPr/>
      </dsp:nvSpPr>
      <dsp:spPr>
        <a:xfrm rot="10800000">
          <a:off x="1952375" y="1969703"/>
          <a:ext cx="398622" cy="0"/>
        </a:xfrm>
        <a:custGeom>
          <a:avLst/>
          <a:gdLst/>
          <a:ahLst/>
          <a:cxnLst/>
          <a:rect l="0" t="0" r="0" b="0"/>
          <a:pathLst>
            <a:path>
              <a:moveTo>
                <a:pt x="0" y="0"/>
              </a:moveTo>
              <a:lnTo>
                <a:pt x="398622"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8D1917-29F9-4CF2-9C6B-C7C1D05DABA5}">
      <dsp:nvSpPr>
        <dsp:cNvPr id="0" name=""/>
        <dsp:cNvSpPr/>
      </dsp:nvSpPr>
      <dsp:spPr>
        <a:xfrm>
          <a:off x="722382" y="1561271"/>
          <a:ext cx="1229992" cy="816864"/>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tr-TR" sz="1800" kern="1200" dirty="0"/>
            <a:t>Sınavda unutma </a:t>
          </a:r>
        </a:p>
      </dsp:txBody>
      <dsp:txXfrm>
        <a:off x="762258" y="1601147"/>
        <a:ext cx="1150240" cy="73711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20"/>
            <a:ext cx="7772400" cy="1102519"/>
          </a:xfrm>
        </p:spPr>
        <p:txBody>
          <a:bodyPr/>
          <a:lstStyle/>
          <a:p>
            <a:r>
              <a:rPr lang="tr-TR"/>
              <a:t>Asıl başlık stili için tıklatın</a:t>
            </a: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3.11.2021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3.11.2021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3.11.2021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3.11.2021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3.11.2021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3.11.2021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3.11.2021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3.11.2021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3.11.2021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3" y="204787"/>
            <a:ext cx="3008313" cy="871538"/>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6000" b="-26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3.11.2021</a:t>
            </a:fld>
            <a:endParaRPr lang="tr-TR"/>
          </a:p>
        </p:txBody>
      </p:sp>
      <p:sp>
        <p:nvSpPr>
          <p:cNvPr id="5" name="4 Altbilgi Yer Tutucusu"/>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316857" y="1460272"/>
            <a:ext cx="8154144" cy="369332"/>
          </a:xfrm>
          <a:prstGeom prst="rect">
            <a:avLst/>
          </a:prstGeom>
        </p:spPr>
        <p:txBody>
          <a:bodyPr wrap="square">
            <a:spAutoFit/>
          </a:bodyPr>
          <a:lstStyle/>
          <a:p>
            <a:pPr algn="ctr"/>
            <a:r>
              <a:rPr lang="tr-TR" b="1" spc="600" dirty="0">
                <a:latin typeface="Arial" pitchFamily="34" charset="0"/>
                <a:cs typeface="Arial" pitchFamily="34" charset="0"/>
              </a:rPr>
              <a:t>STRESLE  BAŞ  ETME </a:t>
            </a:r>
          </a:p>
        </p:txBody>
      </p:sp>
      <p:pic>
        <p:nvPicPr>
          <p:cNvPr id="1026" name="Picture 2" descr="Oruç stres, kaygı ve depresyonu azaltıyor - Sağlık haber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231624"/>
            <a:ext cx="3960540" cy="23784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67544" y="2355726"/>
            <a:ext cx="3534982" cy="1338828"/>
          </a:xfrm>
          <a:prstGeom prst="rect">
            <a:avLst/>
          </a:prstGeom>
          <a:noFill/>
        </p:spPr>
        <p:txBody>
          <a:bodyPr wrap="square" rtlCol="0">
            <a:spAutoFit/>
          </a:bodyPr>
          <a:lstStyle/>
          <a:p>
            <a:pPr marL="285750" indent="-285750">
              <a:lnSpc>
                <a:spcPct val="150000"/>
              </a:lnSpc>
              <a:buFont typeface="Arial" pitchFamily="34" charset="0"/>
              <a:buChar char="•"/>
            </a:pPr>
            <a:r>
              <a:rPr lang="tr-TR" dirty="0">
                <a:latin typeface="Arial" pitchFamily="34" charset="0"/>
                <a:cs typeface="Arial" pitchFamily="34" charset="0"/>
              </a:rPr>
              <a:t>unutkanlık,</a:t>
            </a:r>
          </a:p>
          <a:p>
            <a:pPr marL="285750" indent="-285750">
              <a:lnSpc>
                <a:spcPct val="150000"/>
              </a:lnSpc>
              <a:buFont typeface="Arial" pitchFamily="34" charset="0"/>
              <a:buChar char="•"/>
            </a:pPr>
            <a:r>
              <a:rPr lang="tr-TR" dirty="0">
                <a:latin typeface="Arial" pitchFamily="34" charset="0"/>
                <a:cs typeface="Arial" pitchFamily="34" charset="0"/>
              </a:rPr>
              <a:t>aile üyeleriyle sorun,</a:t>
            </a:r>
          </a:p>
          <a:p>
            <a:pPr>
              <a:lnSpc>
                <a:spcPct val="150000"/>
              </a:lnSpc>
            </a:pPr>
            <a:endParaRPr lang="tr-TR" dirty="0">
              <a:latin typeface="Arial" pitchFamily="34" charset="0"/>
              <a:cs typeface="Arial" pitchFamily="34" charset="0"/>
            </a:endParaRPr>
          </a:p>
        </p:txBody>
      </p:sp>
      <p:sp>
        <p:nvSpPr>
          <p:cNvPr id="5" name="9 Metin kutusu"/>
          <p:cNvSpPr txBox="1"/>
          <p:nvPr/>
        </p:nvSpPr>
        <p:spPr>
          <a:xfrm>
            <a:off x="3289738" y="250167"/>
            <a:ext cx="5472608" cy="430887"/>
          </a:xfrm>
          <a:prstGeom prst="rect">
            <a:avLst/>
          </a:prstGeom>
          <a:noFill/>
        </p:spPr>
        <p:txBody>
          <a:bodyPr wrap="square" rtlCol="0">
            <a:spAutoFit/>
          </a:bodyPr>
          <a:lstStyle/>
          <a:p>
            <a:r>
              <a:rPr lang="tr-TR" sz="2200" b="1" dirty="0">
                <a:latin typeface="Arial" pitchFamily="34" charset="0"/>
                <a:cs typeface="Arial" pitchFamily="34" charset="0"/>
              </a:rPr>
              <a:t>STRESİN SONUÇLARI</a:t>
            </a:r>
          </a:p>
        </p:txBody>
      </p:sp>
      <p:pic>
        <p:nvPicPr>
          <p:cNvPr id="7170" name="Picture 2" descr="Unutkanlık 9 hastalığın habercisi olabilir! - Sağlık son dakika haber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894" y="2139702"/>
            <a:ext cx="3889061" cy="218956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35460" y="1343758"/>
            <a:ext cx="4572000" cy="878574"/>
          </a:xfrm>
          <a:prstGeom prst="rect">
            <a:avLst/>
          </a:prstGeom>
        </p:spPr>
        <p:txBody>
          <a:bodyPr>
            <a:spAutoFit/>
          </a:bodyPr>
          <a:lstStyle/>
          <a:p>
            <a:pPr>
              <a:lnSpc>
                <a:spcPct val="150000"/>
              </a:lnSpc>
            </a:pPr>
            <a:r>
              <a:rPr lang="tr-TR" dirty="0">
                <a:latin typeface="Arial" pitchFamily="34" charset="0"/>
                <a:cs typeface="Arial" pitchFamily="34" charset="0"/>
              </a:rPr>
              <a:t>Stres yaşantısının </a:t>
            </a:r>
            <a:r>
              <a:rPr lang="tr-TR" b="1" i="1" dirty="0">
                <a:latin typeface="Arial" pitchFamily="34" charset="0"/>
                <a:cs typeface="Arial" pitchFamily="34" charset="0"/>
              </a:rPr>
              <a:t>psikolojik</a:t>
            </a:r>
            <a:r>
              <a:rPr lang="tr-TR" dirty="0">
                <a:latin typeface="Arial" pitchFamily="34" charset="0"/>
                <a:cs typeface="Arial" pitchFamily="34" charset="0"/>
              </a:rPr>
              <a:t> boyutuna verilebilecek örneklerse;</a:t>
            </a:r>
            <a:endParaRPr lang="tr-TR" dirty="0"/>
          </a:p>
        </p:txBody>
      </p:sp>
    </p:spTree>
    <p:extLst>
      <p:ext uri="{BB962C8B-B14F-4D97-AF65-F5344CB8AC3E}">
        <p14:creationId xmlns:p14="http://schemas.microsoft.com/office/powerpoint/2010/main" val="219252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Metin kutusu"/>
          <p:cNvSpPr txBox="1"/>
          <p:nvPr/>
        </p:nvSpPr>
        <p:spPr>
          <a:xfrm>
            <a:off x="3289738" y="250167"/>
            <a:ext cx="5472608" cy="430887"/>
          </a:xfrm>
          <a:prstGeom prst="rect">
            <a:avLst/>
          </a:prstGeom>
          <a:noFill/>
        </p:spPr>
        <p:txBody>
          <a:bodyPr wrap="square" rtlCol="0">
            <a:spAutoFit/>
          </a:bodyPr>
          <a:lstStyle/>
          <a:p>
            <a:r>
              <a:rPr lang="tr-TR" sz="2200" b="1" dirty="0">
                <a:latin typeface="Arial" pitchFamily="34" charset="0"/>
                <a:cs typeface="Arial" pitchFamily="34" charset="0"/>
              </a:rPr>
              <a:t>STRESİN SONUÇLARI</a:t>
            </a:r>
          </a:p>
        </p:txBody>
      </p:sp>
      <p:sp>
        <p:nvSpPr>
          <p:cNvPr id="5" name="Dikdörtgen 4"/>
          <p:cNvSpPr/>
          <p:nvPr/>
        </p:nvSpPr>
        <p:spPr>
          <a:xfrm>
            <a:off x="107504" y="987574"/>
            <a:ext cx="9289032" cy="1338828"/>
          </a:xfrm>
          <a:prstGeom prst="rect">
            <a:avLst/>
          </a:prstGeom>
        </p:spPr>
        <p:txBody>
          <a:bodyPr wrap="square">
            <a:spAutoFit/>
          </a:bodyPr>
          <a:lstStyle/>
          <a:p>
            <a:pPr marL="285750" indent="-285750">
              <a:lnSpc>
                <a:spcPct val="150000"/>
              </a:lnSpc>
              <a:buFont typeface="Arial" pitchFamily="34" charset="0"/>
              <a:buChar char="•"/>
            </a:pPr>
            <a:r>
              <a:rPr lang="tr-TR" dirty="0">
                <a:latin typeface="Arial" pitchFamily="34" charset="0"/>
                <a:cs typeface="Arial" pitchFamily="34" charset="0"/>
              </a:rPr>
              <a:t>depresyon,</a:t>
            </a:r>
          </a:p>
          <a:p>
            <a:pPr marL="285750" indent="-285750">
              <a:lnSpc>
                <a:spcPct val="150000"/>
              </a:lnSpc>
              <a:buFont typeface="Arial" pitchFamily="34" charset="0"/>
              <a:buChar char="•"/>
            </a:pPr>
            <a:r>
              <a:rPr lang="tr-TR" dirty="0">
                <a:latin typeface="Arial" pitchFamily="34" charset="0"/>
                <a:cs typeface="Arial" pitchFamily="34" charset="0"/>
              </a:rPr>
              <a:t>uyku süresinin artması,</a:t>
            </a:r>
          </a:p>
          <a:p>
            <a:pPr marL="285750" indent="-285750">
              <a:lnSpc>
                <a:spcPct val="150000"/>
              </a:lnSpc>
              <a:buFont typeface="Arial" pitchFamily="34" charset="0"/>
              <a:buChar char="•"/>
            </a:pPr>
            <a:r>
              <a:rPr lang="tr-TR" dirty="0">
                <a:latin typeface="Arial" pitchFamily="34" charset="0"/>
                <a:cs typeface="Arial" pitchFamily="34" charset="0"/>
              </a:rPr>
              <a:t>arkadaşlık ilişkilerinde sorunlar…</a:t>
            </a:r>
          </a:p>
        </p:txBody>
      </p:sp>
      <p:pic>
        <p:nvPicPr>
          <p:cNvPr id="8194" name="Picture 2" descr="Κατάθλιψη - Βικιπαίδει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931790"/>
            <a:ext cx="4690302" cy="234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055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43808" y="771550"/>
            <a:ext cx="3757901" cy="504056"/>
          </a:xfrm>
        </p:spPr>
        <p:txBody>
          <a:bodyPr>
            <a:normAutofit fontScale="92500"/>
          </a:bodyPr>
          <a:lstStyle/>
          <a:p>
            <a:pPr marL="0" indent="0">
              <a:lnSpc>
                <a:spcPct val="150000"/>
              </a:lnSpc>
              <a:buNone/>
            </a:pPr>
            <a:r>
              <a:rPr lang="tr-TR" sz="1800" dirty="0">
                <a:latin typeface="Arial" pitchFamily="34" charset="0"/>
                <a:cs typeface="Arial" pitchFamily="34" charset="0"/>
              </a:rPr>
              <a:t>Okul yaşamından sınavı ele alalım :</a:t>
            </a:r>
          </a:p>
        </p:txBody>
      </p:sp>
      <p:graphicFrame>
        <p:nvGraphicFramePr>
          <p:cNvPr id="5" name="Diyagram 4"/>
          <p:cNvGraphicFramePr/>
          <p:nvPr>
            <p:extLst>
              <p:ext uri="{D42A27DB-BD31-4B8C-83A1-F6EECF244321}">
                <p14:modId xmlns:p14="http://schemas.microsoft.com/office/powerpoint/2010/main" val="354814485"/>
              </p:ext>
            </p:extLst>
          </p:nvPr>
        </p:nvGraphicFramePr>
        <p:xfrm>
          <a:off x="1619672" y="98757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9 Metin kutusu"/>
          <p:cNvSpPr txBox="1"/>
          <p:nvPr/>
        </p:nvSpPr>
        <p:spPr>
          <a:xfrm>
            <a:off x="3289738" y="250167"/>
            <a:ext cx="5472608" cy="430887"/>
          </a:xfrm>
          <a:prstGeom prst="rect">
            <a:avLst/>
          </a:prstGeom>
          <a:noFill/>
        </p:spPr>
        <p:txBody>
          <a:bodyPr wrap="square" rtlCol="0">
            <a:spAutoFit/>
          </a:bodyPr>
          <a:lstStyle/>
          <a:p>
            <a:r>
              <a:rPr lang="tr-TR" sz="2200" b="1" dirty="0">
                <a:latin typeface="Arial" pitchFamily="34" charset="0"/>
                <a:cs typeface="Arial" pitchFamily="34" charset="0"/>
              </a:rPr>
              <a:t>STRESİN SONUÇLARI</a:t>
            </a:r>
          </a:p>
        </p:txBody>
      </p:sp>
    </p:spTree>
    <p:extLst>
      <p:ext uri="{BB962C8B-B14F-4D97-AF65-F5344CB8AC3E}">
        <p14:creationId xmlns:p14="http://schemas.microsoft.com/office/powerpoint/2010/main" val="67277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27233BDE-C497-4277-B652-22679E9BFE2D}"/>
                                            </p:graphicEl>
                                          </p:spTgt>
                                        </p:tgtEl>
                                        <p:attrNameLst>
                                          <p:attrName>style.visibility</p:attrName>
                                        </p:attrNameLst>
                                      </p:cBhvr>
                                      <p:to>
                                        <p:strVal val="visible"/>
                                      </p:to>
                                    </p:set>
                                    <p:animEffect transition="in" filter="wheel(1)">
                                      <p:cBhvr>
                                        <p:cTn id="7" dur="1000"/>
                                        <p:tgtEl>
                                          <p:spTgt spid="5">
                                            <p:graphicEl>
                                              <a:dgm id="{27233BDE-C497-4277-B652-22679E9BFE2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68CB5573-8299-448F-AE36-6D26CFA908CB}"/>
                                            </p:graphicEl>
                                          </p:spTgt>
                                        </p:tgtEl>
                                        <p:attrNameLst>
                                          <p:attrName>style.visibility</p:attrName>
                                        </p:attrNameLst>
                                      </p:cBhvr>
                                      <p:to>
                                        <p:strVal val="visible"/>
                                      </p:to>
                                    </p:set>
                                    <p:animEffect transition="in" filter="wheel(1)">
                                      <p:cBhvr>
                                        <p:cTn id="12" dur="1000"/>
                                        <p:tgtEl>
                                          <p:spTgt spid="5">
                                            <p:graphicEl>
                                              <a:dgm id="{68CB5573-8299-448F-AE36-6D26CFA908CB}"/>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2A1C990B-1D13-4746-A8F9-7A54262E3DE9}"/>
                                            </p:graphicEl>
                                          </p:spTgt>
                                        </p:tgtEl>
                                        <p:attrNameLst>
                                          <p:attrName>style.visibility</p:attrName>
                                        </p:attrNameLst>
                                      </p:cBhvr>
                                      <p:to>
                                        <p:strVal val="visible"/>
                                      </p:to>
                                    </p:set>
                                    <p:animEffect transition="in" filter="wheel(1)">
                                      <p:cBhvr>
                                        <p:cTn id="15" dur="1000"/>
                                        <p:tgtEl>
                                          <p:spTgt spid="5">
                                            <p:graphicEl>
                                              <a:dgm id="{2A1C990B-1D13-4746-A8F9-7A54262E3DE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graphicEl>
                                              <a:dgm id="{5419B714-E8E3-4EF0-AC51-6D919BA8B63B}"/>
                                            </p:graphicEl>
                                          </p:spTgt>
                                        </p:tgtEl>
                                        <p:attrNameLst>
                                          <p:attrName>style.visibility</p:attrName>
                                        </p:attrNameLst>
                                      </p:cBhvr>
                                      <p:to>
                                        <p:strVal val="visible"/>
                                      </p:to>
                                    </p:set>
                                    <p:animEffect transition="in" filter="wheel(1)">
                                      <p:cBhvr>
                                        <p:cTn id="20" dur="1000"/>
                                        <p:tgtEl>
                                          <p:spTgt spid="5">
                                            <p:graphicEl>
                                              <a:dgm id="{5419B714-E8E3-4EF0-AC51-6D919BA8B63B}"/>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graphicEl>
                                              <a:dgm id="{C2DEEB95-59AB-41BC-9CF4-D6B46E8C04A4}"/>
                                            </p:graphicEl>
                                          </p:spTgt>
                                        </p:tgtEl>
                                        <p:attrNameLst>
                                          <p:attrName>style.visibility</p:attrName>
                                        </p:attrNameLst>
                                      </p:cBhvr>
                                      <p:to>
                                        <p:strVal val="visible"/>
                                      </p:to>
                                    </p:set>
                                    <p:animEffect transition="in" filter="wheel(1)">
                                      <p:cBhvr>
                                        <p:cTn id="23" dur="1000"/>
                                        <p:tgtEl>
                                          <p:spTgt spid="5">
                                            <p:graphicEl>
                                              <a:dgm id="{C2DEEB95-59AB-41BC-9CF4-D6B46E8C04A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graphicEl>
                                              <a:dgm id="{E3DE5EDC-B2AD-4EAD-AEB9-2AFD18608193}"/>
                                            </p:graphicEl>
                                          </p:spTgt>
                                        </p:tgtEl>
                                        <p:attrNameLst>
                                          <p:attrName>style.visibility</p:attrName>
                                        </p:attrNameLst>
                                      </p:cBhvr>
                                      <p:to>
                                        <p:strVal val="visible"/>
                                      </p:to>
                                    </p:set>
                                    <p:animEffect transition="in" filter="wheel(1)">
                                      <p:cBhvr>
                                        <p:cTn id="28" dur="1000"/>
                                        <p:tgtEl>
                                          <p:spTgt spid="5">
                                            <p:graphicEl>
                                              <a:dgm id="{E3DE5EDC-B2AD-4EAD-AEB9-2AFD18608193}"/>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graphicEl>
                                              <a:dgm id="{8D614180-0F70-4BAC-AB53-7D783110FA62}"/>
                                            </p:graphicEl>
                                          </p:spTgt>
                                        </p:tgtEl>
                                        <p:attrNameLst>
                                          <p:attrName>style.visibility</p:attrName>
                                        </p:attrNameLst>
                                      </p:cBhvr>
                                      <p:to>
                                        <p:strVal val="visible"/>
                                      </p:to>
                                    </p:set>
                                    <p:animEffect transition="in" filter="wheel(1)">
                                      <p:cBhvr>
                                        <p:cTn id="31" dur="1000"/>
                                        <p:tgtEl>
                                          <p:spTgt spid="5">
                                            <p:graphicEl>
                                              <a:dgm id="{8D614180-0F70-4BAC-AB53-7D783110FA6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5">
                                            <p:graphicEl>
                                              <a:dgm id="{66C45D8A-43ED-4433-9A96-B6C90B9A8C15}"/>
                                            </p:graphicEl>
                                          </p:spTgt>
                                        </p:tgtEl>
                                        <p:attrNameLst>
                                          <p:attrName>style.visibility</p:attrName>
                                        </p:attrNameLst>
                                      </p:cBhvr>
                                      <p:to>
                                        <p:strVal val="visible"/>
                                      </p:to>
                                    </p:set>
                                    <p:animEffect transition="in" filter="wheel(1)">
                                      <p:cBhvr>
                                        <p:cTn id="36" dur="1000"/>
                                        <p:tgtEl>
                                          <p:spTgt spid="5">
                                            <p:graphicEl>
                                              <a:dgm id="{66C45D8A-43ED-4433-9A96-B6C90B9A8C15}"/>
                                            </p:graphic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5">
                                            <p:graphicEl>
                                              <a:dgm id="{5C8D1917-29F9-4CF2-9C6B-C7C1D05DABA5}"/>
                                            </p:graphicEl>
                                          </p:spTgt>
                                        </p:tgtEl>
                                        <p:attrNameLst>
                                          <p:attrName>style.visibility</p:attrName>
                                        </p:attrNameLst>
                                      </p:cBhvr>
                                      <p:to>
                                        <p:strVal val="visible"/>
                                      </p:to>
                                    </p:set>
                                    <p:animEffect transition="in" filter="wheel(1)">
                                      <p:cBhvr>
                                        <p:cTn id="39" dur="1000"/>
                                        <p:tgtEl>
                                          <p:spTgt spid="5">
                                            <p:graphicEl>
                                              <a:dgm id="{5C8D1917-29F9-4CF2-9C6B-C7C1D05DABA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Udemy Stresle Baş Etme Teknikleri Kursu Fiyatı - Taksit Seçenek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660" y="1214441"/>
            <a:ext cx="3571875" cy="3571875"/>
          </a:xfrm>
          <a:prstGeom prst="rect">
            <a:avLst/>
          </a:prstGeom>
          <a:noFill/>
          <a:extLst>
            <a:ext uri="{909E8E84-426E-40DD-AFC4-6F175D3DCCD1}">
              <a14:hiddenFill xmlns:a14="http://schemas.microsoft.com/office/drawing/2010/main">
                <a:solidFill>
                  <a:srgbClr val="FFFFFF"/>
                </a:solidFill>
              </a14:hiddenFill>
            </a:ext>
          </a:extLst>
        </p:spPr>
      </p:pic>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9 Metin kutusu"/>
          <p:cNvSpPr txBox="1"/>
          <p:nvPr/>
        </p:nvSpPr>
        <p:spPr>
          <a:xfrm>
            <a:off x="3743290" y="251208"/>
            <a:ext cx="5472608" cy="430887"/>
          </a:xfrm>
          <a:prstGeom prst="rect">
            <a:avLst/>
          </a:prstGeom>
          <a:noFill/>
        </p:spPr>
        <p:txBody>
          <a:bodyPr wrap="square" rtlCol="0">
            <a:spAutoFit/>
          </a:bodyPr>
          <a:lstStyle/>
          <a:p>
            <a:r>
              <a:rPr lang="tr-TR" sz="2200" b="1" dirty="0">
                <a:latin typeface="Arial" pitchFamily="34" charset="0"/>
                <a:cs typeface="Arial" pitchFamily="34" charset="0"/>
              </a:rPr>
              <a:t>STRES YÖNETİMİ</a:t>
            </a:r>
          </a:p>
        </p:txBody>
      </p:sp>
      <p:sp>
        <p:nvSpPr>
          <p:cNvPr id="3" name="Dikdörtgen 2"/>
          <p:cNvSpPr/>
          <p:nvPr/>
        </p:nvSpPr>
        <p:spPr>
          <a:xfrm>
            <a:off x="428608" y="2113695"/>
            <a:ext cx="3571875" cy="1287532"/>
          </a:xfrm>
          <a:prstGeom prst="rect">
            <a:avLst/>
          </a:prstGeom>
        </p:spPr>
        <p:txBody>
          <a:bodyPr wrap="square">
            <a:spAutoFit/>
          </a:bodyPr>
          <a:lstStyle/>
          <a:p>
            <a:pPr marL="285750" indent="-285750" algn="just">
              <a:lnSpc>
                <a:spcPct val="150000"/>
              </a:lnSpc>
              <a:buFont typeface="Arial" pitchFamily="34" charset="0"/>
              <a:buChar char="•"/>
            </a:pPr>
            <a:r>
              <a:rPr lang="tr-TR" dirty="0">
                <a:latin typeface="Arial" pitchFamily="34" charset="0"/>
                <a:cs typeface="Arial" pitchFamily="34" charset="0"/>
              </a:rPr>
              <a:t>Kişi önce stresle başa çıkma yolları ile ilgili olumlu-olumsuz durumları göz önüne almalıdır.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987574"/>
            <a:ext cx="8856984" cy="923330"/>
          </a:xfrm>
          <a:prstGeom prst="rect">
            <a:avLst/>
          </a:prstGeom>
        </p:spPr>
        <p:txBody>
          <a:bodyPr wrap="square">
            <a:spAutoFit/>
          </a:bodyPr>
          <a:lstStyle/>
          <a:p>
            <a:pPr marL="285750" indent="-285750">
              <a:lnSpc>
                <a:spcPct val="150000"/>
              </a:lnSpc>
              <a:buFont typeface="Arial" pitchFamily="34" charset="0"/>
              <a:buChar char="•"/>
            </a:pPr>
            <a:r>
              <a:rPr lang="tr-TR" dirty="0">
                <a:latin typeface="Arial" pitchFamily="34" charset="0"/>
                <a:cs typeface="Arial" pitchFamily="34" charset="0"/>
              </a:rPr>
              <a:t>Bu yolların kısa dönemli rahatlamaya mı yoksa uzun dönemli strese mi yol açtığı ve onun için sağlıklı mı sağlıksız mı olduğu değerlendirmesini yapmalıdır.</a:t>
            </a:r>
          </a:p>
        </p:txBody>
      </p:sp>
      <p:sp>
        <p:nvSpPr>
          <p:cNvPr id="5" name="9 Metin kutusu"/>
          <p:cNvSpPr txBox="1"/>
          <p:nvPr/>
        </p:nvSpPr>
        <p:spPr>
          <a:xfrm>
            <a:off x="3743290" y="251208"/>
            <a:ext cx="5472608" cy="430887"/>
          </a:xfrm>
          <a:prstGeom prst="rect">
            <a:avLst/>
          </a:prstGeom>
          <a:noFill/>
        </p:spPr>
        <p:txBody>
          <a:bodyPr wrap="square" rtlCol="0">
            <a:spAutoFit/>
          </a:bodyPr>
          <a:lstStyle/>
          <a:p>
            <a:r>
              <a:rPr lang="tr-TR" sz="2200" b="1" dirty="0">
                <a:latin typeface="Arial" pitchFamily="34" charset="0"/>
                <a:cs typeface="Arial" pitchFamily="34" charset="0"/>
              </a:rPr>
              <a:t>STRES YÖNETİMİ</a:t>
            </a:r>
          </a:p>
        </p:txBody>
      </p:sp>
    </p:spTree>
    <p:extLst>
      <p:ext uri="{BB962C8B-B14F-4D97-AF65-F5344CB8AC3E}">
        <p14:creationId xmlns:p14="http://schemas.microsoft.com/office/powerpoint/2010/main" val="3794926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059582"/>
            <a:ext cx="8229600" cy="3394472"/>
          </a:xfrm>
        </p:spPr>
        <p:txBody>
          <a:bodyPr>
            <a:normAutofit/>
          </a:bodyPr>
          <a:lstStyle/>
          <a:p>
            <a:r>
              <a:rPr lang="tr-TR" sz="1800" dirty="0">
                <a:latin typeface="Arial" pitchFamily="34" charset="0"/>
                <a:cs typeface="Arial" pitchFamily="34" charset="0"/>
              </a:rPr>
              <a:t>Bu değerlendirmeler yapılırken kişi kendisine şu soruları sorabilir:</a:t>
            </a:r>
          </a:p>
        </p:txBody>
      </p:sp>
      <p:sp>
        <p:nvSpPr>
          <p:cNvPr id="5" name="9 Metin kutusu"/>
          <p:cNvSpPr txBox="1"/>
          <p:nvPr/>
        </p:nvSpPr>
        <p:spPr>
          <a:xfrm>
            <a:off x="3743290" y="251208"/>
            <a:ext cx="5472608" cy="430887"/>
          </a:xfrm>
          <a:prstGeom prst="rect">
            <a:avLst/>
          </a:prstGeom>
          <a:noFill/>
        </p:spPr>
        <p:txBody>
          <a:bodyPr wrap="square" rtlCol="0">
            <a:spAutoFit/>
          </a:bodyPr>
          <a:lstStyle/>
          <a:p>
            <a:r>
              <a:rPr lang="tr-TR" sz="2200" b="1" dirty="0">
                <a:latin typeface="Arial" pitchFamily="34" charset="0"/>
                <a:cs typeface="Arial" pitchFamily="34" charset="0"/>
              </a:rPr>
              <a:t>STRES YÖNETİMİ</a:t>
            </a:r>
          </a:p>
        </p:txBody>
      </p:sp>
      <p:pic>
        <p:nvPicPr>
          <p:cNvPr id="10242" name="Picture 2" descr="Soru işareti için en iyi 12 fikir | soru işareti, işaretler, üniversite  tavsiye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787669"/>
            <a:ext cx="1318465" cy="192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513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4" name="Dikdörtgen 3"/>
          <p:cNvSpPr/>
          <p:nvPr/>
        </p:nvSpPr>
        <p:spPr>
          <a:xfrm>
            <a:off x="179512" y="1059582"/>
            <a:ext cx="8064896" cy="369332"/>
          </a:xfrm>
          <a:prstGeom prst="rect">
            <a:avLst/>
          </a:prstGeom>
        </p:spPr>
        <p:txBody>
          <a:bodyPr wrap="square">
            <a:spAutoFit/>
          </a:bodyPr>
          <a:lstStyle/>
          <a:p>
            <a:pPr marL="342900" indent="-342900">
              <a:buAutoNum type="arabicPeriod"/>
            </a:pPr>
            <a:r>
              <a:rPr lang="tr-TR" dirty="0">
                <a:latin typeface="Arial" pitchFamily="34" charset="0"/>
                <a:cs typeface="Arial" pitchFamily="34" charset="0"/>
              </a:rPr>
              <a:t>Kendimi baskı altında hissettiğimde ne yaparım? </a:t>
            </a:r>
          </a:p>
        </p:txBody>
      </p:sp>
      <p:sp>
        <p:nvSpPr>
          <p:cNvPr id="5" name="9 Metin kutusu"/>
          <p:cNvSpPr txBox="1"/>
          <p:nvPr/>
        </p:nvSpPr>
        <p:spPr>
          <a:xfrm>
            <a:off x="3743290" y="251208"/>
            <a:ext cx="5472608" cy="430887"/>
          </a:xfrm>
          <a:prstGeom prst="rect">
            <a:avLst/>
          </a:prstGeom>
          <a:noFill/>
        </p:spPr>
        <p:txBody>
          <a:bodyPr wrap="square" rtlCol="0">
            <a:spAutoFit/>
          </a:bodyPr>
          <a:lstStyle/>
          <a:p>
            <a:r>
              <a:rPr lang="tr-TR" sz="2200" b="1" dirty="0">
                <a:latin typeface="Arial" pitchFamily="34" charset="0"/>
                <a:cs typeface="Arial" pitchFamily="34" charset="0"/>
              </a:rPr>
              <a:t>STRES YÖNETİMİ</a:t>
            </a:r>
          </a:p>
        </p:txBody>
      </p:sp>
      <p:pic>
        <p:nvPicPr>
          <p:cNvPr id="6" name="Picture 2" descr="Soru işareti için en iyi 12 fikir | soru işareti, işaretler, üniversite  tavsiye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787669"/>
            <a:ext cx="1318465" cy="192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491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4" name="Dikdörtgen 3"/>
          <p:cNvSpPr/>
          <p:nvPr/>
        </p:nvSpPr>
        <p:spPr>
          <a:xfrm>
            <a:off x="179511" y="1059582"/>
            <a:ext cx="8663281" cy="369332"/>
          </a:xfrm>
          <a:prstGeom prst="rect">
            <a:avLst/>
          </a:prstGeom>
        </p:spPr>
        <p:txBody>
          <a:bodyPr wrap="square">
            <a:spAutoFit/>
          </a:bodyPr>
          <a:lstStyle/>
          <a:p>
            <a:r>
              <a:rPr lang="tr-TR" dirty="0">
                <a:latin typeface="Arial" pitchFamily="34" charset="0"/>
                <a:cs typeface="Arial" pitchFamily="34" charset="0"/>
              </a:rPr>
              <a:t>2.   Korktuğum ya da tehdit edildiğimi hissettiğimde nasıl davranıyorum? </a:t>
            </a:r>
          </a:p>
        </p:txBody>
      </p:sp>
      <p:sp>
        <p:nvSpPr>
          <p:cNvPr id="5" name="9 Metin kutusu"/>
          <p:cNvSpPr txBox="1"/>
          <p:nvPr/>
        </p:nvSpPr>
        <p:spPr>
          <a:xfrm>
            <a:off x="3743290" y="251208"/>
            <a:ext cx="5472608" cy="430887"/>
          </a:xfrm>
          <a:prstGeom prst="rect">
            <a:avLst/>
          </a:prstGeom>
          <a:noFill/>
        </p:spPr>
        <p:txBody>
          <a:bodyPr wrap="square" rtlCol="0">
            <a:spAutoFit/>
          </a:bodyPr>
          <a:lstStyle/>
          <a:p>
            <a:r>
              <a:rPr lang="tr-TR" sz="2200" b="1" dirty="0">
                <a:latin typeface="Arial" pitchFamily="34" charset="0"/>
                <a:cs typeface="Arial" pitchFamily="34" charset="0"/>
              </a:rPr>
              <a:t>STRES YÖNETİMİ</a:t>
            </a:r>
          </a:p>
        </p:txBody>
      </p:sp>
      <p:pic>
        <p:nvPicPr>
          <p:cNvPr id="6" name="Picture 2" descr="Soru işareti için en iyi 12 fikir | soru işareti, işaretler, üniversite  tavsiye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787669"/>
            <a:ext cx="1318465" cy="192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209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79511" y="987574"/>
            <a:ext cx="8663281" cy="3394472"/>
          </a:xfrm>
        </p:spPr>
        <p:txBody>
          <a:bodyPr>
            <a:normAutofit/>
          </a:bodyPr>
          <a:lstStyle/>
          <a:p>
            <a:pPr marL="0" indent="0">
              <a:buNone/>
            </a:pPr>
            <a:r>
              <a:rPr lang="tr-TR" sz="1800" dirty="0">
                <a:latin typeface="Arial" pitchFamily="34" charset="0"/>
                <a:cs typeface="Arial" pitchFamily="34" charset="0"/>
              </a:rPr>
              <a:t>3.   Kızdığım ya da bir şeyi yapmaktan alıkonduğumu hissettiğimde ne yapıyorum? </a:t>
            </a:r>
          </a:p>
        </p:txBody>
      </p:sp>
      <p:sp>
        <p:nvSpPr>
          <p:cNvPr id="4" name="9 Metin kutusu"/>
          <p:cNvSpPr txBox="1"/>
          <p:nvPr/>
        </p:nvSpPr>
        <p:spPr>
          <a:xfrm>
            <a:off x="3743290" y="251208"/>
            <a:ext cx="5472608" cy="430887"/>
          </a:xfrm>
          <a:prstGeom prst="rect">
            <a:avLst/>
          </a:prstGeom>
          <a:noFill/>
        </p:spPr>
        <p:txBody>
          <a:bodyPr wrap="square" rtlCol="0">
            <a:spAutoFit/>
          </a:bodyPr>
          <a:lstStyle/>
          <a:p>
            <a:r>
              <a:rPr lang="tr-TR" sz="2200" b="1" dirty="0">
                <a:latin typeface="Arial" pitchFamily="34" charset="0"/>
                <a:cs typeface="Arial" pitchFamily="34" charset="0"/>
              </a:rPr>
              <a:t>STRES YÖNETİMİ</a:t>
            </a:r>
          </a:p>
        </p:txBody>
      </p:sp>
      <p:pic>
        <p:nvPicPr>
          <p:cNvPr id="5" name="Picture 2" descr="Soru işareti için en iyi 12 fikir | soru işareti, işaretler, üniversite  tavsiye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787669"/>
            <a:ext cx="1318465" cy="192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11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79512" y="987574"/>
            <a:ext cx="8229600" cy="3394472"/>
          </a:xfrm>
        </p:spPr>
        <p:txBody>
          <a:bodyPr>
            <a:normAutofit/>
          </a:bodyPr>
          <a:lstStyle/>
          <a:p>
            <a:pPr marL="0" indent="0">
              <a:buNone/>
            </a:pPr>
            <a:r>
              <a:rPr lang="tr-TR" sz="1800" dirty="0">
                <a:latin typeface="Arial" pitchFamily="34" charset="0"/>
                <a:cs typeface="Arial" pitchFamily="34" charset="0"/>
              </a:rPr>
              <a:t>4.   Stres altındayken davranışlarım her zamankinden farklı mı? </a:t>
            </a:r>
          </a:p>
        </p:txBody>
      </p:sp>
      <p:sp>
        <p:nvSpPr>
          <p:cNvPr id="4" name="9 Metin kutusu"/>
          <p:cNvSpPr txBox="1"/>
          <p:nvPr/>
        </p:nvSpPr>
        <p:spPr>
          <a:xfrm>
            <a:off x="3743290" y="251208"/>
            <a:ext cx="5472608" cy="430887"/>
          </a:xfrm>
          <a:prstGeom prst="rect">
            <a:avLst/>
          </a:prstGeom>
          <a:noFill/>
        </p:spPr>
        <p:txBody>
          <a:bodyPr wrap="square" rtlCol="0">
            <a:spAutoFit/>
          </a:bodyPr>
          <a:lstStyle/>
          <a:p>
            <a:r>
              <a:rPr lang="tr-TR" sz="2200" b="1" dirty="0">
                <a:latin typeface="Arial" pitchFamily="34" charset="0"/>
                <a:cs typeface="Arial" pitchFamily="34" charset="0"/>
              </a:rPr>
              <a:t>STRES YÖNETİMİ</a:t>
            </a:r>
          </a:p>
        </p:txBody>
      </p:sp>
      <p:pic>
        <p:nvPicPr>
          <p:cNvPr id="5" name="Picture 2" descr="Soru işareti için en iyi 12 fikir | soru işareti, işaretler, üniversite  tavsiye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787669"/>
            <a:ext cx="1318465" cy="192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38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546925" y="1951067"/>
            <a:ext cx="6264696" cy="872034"/>
          </a:xfrm>
          <a:prstGeom prst="rect">
            <a:avLst/>
          </a:prstGeom>
        </p:spPr>
        <p:txBody>
          <a:bodyPr wrap="square">
            <a:spAutoFit/>
          </a:bodyPr>
          <a:lstStyle/>
          <a:p>
            <a:pPr>
              <a:lnSpc>
                <a:spcPct val="150000"/>
              </a:lnSpc>
            </a:pPr>
            <a:r>
              <a:rPr lang="tr-TR" dirty="0">
                <a:latin typeface="Arial" pitchFamily="34" charset="0"/>
                <a:cs typeface="Arial" pitchFamily="34" charset="0"/>
              </a:rPr>
              <a:t>Vücudun bir takım olumsuz olaylardan etkilenmesi, bunlara fiziksel ve psikolojik tepkiler göstermesidir.</a:t>
            </a:r>
            <a:endParaRPr lang="tr-TR" b="1" dirty="0">
              <a:latin typeface="Arial" pitchFamily="34" charset="0"/>
              <a:cs typeface="Arial" pitchFamily="34" charset="0"/>
            </a:endParaRPr>
          </a:p>
        </p:txBody>
      </p:sp>
      <p:sp>
        <p:nvSpPr>
          <p:cNvPr id="10" name="9 Metin kutusu"/>
          <p:cNvSpPr txBox="1"/>
          <p:nvPr/>
        </p:nvSpPr>
        <p:spPr>
          <a:xfrm>
            <a:off x="2627784" y="195486"/>
            <a:ext cx="5472608" cy="430887"/>
          </a:xfrm>
          <a:prstGeom prst="rect">
            <a:avLst/>
          </a:prstGeom>
          <a:noFill/>
        </p:spPr>
        <p:txBody>
          <a:bodyPr wrap="square" rtlCol="0">
            <a:spAutoFit/>
          </a:bodyPr>
          <a:lstStyle/>
          <a:p>
            <a:pPr algn="ctr"/>
            <a:r>
              <a:rPr lang="tr-TR" sz="2200" b="1" dirty="0">
                <a:latin typeface="Arial" pitchFamily="34" charset="0"/>
                <a:cs typeface="Arial" pitchFamily="34" charset="0"/>
              </a:rPr>
              <a:t>STRES NEDİR?</a:t>
            </a:r>
          </a:p>
        </p:txBody>
      </p:sp>
      <p:pic>
        <p:nvPicPr>
          <p:cNvPr id="2050" name="Picture 2" descr="Stres ve Bey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574" y="1744423"/>
            <a:ext cx="2040971" cy="13869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Dikdörtgen 3"/>
          <p:cNvSpPr/>
          <p:nvPr/>
        </p:nvSpPr>
        <p:spPr>
          <a:xfrm>
            <a:off x="179512" y="1059582"/>
            <a:ext cx="8640960" cy="872034"/>
          </a:xfrm>
          <a:prstGeom prst="rect">
            <a:avLst/>
          </a:prstGeom>
        </p:spPr>
        <p:txBody>
          <a:bodyPr wrap="square">
            <a:spAutoFit/>
          </a:bodyPr>
          <a:lstStyle/>
          <a:p>
            <a:pPr>
              <a:lnSpc>
                <a:spcPct val="150000"/>
              </a:lnSpc>
            </a:pPr>
            <a:r>
              <a:rPr lang="tr-TR" dirty="0">
                <a:latin typeface="Arial" pitchFamily="34" charset="0"/>
                <a:cs typeface="Arial" pitchFamily="34" charset="0"/>
              </a:rPr>
              <a:t>5.   Alışkanlık halinde yaptığım, tekrarlayıcı hangi davranışlarım var? Bunlara ne zaman başvuruyorum? </a:t>
            </a:r>
          </a:p>
        </p:txBody>
      </p:sp>
      <p:sp>
        <p:nvSpPr>
          <p:cNvPr id="5" name="9 Metin kutusu"/>
          <p:cNvSpPr txBox="1"/>
          <p:nvPr/>
        </p:nvSpPr>
        <p:spPr>
          <a:xfrm>
            <a:off x="3743290" y="251208"/>
            <a:ext cx="5472608" cy="430887"/>
          </a:xfrm>
          <a:prstGeom prst="rect">
            <a:avLst/>
          </a:prstGeom>
          <a:noFill/>
        </p:spPr>
        <p:txBody>
          <a:bodyPr wrap="square" rtlCol="0">
            <a:spAutoFit/>
          </a:bodyPr>
          <a:lstStyle/>
          <a:p>
            <a:r>
              <a:rPr lang="tr-TR" sz="2200" b="1" dirty="0">
                <a:latin typeface="Arial" pitchFamily="34" charset="0"/>
                <a:cs typeface="Arial" pitchFamily="34" charset="0"/>
              </a:rPr>
              <a:t>STRES YÖNETİMİ</a:t>
            </a:r>
          </a:p>
        </p:txBody>
      </p:sp>
      <p:pic>
        <p:nvPicPr>
          <p:cNvPr id="6" name="Picture 2" descr="Soru işareti için en iyi 12 fikir | soru işareti, işaretler, üniversite  tavsiye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787669"/>
            <a:ext cx="1318465" cy="192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532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sp>
        <p:nvSpPr>
          <p:cNvPr id="4" name="Dikdörtgen 3"/>
          <p:cNvSpPr/>
          <p:nvPr/>
        </p:nvSpPr>
        <p:spPr>
          <a:xfrm>
            <a:off x="107504" y="987574"/>
            <a:ext cx="8856984" cy="872034"/>
          </a:xfrm>
          <a:prstGeom prst="rect">
            <a:avLst/>
          </a:prstGeom>
        </p:spPr>
        <p:txBody>
          <a:bodyPr wrap="square">
            <a:spAutoFit/>
          </a:bodyPr>
          <a:lstStyle/>
          <a:p>
            <a:pPr>
              <a:lnSpc>
                <a:spcPct val="150000"/>
              </a:lnSpc>
            </a:pPr>
            <a:r>
              <a:rPr lang="tr-TR" dirty="0">
                <a:latin typeface="Arial" pitchFamily="34" charset="0"/>
                <a:cs typeface="Arial" pitchFamily="34" charset="0"/>
              </a:rPr>
              <a:t>6.   Tepkilerimin daha esnekleşmesi için farklı başa çıkma davranışlarını denemem yararlı olabilir mi ? </a:t>
            </a:r>
          </a:p>
        </p:txBody>
      </p:sp>
      <p:sp>
        <p:nvSpPr>
          <p:cNvPr id="5" name="9 Metin kutusu"/>
          <p:cNvSpPr txBox="1"/>
          <p:nvPr/>
        </p:nvSpPr>
        <p:spPr>
          <a:xfrm>
            <a:off x="3743290" y="251208"/>
            <a:ext cx="5472608" cy="430887"/>
          </a:xfrm>
          <a:prstGeom prst="rect">
            <a:avLst/>
          </a:prstGeom>
          <a:noFill/>
        </p:spPr>
        <p:txBody>
          <a:bodyPr wrap="square" rtlCol="0">
            <a:spAutoFit/>
          </a:bodyPr>
          <a:lstStyle/>
          <a:p>
            <a:r>
              <a:rPr lang="tr-TR" sz="2200" b="1" dirty="0">
                <a:latin typeface="Arial" pitchFamily="34" charset="0"/>
                <a:cs typeface="Arial" pitchFamily="34" charset="0"/>
              </a:rPr>
              <a:t>STRES YÖNETİMİ</a:t>
            </a:r>
          </a:p>
        </p:txBody>
      </p:sp>
      <p:pic>
        <p:nvPicPr>
          <p:cNvPr id="6" name="Picture 2" descr="Soru işareti için en iyi 12 fikir | soru işareti, işaretler, üniversite  tavsiye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787669"/>
            <a:ext cx="1318465" cy="192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978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4" name="Dikdörtgen 3"/>
          <p:cNvSpPr/>
          <p:nvPr/>
        </p:nvSpPr>
        <p:spPr>
          <a:xfrm>
            <a:off x="107504" y="987574"/>
            <a:ext cx="8856984" cy="1338828"/>
          </a:xfrm>
          <a:prstGeom prst="rect">
            <a:avLst/>
          </a:prstGeom>
        </p:spPr>
        <p:txBody>
          <a:bodyPr wrap="square">
            <a:spAutoFit/>
          </a:bodyPr>
          <a:lstStyle/>
          <a:p>
            <a:pPr marL="342900" indent="-342900">
              <a:lnSpc>
                <a:spcPct val="150000"/>
              </a:lnSpc>
              <a:buAutoNum type="arabicPeriod" startAt="7"/>
            </a:pPr>
            <a:r>
              <a:rPr lang="tr-TR" dirty="0">
                <a:latin typeface="Arial" pitchFamily="34" charset="0"/>
                <a:cs typeface="Arial" pitchFamily="34" charset="0"/>
              </a:rPr>
              <a:t>Stres karşısında genellikle sergilediğim başa çıkma davranışlarım insanlarla ilişkilerimi nasıl etkiliyor ? </a:t>
            </a:r>
          </a:p>
          <a:p>
            <a:pPr>
              <a:lnSpc>
                <a:spcPct val="150000"/>
              </a:lnSpc>
            </a:pPr>
            <a:r>
              <a:rPr lang="tr-TR" dirty="0">
                <a:latin typeface="Arial" pitchFamily="34" charset="0"/>
                <a:cs typeface="Arial" pitchFamily="34" charset="0"/>
              </a:rPr>
              <a:t> </a:t>
            </a:r>
          </a:p>
        </p:txBody>
      </p:sp>
      <p:sp>
        <p:nvSpPr>
          <p:cNvPr id="5" name="9 Metin kutusu"/>
          <p:cNvSpPr txBox="1"/>
          <p:nvPr/>
        </p:nvSpPr>
        <p:spPr>
          <a:xfrm>
            <a:off x="3743290" y="251208"/>
            <a:ext cx="5472608" cy="430887"/>
          </a:xfrm>
          <a:prstGeom prst="rect">
            <a:avLst/>
          </a:prstGeom>
          <a:noFill/>
        </p:spPr>
        <p:txBody>
          <a:bodyPr wrap="square" rtlCol="0">
            <a:spAutoFit/>
          </a:bodyPr>
          <a:lstStyle/>
          <a:p>
            <a:r>
              <a:rPr lang="tr-TR" sz="2200" b="1" dirty="0">
                <a:latin typeface="Arial" pitchFamily="34" charset="0"/>
                <a:cs typeface="Arial" pitchFamily="34" charset="0"/>
              </a:rPr>
              <a:t>STRES YÖNETİMİ</a:t>
            </a:r>
          </a:p>
        </p:txBody>
      </p:sp>
      <p:pic>
        <p:nvPicPr>
          <p:cNvPr id="6" name="Picture 2" descr="Soru işareti için en iyi 12 fikir | soru işareti, işaretler, üniversite  tavsiye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787669"/>
            <a:ext cx="1318465" cy="192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791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915566"/>
            <a:ext cx="8784976" cy="1477328"/>
          </a:xfrm>
          <a:prstGeom prst="rect">
            <a:avLst/>
          </a:prstGeom>
        </p:spPr>
        <p:txBody>
          <a:bodyPr wrap="square">
            <a:spAutoFit/>
          </a:bodyPr>
          <a:lstStyle/>
          <a:p>
            <a:r>
              <a:rPr lang="tr-TR" dirty="0">
                <a:latin typeface="Arial" pitchFamily="34" charset="0"/>
                <a:cs typeface="Arial" pitchFamily="34" charset="0"/>
              </a:rPr>
              <a:t>8.   Bu davranışlarım sağlığımı nasıl etkiliyor ? </a:t>
            </a:r>
          </a:p>
          <a:p>
            <a:endParaRPr lang="tr-TR" dirty="0">
              <a:latin typeface="Arial" pitchFamily="34" charset="0"/>
              <a:cs typeface="Arial" pitchFamily="34" charset="0"/>
            </a:endParaRPr>
          </a:p>
          <a:p>
            <a:pPr>
              <a:lnSpc>
                <a:spcPct val="150000"/>
              </a:lnSpc>
            </a:pPr>
            <a:r>
              <a:rPr lang="tr-TR" dirty="0">
                <a:latin typeface="Arial" pitchFamily="34" charset="0"/>
                <a:cs typeface="Arial" pitchFamily="34" charset="0"/>
              </a:rPr>
              <a:t>Böylece stresle başa çıkmak için öncelikle kendinizle olumlu bir diyalog başlatmış olursunuz.</a:t>
            </a:r>
          </a:p>
        </p:txBody>
      </p:sp>
      <p:pic>
        <p:nvPicPr>
          <p:cNvPr id="5" name="Picture 2" descr="Soru işareti için en iyi 12 fikir | soru işareti, işaretler, üniversite  tavsiye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787669"/>
            <a:ext cx="1318465" cy="1920990"/>
          </a:xfrm>
          <a:prstGeom prst="rect">
            <a:avLst/>
          </a:prstGeom>
          <a:noFill/>
          <a:extLst>
            <a:ext uri="{909E8E84-426E-40DD-AFC4-6F175D3DCCD1}">
              <a14:hiddenFill xmlns:a14="http://schemas.microsoft.com/office/drawing/2010/main">
                <a:solidFill>
                  <a:srgbClr val="FFFFFF"/>
                </a:solidFill>
              </a14:hiddenFill>
            </a:ext>
          </a:extLst>
        </p:spPr>
      </p:pic>
      <p:sp>
        <p:nvSpPr>
          <p:cNvPr id="6" name="9 Metin kutusu"/>
          <p:cNvSpPr txBox="1"/>
          <p:nvPr/>
        </p:nvSpPr>
        <p:spPr>
          <a:xfrm>
            <a:off x="3743290" y="251208"/>
            <a:ext cx="5472608" cy="430887"/>
          </a:xfrm>
          <a:prstGeom prst="rect">
            <a:avLst/>
          </a:prstGeom>
          <a:noFill/>
        </p:spPr>
        <p:txBody>
          <a:bodyPr wrap="square" rtlCol="0">
            <a:spAutoFit/>
          </a:bodyPr>
          <a:lstStyle/>
          <a:p>
            <a:r>
              <a:rPr lang="tr-TR" sz="2200" b="1" dirty="0">
                <a:latin typeface="Arial" pitchFamily="34" charset="0"/>
                <a:cs typeface="Arial" pitchFamily="34" charset="0"/>
              </a:rPr>
              <a:t>STRES YÖNETİMİ</a:t>
            </a:r>
          </a:p>
        </p:txBody>
      </p:sp>
    </p:spTree>
    <p:extLst>
      <p:ext uri="{BB962C8B-B14F-4D97-AF65-F5344CB8AC3E}">
        <p14:creationId xmlns:p14="http://schemas.microsoft.com/office/powerpoint/2010/main" val="3611758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090433"/>
            <a:ext cx="8229600" cy="3394472"/>
          </a:xfrm>
        </p:spPr>
        <p:txBody>
          <a:bodyPr>
            <a:normAutofit/>
          </a:bodyPr>
          <a:lstStyle/>
          <a:p>
            <a:r>
              <a:rPr lang="tr-TR" sz="1800" dirty="0">
                <a:latin typeface="Arial" pitchFamily="34" charset="0"/>
                <a:cs typeface="Arial" pitchFamily="34" charset="0"/>
              </a:rPr>
              <a:t>Stres yönetiminde öz bakım oldukça önemlidir.</a:t>
            </a:r>
          </a:p>
          <a:p>
            <a:pPr marL="0" indent="0">
              <a:buNone/>
            </a:pPr>
            <a:endParaRPr lang="tr-TR" sz="1800" dirty="0">
              <a:latin typeface="Arial" pitchFamily="34" charset="0"/>
              <a:cs typeface="Arial" pitchFamily="34" charset="0"/>
            </a:endParaRPr>
          </a:p>
        </p:txBody>
      </p:sp>
      <p:sp>
        <p:nvSpPr>
          <p:cNvPr id="4" name="9 Metin kutusu"/>
          <p:cNvSpPr txBox="1"/>
          <p:nvPr/>
        </p:nvSpPr>
        <p:spPr>
          <a:xfrm>
            <a:off x="3743290" y="251208"/>
            <a:ext cx="5472608" cy="430887"/>
          </a:xfrm>
          <a:prstGeom prst="rect">
            <a:avLst/>
          </a:prstGeom>
          <a:noFill/>
        </p:spPr>
        <p:txBody>
          <a:bodyPr wrap="square" rtlCol="0">
            <a:spAutoFit/>
          </a:bodyPr>
          <a:lstStyle/>
          <a:p>
            <a:r>
              <a:rPr lang="tr-TR" sz="2200" b="1" dirty="0">
                <a:latin typeface="Arial" pitchFamily="34" charset="0"/>
                <a:cs typeface="Arial" pitchFamily="34" charset="0"/>
              </a:rPr>
              <a:t>STRES YÖNETİMİ</a:t>
            </a:r>
          </a:p>
        </p:txBody>
      </p:sp>
      <p:sp>
        <p:nvSpPr>
          <p:cNvPr id="6" name="AutoShape 2" descr="Ergenlikte Beslenme | Doktor Amc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585" y="3033091"/>
            <a:ext cx="3160419" cy="210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848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987574"/>
            <a:ext cx="8856984" cy="3394472"/>
          </a:xfrm>
        </p:spPr>
        <p:txBody>
          <a:bodyPr>
            <a:normAutofit/>
          </a:bodyPr>
          <a:lstStyle/>
          <a:p>
            <a:pPr>
              <a:lnSpc>
                <a:spcPct val="150000"/>
              </a:lnSpc>
            </a:pPr>
            <a:r>
              <a:rPr lang="tr-TR" sz="1800" dirty="0">
                <a:latin typeface="Arial" pitchFamily="34" charset="0"/>
                <a:cs typeface="Arial" pitchFamily="34" charset="0"/>
              </a:rPr>
              <a:t>Stres yönetiminde egzersiz yapmak stresi azaltmada önemli bir rol oynamaktadır.</a:t>
            </a:r>
          </a:p>
        </p:txBody>
      </p:sp>
      <p:sp>
        <p:nvSpPr>
          <p:cNvPr id="4" name="9 Metin kutusu"/>
          <p:cNvSpPr txBox="1"/>
          <p:nvPr/>
        </p:nvSpPr>
        <p:spPr>
          <a:xfrm>
            <a:off x="3743290" y="251208"/>
            <a:ext cx="5472608" cy="430887"/>
          </a:xfrm>
          <a:prstGeom prst="rect">
            <a:avLst/>
          </a:prstGeom>
          <a:noFill/>
        </p:spPr>
        <p:txBody>
          <a:bodyPr wrap="square" rtlCol="0">
            <a:spAutoFit/>
          </a:bodyPr>
          <a:lstStyle/>
          <a:p>
            <a:r>
              <a:rPr lang="tr-TR" sz="2200" b="1" dirty="0">
                <a:latin typeface="Arial" pitchFamily="34" charset="0"/>
                <a:cs typeface="Arial" pitchFamily="34" charset="0"/>
              </a:rPr>
              <a:t>STRES YÖNETİMİ</a:t>
            </a:r>
          </a:p>
        </p:txBody>
      </p:sp>
      <p:pic>
        <p:nvPicPr>
          <p:cNvPr id="15362" name="Picture 2" descr="Neden Fiziksel Aktivite Yapmalıyı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598118"/>
            <a:ext cx="5112568" cy="252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83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Metin kutusu"/>
          <p:cNvSpPr txBox="1"/>
          <p:nvPr/>
        </p:nvSpPr>
        <p:spPr>
          <a:xfrm>
            <a:off x="3743290" y="251208"/>
            <a:ext cx="5472608" cy="430887"/>
          </a:xfrm>
          <a:prstGeom prst="rect">
            <a:avLst/>
          </a:prstGeom>
          <a:noFill/>
        </p:spPr>
        <p:txBody>
          <a:bodyPr wrap="square" rtlCol="0">
            <a:spAutoFit/>
          </a:bodyPr>
          <a:lstStyle/>
          <a:p>
            <a:r>
              <a:rPr lang="tr-TR" sz="2200" b="1" dirty="0">
                <a:latin typeface="Arial" pitchFamily="34" charset="0"/>
                <a:cs typeface="Arial" pitchFamily="34" charset="0"/>
              </a:rPr>
              <a:t>STRES YÖNETİMİ</a:t>
            </a:r>
          </a:p>
        </p:txBody>
      </p:sp>
      <p:sp>
        <p:nvSpPr>
          <p:cNvPr id="5" name="Dikdörtgen 4"/>
          <p:cNvSpPr/>
          <p:nvPr/>
        </p:nvSpPr>
        <p:spPr>
          <a:xfrm>
            <a:off x="4679394" y="1203598"/>
            <a:ext cx="3600400" cy="3831818"/>
          </a:xfrm>
          <a:prstGeom prst="rect">
            <a:avLst/>
          </a:prstGeom>
        </p:spPr>
        <p:txBody>
          <a:bodyPr wrap="square">
            <a:spAutoFit/>
          </a:bodyPr>
          <a:lstStyle/>
          <a:p>
            <a:pPr marL="285750" indent="-285750" algn="just">
              <a:lnSpc>
                <a:spcPct val="150000"/>
              </a:lnSpc>
              <a:buFont typeface="Arial" pitchFamily="34" charset="0"/>
              <a:buChar char="•"/>
            </a:pPr>
            <a:r>
              <a:rPr lang="tr-TR" dirty="0">
                <a:latin typeface="Arial" pitchFamily="34" charset="0"/>
                <a:cs typeface="Arial" pitchFamily="34" charset="0"/>
              </a:rPr>
              <a:t>Zaman Yönetimi: Düzensizlik ve stres birbirini körükleyen etmenlerdir. </a:t>
            </a:r>
          </a:p>
          <a:p>
            <a:pPr>
              <a:lnSpc>
                <a:spcPct val="150000"/>
              </a:lnSpc>
            </a:pPr>
            <a:endParaRPr lang="tr-TR" dirty="0">
              <a:latin typeface="Arial" pitchFamily="34" charset="0"/>
              <a:cs typeface="Arial" pitchFamily="34" charset="0"/>
            </a:endParaRPr>
          </a:p>
          <a:p>
            <a:pPr marL="285750" indent="-285750">
              <a:lnSpc>
                <a:spcPct val="150000"/>
              </a:lnSpc>
              <a:buFont typeface="Arial" pitchFamily="34" charset="0"/>
              <a:buChar char="•"/>
            </a:pPr>
            <a:r>
              <a:rPr lang="tr-TR" dirty="0">
                <a:latin typeface="Arial" pitchFamily="34" charset="0"/>
                <a:cs typeface="Arial" pitchFamily="34" charset="0"/>
              </a:rPr>
              <a:t>Günlük etkinliklerden gerekli olmayanları ayırıp, öncelik tanıdıklarımıza odaklaşmak, düzenli olmak, yazılı planlar yapmak yararlı olabilir.</a:t>
            </a:r>
          </a:p>
        </p:txBody>
      </p:sp>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52732"/>
            <a:ext cx="3851150" cy="217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730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Metin kutusu"/>
          <p:cNvSpPr txBox="1"/>
          <p:nvPr/>
        </p:nvSpPr>
        <p:spPr>
          <a:xfrm>
            <a:off x="3743290" y="251208"/>
            <a:ext cx="5472608" cy="430887"/>
          </a:xfrm>
          <a:prstGeom prst="rect">
            <a:avLst/>
          </a:prstGeom>
          <a:noFill/>
        </p:spPr>
        <p:txBody>
          <a:bodyPr wrap="square" rtlCol="0">
            <a:spAutoFit/>
          </a:bodyPr>
          <a:lstStyle/>
          <a:p>
            <a:r>
              <a:rPr lang="tr-TR" sz="2200" b="1" dirty="0">
                <a:latin typeface="Arial" pitchFamily="34" charset="0"/>
                <a:cs typeface="Arial" pitchFamily="34" charset="0"/>
              </a:rPr>
              <a:t>STRES YÖNETİMİ</a:t>
            </a:r>
          </a:p>
        </p:txBody>
      </p:sp>
      <p:sp>
        <p:nvSpPr>
          <p:cNvPr id="5" name="Dikdörtgen 4"/>
          <p:cNvSpPr/>
          <p:nvPr/>
        </p:nvSpPr>
        <p:spPr>
          <a:xfrm>
            <a:off x="4211960" y="1851670"/>
            <a:ext cx="4176464" cy="2169825"/>
          </a:xfrm>
          <a:prstGeom prst="rect">
            <a:avLst/>
          </a:prstGeom>
        </p:spPr>
        <p:txBody>
          <a:bodyPr wrap="square">
            <a:spAutoFit/>
          </a:bodyPr>
          <a:lstStyle/>
          <a:p>
            <a:pPr marL="285750" indent="-285750">
              <a:lnSpc>
                <a:spcPct val="150000"/>
              </a:lnSpc>
              <a:buFont typeface="Arial" pitchFamily="34" charset="0"/>
              <a:buChar char="•"/>
            </a:pPr>
            <a:r>
              <a:rPr lang="tr-TR" dirty="0">
                <a:latin typeface="Arial" pitchFamily="34" charset="0"/>
                <a:cs typeface="Arial" pitchFamily="34" charset="0"/>
              </a:rPr>
              <a:t>Gevşeme Teknikleri: Gevşeme bedeninizin ve zihninizin stresten uzaklaşmasıdır.</a:t>
            </a:r>
          </a:p>
          <a:p>
            <a:pPr>
              <a:lnSpc>
                <a:spcPct val="150000"/>
              </a:lnSpc>
            </a:pPr>
            <a:endParaRPr lang="tr-TR" dirty="0">
              <a:latin typeface="Arial" pitchFamily="34" charset="0"/>
              <a:cs typeface="Arial" pitchFamily="34" charset="0"/>
            </a:endParaRPr>
          </a:p>
          <a:p>
            <a:pPr>
              <a:lnSpc>
                <a:spcPct val="150000"/>
              </a:lnSpc>
            </a:pPr>
            <a:endParaRPr lang="tr-TR" dirty="0">
              <a:latin typeface="Arial" pitchFamily="34" charset="0"/>
              <a:cs typeface="Arial" pitchFamily="34" charset="0"/>
            </a:endParaRPr>
          </a:p>
        </p:txBody>
      </p:sp>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11575"/>
            <a:ext cx="3109774" cy="206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179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4" name="9 Metin kutusu"/>
          <p:cNvSpPr txBox="1"/>
          <p:nvPr/>
        </p:nvSpPr>
        <p:spPr>
          <a:xfrm>
            <a:off x="3743290" y="251208"/>
            <a:ext cx="5472608" cy="430887"/>
          </a:xfrm>
          <a:prstGeom prst="rect">
            <a:avLst/>
          </a:prstGeom>
          <a:noFill/>
        </p:spPr>
        <p:txBody>
          <a:bodyPr wrap="square" rtlCol="0">
            <a:spAutoFit/>
          </a:bodyPr>
          <a:lstStyle/>
          <a:p>
            <a:r>
              <a:rPr lang="tr-TR" sz="2200" b="1" dirty="0">
                <a:latin typeface="Arial" pitchFamily="34" charset="0"/>
                <a:cs typeface="Arial" pitchFamily="34" charset="0"/>
              </a:rPr>
              <a:t>STRES YÖNETİMİ</a:t>
            </a:r>
          </a:p>
        </p:txBody>
      </p:sp>
      <p:sp>
        <p:nvSpPr>
          <p:cNvPr id="5" name="Dikdörtgen 4"/>
          <p:cNvSpPr/>
          <p:nvPr/>
        </p:nvSpPr>
        <p:spPr>
          <a:xfrm>
            <a:off x="179512" y="987574"/>
            <a:ext cx="8784976" cy="878574"/>
          </a:xfrm>
          <a:prstGeom prst="rect">
            <a:avLst/>
          </a:prstGeom>
        </p:spPr>
        <p:txBody>
          <a:bodyPr wrap="square">
            <a:spAutoFit/>
          </a:bodyPr>
          <a:lstStyle/>
          <a:p>
            <a:pPr>
              <a:lnSpc>
                <a:spcPct val="150000"/>
              </a:lnSpc>
            </a:pPr>
            <a:r>
              <a:rPr lang="tr-TR" dirty="0">
                <a:latin typeface="Arial" pitchFamily="34" charset="0"/>
                <a:cs typeface="Arial" pitchFamily="34" charset="0"/>
              </a:rPr>
              <a:t>Televizyon seyretme, çoğu kişi için bir gevşeme yöntemidir. Ancak gerçek gevşeme tekniklerinin öğrenilmesi gerekir. Bunlar meditasyon veya egzersiz olabilir.</a:t>
            </a:r>
            <a:endParaRPr lang="tr-TR" dirty="0"/>
          </a:p>
        </p:txBody>
      </p:sp>
    </p:spTree>
    <p:extLst>
      <p:ext uri="{BB962C8B-B14F-4D97-AF65-F5344CB8AC3E}">
        <p14:creationId xmlns:p14="http://schemas.microsoft.com/office/powerpoint/2010/main" val="2888253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run Sağlığınız İçin Birkaç Nefes Tekniği - Kişisel Gelişim Portalı">
            <a:extLst>
              <a:ext uri="{FF2B5EF4-FFF2-40B4-BE49-F238E27FC236}">
                <a16:creationId xmlns:a16="http://schemas.microsoft.com/office/drawing/2014/main" id="{E95799DA-A41E-452D-B9E8-2781CBF451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622556"/>
            <a:ext cx="2499742" cy="2499742"/>
          </a:xfrm>
          <a:prstGeom prst="rect">
            <a:avLst/>
          </a:prstGeom>
          <a:noFill/>
          <a:extLst>
            <a:ext uri="{909E8E84-426E-40DD-AFC4-6F175D3DCCD1}">
              <a14:hiddenFill xmlns:a14="http://schemas.microsoft.com/office/drawing/2010/main">
                <a:solidFill>
                  <a:srgbClr val="FFFFFF"/>
                </a:solidFill>
              </a14:hiddenFill>
            </a:ext>
          </a:extLst>
        </p:spPr>
      </p:pic>
      <p:sp>
        <p:nvSpPr>
          <p:cNvPr id="4" name="9 Metin kutusu"/>
          <p:cNvSpPr txBox="1"/>
          <p:nvPr/>
        </p:nvSpPr>
        <p:spPr>
          <a:xfrm>
            <a:off x="3743290" y="251208"/>
            <a:ext cx="5472608" cy="430887"/>
          </a:xfrm>
          <a:prstGeom prst="rect">
            <a:avLst/>
          </a:prstGeom>
          <a:noFill/>
        </p:spPr>
        <p:txBody>
          <a:bodyPr wrap="square" rtlCol="0">
            <a:spAutoFit/>
          </a:bodyPr>
          <a:lstStyle/>
          <a:p>
            <a:r>
              <a:rPr lang="tr-TR" sz="2200" b="1" dirty="0">
                <a:latin typeface="Arial" pitchFamily="34" charset="0"/>
                <a:cs typeface="Arial" pitchFamily="34" charset="0"/>
              </a:rPr>
              <a:t>STRES YÖNETİMİ</a:t>
            </a:r>
          </a:p>
        </p:txBody>
      </p:sp>
      <p:sp>
        <p:nvSpPr>
          <p:cNvPr id="5" name="Dikdörtgen 4"/>
          <p:cNvSpPr/>
          <p:nvPr/>
        </p:nvSpPr>
        <p:spPr>
          <a:xfrm>
            <a:off x="107504" y="915566"/>
            <a:ext cx="8856984" cy="4109330"/>
          </a:xfrm>
          <a:prstGeom prst="rect">
            <a:avLst/>
          </a:prstGeom>
        </p:spPr>
        <p:txBody>
          <a:bodyPr wrap="square">
            <a:spAutoFit/>
          </a:bodyPr>
          <a:lstStyle/>
          <a:p>
            <a:pPr algn="just">
              <a:lnSpc>
                <a:spcPct val="150000"/>
              </a:lnSpc>
            </a:pPr>
            <a:r>
              <a:rPr lang="tr-TR" sz="1600" dirty="0" err="1">
                <a:latin typeface="Arial" pitchFamily="34" charset="0"/>
                <a:cs typeface="Arial" pitchFamily="34" charset="0"/>
              </a:rPr>
              <a:t>Odanızda,masanızda</a:t>
            </a:r>
            <a:r>
              <a:rPr lang="tr-TR" sz="1600" dirty="0">
                <a:latin typeface="Arial" pitchFamily="34" charset="0"/>
                <a:cs typeface="Arial" pitchFamily="34" charset="0"/>
              </a:rPr>
              <a:t> kendinizi rahat hissedeceğiniz bir yere dik oturun, elleriniz kucağınızda ve gözleriniz kapalı.</a:t>
            </a:r>
          </a:p>
          <a:p>
            <a:pPr algn="just">
              <a:lnSpc>
                <a:spcPct val="150000"/>
              </a:lnSpc>
            </a:pPr>
            <a:r>
              <a:rPr lang="tr-TR" sz="1600" dirty="0">
                <a:latin typeface="Arial" pitchFamily="34" charset="0"/>
                <a:cs typeface="Arial" pitchFamily="34" charset="0"/>
              </a:rPr>
              <a:t>Burnunuzdan derin bir nefes alın ve bunu yavaş yavaş 4 kez tekrarlayın. Nefesinizi burnunuzdan verin. Nefes alıp vermeyi hızlandırarak, bunu 10-20 dakika sürdürün, </a:t>
            </a:r>
          </a:p>
          <a:p>
            <a:pPr algn="just">
              <a:lnSpc>
                <a:spcPct val="150000"/>
              </a:lnSpc>
            </a:pPr>
            <a:r>
              <a:rPr lang="tr-TR" sz="1600" dirty="0">
                <a:latin typeface="Arial" pitchFamily="34" charset="0"/>
                <a:cs typeface="Arial" pitchFamily="34" charset="0"/>
              </a:rPr>
              <a:t>Tüm düşüncelerinizi, nefes alıp vermeye odaklaştırın, </a:t>
            </a:r>
          </a:p>
          <a:p>
            <a:pPr algn="just">
              <a:lnSpc>
                <a:spcPct val="150000"/>
              </a:lnSpc>
            </a:pPr>
            <a:r>
              <a:rPr lang="tr-TR" sz="1600" dirty="0">
                <a:latin typeface="Arial" pitchFamily="34" charset="0"/>
                <a:cs typeface="Arial" pitchFamily="34" charset="0"/>
              </a:rPr>
              <a:t>İlginizin dağıldığını ve dikkatinizin başka şeylere kaydığını hissederseniz kendinizi toparlayın ve tekrar nefes alış verişinize odaklanın,</a:t>
            </a:r>
          </a:p>
          <a:p>
            <a:pPr algn="just">
              <a:lnSpc>
                <a:spcPct val="150000"/>
              </a:lnSpc>
            </a:pPr>
            <a:r>
              <a:rPr lang="tr-TR" sz="1600" dirty="0">
                <a:latin typeface="Arial" pitchFamily="34" charset="0"/>
                <a:cs typeface="Arial" pitchFamily="34" charset="0"/>
              </a:rPr>
              <a:t>Nefes alıp verirken, aldığınız havanın vücudunuzun her noktasındaki akışını düşünün ve nefes alıp vermenin tazeliğini, enerji ve her türlü kas bağlantınızı gevşettiğini düşünün, </a:t>
            </a:r>
          </a:p>
          <a:p>
            <a:pPr algn="just">
              <a:lnSpc>
                <a:spcPct val="150000"/>
              </a:lnSpc>
            </a:pPr>
            <a:r>
              <a:rPr lang="tr-TR" sz="1600" dirty="0">
                <a:latin typeface="Arial" pitchFamily="34" charset="0"/>
                <a:cs typeface="Arial" pitchFamily="34" charset="0"/>
              </a:rPr>
              <a:t>Bitirmeye hazır olduğunuzda gözlerinizi yavaşça açın ve düzenli aktivitelerinize yeniden başlamadan önce bir an için olduğunuz yerde öylece kalın. </a:t>
            </a:r>
          </a:p>
        </p:txBody>
      </p:sp>
    </p:spTree>
    <p:extLst>
      <p:ext uri="{BB962C8B-B14F-4D97-AF65-F5344CB8AC3E}">
        <p14:creationId xmlns:p14="http://schemas.microsoft.com/office/powerpoint/2010/main" val="3311912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694050" y="1729325"/>
            <a:ext cx="3438525" cy="2169825"/>
          </a:xfrm>
          <a:prstGeom prst="rect">
            <a:avLst/>
          </a:prstGeom>
        </p:spPr>
        <p:txBody>
          <a:bodyPr wrap="square">
            <a:spAutoFit/>
          </a:bodyPr>
          <a:lstStyle/>
          <a:p>
            <a:pPr algn="just">
              <a:lnSpc>
                <a:spcPct val="150000"/>
              </a:lnSpc>
            </a:pPr>
            <a:r>
              <a:rPr lang="tr-TR" dirty="0">
                <a:latin typeface="Arial" pitchFamily="34" charset="0"/>
                <a:cs typeface="Arial" pitchFamily="34" charset="0"/>
              </a:rPr>
              <a:t>Stresin oluşması için insanın içinde bulunduğu ya da hayatını sürdürdüğü ortam ve çevrede meydana gelen değişimlerin insanı etkilemesi gerekir. </a:t>
            </a:r>
            <a:endParaRPr lang="tr-TR" b="1" dirty="0">
              <a:latin typeface="Arial" pitchFamily="34" charset="0"/>
              <a:cs typeface="Arial" pitchFamily="34" charset="0"/>
            </a:endParaRPr>
          </a:p>
        </p:txBody>
      </p:sp>
      <p:pic>
        <p:nvPicPr>
          <p:cNvPr id="3074" name="Picture 2" descr="Güncel - Makaleler - STRES NEDİ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638303"/>
            <a:ext cx="3438525" cy="272415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 name="9 Metin kutusu"/>
          <p:cNvSpPr txBox="1"/>
          <p:nvPr/>
        </p:nvSpPr>
        <p:spPr>
          <a:xfrm>
            <a:off x="2627784" y="195486"/>
            <a:ext cx="5472608" cy="430887"/>
          </a:xfrm>
          <a:prstGeom prst="rect">
            <a:avLst/>
          </a:prstGeom>
          <a:noFill/>
        </p:spPr>
        <p:txBody>
          <a:bodyPr wrap="square" rtlCol="0">
            <a:spAutoFit/>
          </a:bodyPr>
          <a:lstStyle/>
          <a:p>
            <a:pPr algn="ctr"/>
            <a:r>
              <a:rPr lang="tr-TR" sz="2200" b="1" dirty="0">
                <a:latin typeface="Arial" pitchFamily="34" charset="0"/>
                <a:cs typeface="Arial" pitchFamily="34" charset="0"/>
              </a:rPr>
              <a:t>STRES NEDİR?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9 Metin kutusu"/>
          <p:cNvSpPr txBox="1"/>
          <p:nvPr/>
        </p:nvSpPr>
        <p:spPr>
          <a:xfrm>
            <a:off x="3743290" y="251208"/>
            <a:ext cx="5472608" cy="430887"/>
          </a:xfrm>
          <a:prstGeom prst="rect">
            <a:avLst/>
          </a:prstGeom>
          <a:noFill/>
        </p:spPr>
        <p:txBody>
          <a:bodyPr wrap="square" rtlCol="0">
            <a:spAutoFit/>
          </a:bodyPr>
          <a:lstStyle/>
          <a:p>
            <a:r>
              <a:rPr lang="tr-TR" sz="2200" b="1" dirty="0">
                <a:latin typeface="Arial" pitchFamily="34" charset="0"/>
                <a:cs typeface="Arial" pitchFamily="34" charset="0"/>
              </a:rPr>
              <a:t>STRES YÖNETİMİ</a:t>
            </a:r>
          </a:p>
        </p:txBody>
      </p:sp>
      <p:sp>
        <p:nvSpPr>
          <p:cNvPr id="3" name="Metin kutusu 2"/>
          <p:cNvSpPr txBox="1"/>
          <p:nvPr/>
        </p:nvSpPr>
        <p:spPr>
          <a:xfrm>
            <a:off x="323528" y="2244251"/>
            <a:ext cx="4320480" cy="923330"/>
          </a:xfrm>
          <a:prstGeom prst="rect">
            <a:avLst/>
          </a:prstGeom>
          <a:noFill/>
        </p:spPr>
        <p:txBody>
          <a:bodyPr wrap="square" rtlCol="0">
            <a:spAutoFit/>
          </a:bodyPr>
          <a:lstStyle/>
          <a:p>
            <a:pPr marL="285750" indent="-285750">
              <a:lnSpc>
                <a:spcPct val="150000"/>
              </a:lnSpc>
              <a:buFont typeface="Arial" pitchFamily="34" charset="0"/>
              <a:buChar char="•"/>
            </a:pPr>
            <a:r>
              <a:rPr lang="tr-TR" dirty="0">
                <a:latin typeface="Arial" pitchFamily="34" charset="0"/>
                <a:cs typeface="Arial" pitchFamily="34" charset="0"/>
              </a:rPr>
              <a:t>Sevdiğiniz insanlarla birlikte zaman geçirmek de etkili bir yöntemdir.</a:t>
            </a:r>
          </a:p>
        </p:txBody>
      </p:sp>
      <p:pic>
        <p:nvPicPr>
          <p:cNvPr id="24578" name="Picture 2" descr="ERGENLİK 101- 4. BÖLÜM: 13-15 YAŞ ERGENLİK BAŞLANGI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719306"/>
            <a:ext cx="3305979" cy="2202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E352E33A-AADD-43E4-9EB9-451D151DD949}"/>
              </a:ext>
            </a:extLst>
          </p:cNvPr>
          <p:cNvSpPr txBox="1"/>
          <p:nvPr/>
        </p:nvSpPr>
        <p:spPr>
          <a:xfrm>
            <a:off x="1043608" y="1923678"/>
            <a:ext cx="7056784" cy="1939505"/>
          </a:xfrm>
          <a:prstGeom prst="rect">
            <a:avLst/>
          </a:prstGeom>
          <a:noFill/>
        </p:spPr>
        <p:txBody>
          <a:bodyPr wrap="square">
            <a:spAutoFit/>
          </a:bodyPr>
          <a:lstStyle/>
          <a:p>
            <a:pPr algn="just">
              <a:lnSpc>
                <a:spcPct val="150000"/>
              </a:lnSpc>
            </a:pPr>
            <a:r>
              <a:rPr lang="tr-TR" i="1" dirty="0">
                <a:solidFill>
                  <a:srgbClr val="333333"/>
                </a:solidFill>
                <a:latin typeface="Arial" panose="020B0604020202020204" pitchFamily="34" charset="0"/>
              </a:rPr>
              <a:t>«</a:t>
            </a:r>
            <a:r>
              <a:rPr lang="tr-TR" b="0" i="1" dirty="0">
                <a:solidFill>
                  <a:srgbClr val="333333"/>
                </a:solidFill>
                <a:effectLst/>
                <a:latin typeface="Arial" panose="020B0604020202020204" pitchFamily="34" charset="0"/>
              </a:rPr>
              <a:t> </a:t>
            </a:r>
            <a:r>
              <a:rPr lang="tr-TR" sz="1600" dirty="0">
                <a:latin typeface="Arial" pitchFamily="34" charset="0"/>
                <a:cs typeface="Arial" pitchFamily="34" charset="0"/>
              </a:rPr>
              <a:t>Duygular, dünyayı bizim için yorumlar. Dış girdilerden etkilenen ruhsal durumlarımız hakkında bize bilgi veren bir sinyal fonksiyonları vardır. Duygular, geçmiş deneyimlerin hatırasından süzülen mevcut uyaranlara verilen yanıtlardır ve geçmişe ilişkin algımıza dayalı olarak geleceği öngörürler. »</a:t>
            </a:r>
          </a:p>
        </p:txBody>
      </p:sp>
    </p:spTree>
    <p:extLst>
      <p:ext uri="{BB962C8B-B14F-4D97-AF65-F5344CB8AC3E}">
        <p14:creationId xmlns:p14="http://schemas.microsoft.com/office/powerpoint/2010/main" val="497853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9 Metin kutusu"/>
          <p:cNvSpPr txBox="1"/>
          <p:nvPr/>
        </p:nvSpPr>
        <p:spPr>
          <a:xfrm>
            <a:off x="3743290" y="251208"/>
            <a:ext cx="5472608" cy="430887"/>
          </a:xfrm>
          <a:prstGeom prst="rect">
            <a:avLst/>
          </a:prstGeom>
          <a:noFill/>
        </p:spPr>
        <p:txBody>
          <a:bodyPr wrap="square" rtlCol="0">
            <a:spAutoFit/>
          </a:bodyPr>
          <a:lstStyle/>
          <a:p>
            <a:r>
              <a:rPr lang="tr-TR" sz="2200" b="1" dirty="0">
                <a:latin typeface="Arial" pitchFamily="34" charset="0"/>
                <a:cs typeface="Arial" pitchFamily="34" charset="0"/>
              </a:rPr>
              <a:t>STRES YÖNETİMİ</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19" y="935090"/>
            <a:ext cx="8799969" cy="42084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Positive Young Caucasian Man with a Funny Foolish Face, Giving a Thumbs Up  Gesture of Approval and Succ Stock Photo - Image of male, gray: 1205839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7076" y="1491630"/>
            <a:ext cx="2435404" cy="3653106"/>
          </a:xfrm>
          <a:prstGeom prst="rect">
            <a:avLst/>
          </a:prstGeom>
          <a:noFill/>
          <a:extLst>
            <a:ext uri="{909E8E84-426E-40DD-AFC4-6F175D3DCCD1}">
              <a14:hiddenFill xmlns:a14="http://schemas.microsoft.com/office/drawing/2010/main">
                <a:solidFill>
                  <a:srgbClr val="FFFFFF"/>
                </a:solidFill>
              </a14:hiddenFill>
            </a:ext>
          </a:extLst>
        </p:spPr>
      </p:pic>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04472" y="1059582"/>
            <a:ext cx="8688008" cy="1703030"/>
          </a:xfrm>
          <a:prstGeom prst="rect">
            <a:avLst/>
          </a:prstGeom>
        </p:spPr>
        <p:txBody>
          <a:bodyPr wrap="square">
            <a:spAutoFit/>
          </a:bodyPr>
          <a:lstStyle/>
          <a:p>
            <a:pPr>
              <a:lnSpc>
                <a:spcPct val="150000"/>
              </a:lnSpc>
            </a:pPr>
            <a:r>
              <a:rPr lang="tr-TR" dirty="0">
                <a:latin typeface="Arial" pitchFamily="34" charset="0"/>
                <a:cs typeface="Arial" pitchFamily="34" charset="0"/>
              </a:rPr>
              <a:t>Stres, aslında günlük hayatımızın bir parçasıdır.  Bu nedenle bizlerin </a:t>
            </a:r>
          </a:p>
          <a:p>
            <a:pPr marL="285750" indent="-285750">
              <a:lnSpc>
                <a:spcPct val="150000"/>
              </a:lnSpc>
              <a:buFont typeface="Arial" pitchFamily="34" charset="0"/>
              <a:buChar char="•"/>
            </a:pPr>
            <a:r>
              <a:rPr lang="tr-TR" dirty="0">
                <a:latin typeface="Arial" pitchFamily="34" charset="0"/>
                <a:cs typeface="Arial" pitchFamily="34" charset="0"/>
              </a:rPr>
              <a:t>stresle yaşamayı öğrenmemiz ve </a:t>
            </a:r>
          </a:p>
          <a:p>
            <a:pPr marL="285750" indent="-285750">
              <a:lnSpc>
                <a:spcPct val="150000"/>
              </a:lnSpc>
              <a:buFont typeface="Arial" pitchFamily="34" charset="0"/>
              <a:buChar char="•"/>
            </a:pPr>
            <a:r>
              <a:rPr lang="tr-TR" dirty="0">
                <a:latin typeface="Arial" pitchFamily="34" charset="0"/>
                <a:cs typeface="Arial" pitchFamily="34" charset="0"/>
              </a:rPr>
              <a:t>stresin olumsuz etkilerini en aza indirmek için nasıl yöneteceğimizi bilmemiz önemlidir. </a:t>
            </a:r>
            <a:endParaRPr lang="tr-TR" b="1" dirty="0">
              <a:latin typeface="Arial" pitchFamily="34" charset="0"/>
              <a:cs typeface="Arial" pitchFamily="34" charset="0"/>
            </a:endParaRPr>
          </a:p>
        </p:txBody>
      </p:sp>
      <p:sp>
        <p:nvSpPr>
          <p:cNvPr id="11" name="9 Metin kutusu"/>
          <p:cNvSpPr txBox="1"/>
          <p:nvPr/>
        </p:nvSpPr>
        <p:spPr>
          <a:xfrm>
            <a:off x="2627784" y="195486"/>
            <a:ext cx="5472608" cy="430887"/>
          </a:xfrm>
          <a:prstGeom prst="rect">
            <a:avLst/>
          </a:prstGeom>
          <a:noFill/>
        </p:spPr>
        <p:txBody>
          <a:bodyPr wrap="square" rtlCol="0">
            <a:spAutoFit/>
          </a:bodyPr>
          <a:lstStyle/>
          <a:p>
            <a:pPr algn="ctr"/>
            <a:r>
              <a:rPr lang="tr-TR" sz="2200" b="1" dirty="0">
                <a:latin typeface="Arial" pitchFamily="34" charset="0"/>
                <a:cs typeface="Arial" pitchFamily="34" charset="0"/>
              </a:rPr>
              <a:t>STRES NEDİR?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0"/>
                                  </p:stCondLst>
                                  <p:childTnLst>
                                    <p:animClr clrSpc="rgb" dir="cw">
                                      <p:cBhvr override="childStyle">
                                        <p:cTn id="6" dur="1000" fill="hold"/>
                                        <p:tgtEl>
                                          <p:spTgt spid="9">
                                            <p:txEl>
                                              <p:pRg st="1" end="1"/>
                                            </p:txEl>
                                          </p:spTgt>
                                        </p:tgtEl>
                                        <p:attrNameLst>
                                          <p:attrName>style.color</p:attrName>
                                        </p:attrNameLst>
                                      </p:cBhvr>
                                      <p:to>
                                        <a:schemeClr val="accent2"/>
                                      </p:to>
                                    </p:animClr>
                                  </p:childTnLst>
                                </p:cTn>
                              </p:par>
                            </p:childTnLst>
                          </p:cTn>
                        </p:par>
                        <p:par>
                          <p:cTn id="7" fill="hold">
                            <p:stCondLst>
                              <p:cond delay="1000"/>
                            </p:stCondLst>
                            <p:childTnLst>
                              <p:par>
                                <p:cTn id="8" presetID="3" presetClass="emph" presetSubtype="2" fill="hold" nodeType="afterEffect">
                                  <p:stCondLst>
                                    <p:cond delay="0"/>
                                  </p:stCondLst>
                                  <p:childTnLst>
                                    <p:animClr clrSpc="rgb" dir="cw">
                                      <p:cBhvr override="childStyle">
                                        <p:cTn id="9" dur="1000" fill="hold"/>
                                        <p:tgtEl>
                                          <p:spTgt spid="9">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51520" y="1776967"/>
            <a:ext cx="3737105" cy="2446824"/>
          </a:xfrm>
          <a:prstGeom prst="rect">
            <a:avLst/>
          </a:prstGeom>
        </p:spPr>
        <p:txBody>
          <a:bodyPr wrap="square">
            <a:spAutoFit/>
          </a:bodyPr>
          <a:lstStyle/>
          <a:p>
            <a:pPr algn="just">
              <a:lnSpc>
                <a:spcPct val="150000"/>
              </a:lnSpc>
            </a:pPr>
            <a:r>
              <a:rPr lang="tr-TR" dirty="0">
                <a:latin typeface="Arial" pitchFamily="34" charset="0"/>
                <a:cs typeface="Arial" pitchFamily="34" charset="0"/>
              </a:rPr>
              <a:t>Stresin hem oluşma aşamasında hem de sonucunda bireylerde duygu, düşünce,  beden ve davranış ve psikoloji boyutlarında önemli sonuçlar yaşanmaktadır.</a:t>
            </a:r>
          </a:p>
          <a:p>
            <a:endParaRPr lang="tr-TR" b="1" dirty="0">
              <a:latin typeface="Arial" pitchFamily="34" charset="0"/>
              <a:cs typeface="Arial" pitchFamily="34" charset="0"/>
            </a:endParaRPr>
          </a:p>
        </p:txBody>
      </p:sp>
      <p:sp>
        <p:nvSpPr>
          <p:cNvPr id="10" name="9 Metin kutusu"/>
          <p:cNvSpPr txBox="1"/>
          <p:nvPr/>
        </p:nvSpPr>
        <p:spPr>
          <a:xfrm>
            <a:off x="3289738" y="250167"/>
            <a:ext cx="5472608" cy="430887"/>
          </a:xfrm>
          <a:prstGeom prst="rect">
            <a:avLst/>
          </a:prstGeom>
          <a:noFill/>
        </p:spPr>
        <p:txBody>
          <a:bodyPr wrap="square" rtlCol="0">
            <a:spAutoFit/>
          </a:bodyPr>
          <a:lstStyle/>
          <a:p>
            <a:r>
              <a:rPr lang="tr-TR" sz="2200" b="1" dirty="0">
                <a:latin typeface="Arial" pitchFamily="34" charset="0"/>
                <a:cs typeface="Arial" pitchFamily="34" charset="0"/>
              </a:rPr>
              <a:t>STRESİN SONUÇLARI</a:t>
            </a:r>
          </a:p>
        </p:txBody>
      </p:sp>
      <p:graphicFrame>
        <p:nvGraphicFramePr>
          <p:cNvPr id="2" name="Diyagram 1"/>
          <p:cNvGraphicFramePr/>
          <p:nvPr>
            <p:extLst>
              <p:ext uri="{D42A27DB-BD31-4B8C-83A1-F6EECF244321}">
                <p14:modId xmlns:p14="http://schemas.microsoft.com/office/powerpoint/2010/main" val="2108935946"/>
              </p:ext>
            </p:extLst>
          </p:nvPr>
        </p:nvGraphicFramePr>
        <p:xfrm>
          <a:off x="4067944" y="1100124"/>
          <a:ext cx="4752528" cy="3847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graphicEl>
                                              <a:dgm id="{447EE6E3-3BAB-4032-861A-1BC420AE9594}"/>
                                            </p:graphicEl>
                                          </p:spTgt>
                                        </p:tgtEl>
                                        <p:attrNameLst>
                                          <p:attrName>style.visibility</p:attrName>
                                        </p:attrNameLst>
                                      </p:cBhvr>
                                      <p:to>
                                        <p:strVal val="visible"/>
                                      </p:to>
                                    </p:set>
                                    <p:animEffect transition="in" filter="wheel(1)">
                                      <p:cBhvr>
                                        <p:cTn id="7" dur="1000"/>
                                        <p:tgtEl>
                                          <p:spTgt spid="2">
                                            <p:graphicEl>
                                              <a:dgm id="{447EE6E3-3BAB-4032-861A-1BC420AE9594}"/>
                                            </p:graphicEl>
                                          </p:spTgt>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graphicEl>
                                              <a:dgm id="{83596EB6-CE46-4AC0-BD1B-6C7FAA54451D}"/>
                                            </p:graphicEl>
                                          </p:spTgt>
                                        </p:tgtEl>
                                        <p:attrNameLst>
                                          <p:attrName>style.visibility</p:attrName>
                                        </p:attrNameLst>
                                      </p:cBhvr>
                                      <p:to>
                                        <p:strVal val="visible"/>
                                      </p:to>
                                    </p:set>
                                    <p:animEffect transition="in" filter="wheel(1)">
                                      <p:cBhvr>
                                        <p:cTn id="11" dur="1000"/>
                                        <p:tgtEl>
                                          <p:spTgt spid="2">
                                            <p:graphicEl>
                                              <a:dgm id="{83596EB6-CE46-4AC0-BD1B-6C7FAA54451D}"/>
                                            </p:graphicEl>
                                          </p:spTgt>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2">
                                            <p:graphicEl>
                                              <a:dgm id="{106331E9-2F0D-4BAA-83EB-642E466DD39D}"/>
                                            </p:graphicEl>
                                          </p:spTgt>
                                        </p:tgtEl>
                                        <p:attrNameLst>
                                          <p:attrName>style.visibility</p:attrName>
                                        </p:attrNameLst>
                                      </p:cBhvr>
                                      <p:to>
                                        <p:strVal val="visible"/>
                                      </p:to>
                                    </p:set>
                                    <p:animEffect transition="in" filter="wheel(1)">
                                      <p:cBhvr>
                                        <p:cTn id="15" dur="1000"/>
                                        <p:tgtEl>
                                          <p:spTgt spid="2">
                                            <p:graphicEl>
                                              <a:dgm id="{106331E9-2F0D-4BAA-83EB-642E466DD39D}"/>
                                            </p:graphicEl>
                                          </p:spTgt>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2">
                                            <p:graphicEl>
                                              <a:dgm id="{D0200665-BDB4-4123-B063-3BB3D726428B}"/>
                                            </p:graphicEl>
                                          </p:spTgt>
                                        </p:tgtEl>
                                        <p:attrNameLst>
                                          <p:attrName>style.visibility</p:attrName>
                                        </p:attrNameLst>
                                      </p:cBhvr>
                                      <p:to>
                                        <p:strVal val="visible"/>
                                      </p:to>
                                    </p:set>
                                    <p:animEffect transition="in" filter="wheel(1)">
                                      <p:cBhvr>
                                        <p:cTn id="19" dur="1000"/>
                                        <p:tgtEl>
                                          <p:spTgt spid="2">
                                            <p:graphicEl>
                                              <a:dgm id="{D0200665-BDB4-4123-B063-3BB3D726428B}"/>
                                            </p:graphicEl>
                                          </p:spTgt>
                                        </p:tgtEl>
                                      </p:cBhvr>
                                    </p:animEffect>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2">
                                            <p:graphicEl>
                                              <a:dgm id="{09C17A50-096D-49E5-8EC5-976852B87C1A}"/>
                                            </p:graphicEl>
                                          </p:spTgt>
                                        </p:tgtEl>
                                        <p:attrNameLst>
                                          <p:attrName>style.visibility</p:attrName>
                                        </p:attrNameLst>
                                      </p:cBhvr>
                                      <p:to>
                                        <p:strVal val="visible"/>
                                      </p:to>
                                    </p:set>
                                    <p:animEffect transition="in" filter="wheel(1)">
                                      <p:cBhvr>
                                        <p:cTn id="23" dur="1000"/>
                                        <p:tgtEl>
                                          <p:spTgt spid="2">
                                            <p:graphicEl>
                                              <a:dgm id="{09C17A50-096D-49E5-8EC5-976852B87C1A}"/>
                                            </p:graphicEl>
                                          </p:spTgt>
                                        </p:tgtEl>
                                      </p:cBhvr>
                                    </p:animEffect>
                                  </p:childTnLst>
                                </p:cTn>
                              </p:par>
                            </p:childTnLst>
                          </p:cTn>
                        </p:par>
                        <p:par>
                          <p:cTn id="24" fill="hold">
                            <p:stCondLst>
                              <p:cond delay="5000"/>
                            </p:stCondLst>
                            <p:childTnLst>
                              <p:par>
                                <p:cTn id="25" presetID="21" presetClass="entr" presetSubtype="1" fill="hold" grpId="0" nodeType="afterEffect">
                                  <p:stCondLst>
                                    <p:cond delay="0"/>
                                  </p:stCondLst>
                                  <p:childTnLst>
                                    <p:set>
                                      <p:cBhvr>
                                        <p:cTn id="26" dur="1" fill="hold">
                                          <p:stCondLst>
                                            <p:cond delay="0"/>
                                          </p:stCondLst>
                                        </p:cTn>
                                        <p:tgtEl>
                                          <p:spTgt spid="2">
                                            <p:graphicEl>
                                              <a:dgm id="{14136651-5625-43B9-8D95-28DA06706F41}"/>
                                            </p:graphicEl>
                                          </p:spTgt>
                                        </p:tgtEl>
                                        <p:attrNameLst>
                                          <p:attrName>style.visibility</p:attrName>
                                        </p:attrNameLst>
                                      </p:cBhvr>
                                      <p:to>
                                        <p:strVal val="visible"/>
                                      </p:to>
                                    </p:set>
                                    <p:animEffect transition="in" filter="wheel(1)">
                                      <p:cBhvr>
                                        <p:cTn id="27" dur="1000"/>
                                        <p:tgtEl>
                                          <p:spTgt spid="2">
                                            <p:graphicEl>
                                              <a:dgm id="{14136651-5625-43B9-8D95-28DA06706F41}"/>
                                            </p:graphicEl>
                                          </p:spTgt>
                                        </p:tgtEl>
                                      </p:cBhvr>
                                    </p:animEffect>
                                  </p:childTnLst>
                                </p:cTn>
                              </p:par>
                            </p:childTnLst>
                          </p:cTn>
                        </p:par>
                        <p:par>
                          <p:cTn id="28" fill="hold">
                            <p:stCondLst>
                              <p:cond delay="6000"/>
                            </p:stCondLst>
                            <p:childTnLst>
                              <p:par>
                                <p:cTn id="29" presetID="21" presetClass="entr" presetSubtype="1" fill="hold" grpId="0" nodeType="afterEffect">
                                  <p:stCondLst>
                                    <p:cond delay="0"/>
                                  </p:stCondLst>
                                  <p:childTnLst>
                                    <p:set>
                                      <p:cBhvr>
                                        <p:cTn id="30" dur="1" fill="hold">
                                          <p:stCondLst>
                                            <p:cond delay="0"/>
                                          </p:stCondLst>
                                        </p:cTn>
                                        <p:tgtEl>
                                          <p:spTgt spid="2">
                                            <p:graphicEl>
                                              <a:dgm id="{C9D62783-1BCB-4B69-94FC-D5AF1918B7A3}"/>
                                            </p:graphicEl>
                                          </p:spTgt>
                                        </p:tgtEl>
                                        <p:attrNameLst>
                                          <p:attrName>style.visibility</p:attrName>
                                        </p:attrNameLst>
                                      </p:cBhvr>
                                      <p:to>
                                        <p:strVal val="visible"/>
                                      </p:to>
                                    </p:set>
                                    <p:animEffect transition="in" filter="wheel(1)">
                                      <p:cBhvr>
                                        <p:cTn id="31" dur="1000"/>
                                        <p:tgtEl>
                                          <p:spTgt spid="2">
                                            <p:graphicEl>
                                              <a:dgm id="{C9D62783-1BCB-4B69-94FC-D5AF1918B7A3}"/>
                                            </p:graphicEl>
                                          </p:spTgt>
                                        </p:tgtEl>
                                      </p:cBhvr>
                                    </p:animEffect>
                                  </p:childTnLst>
                                </p:cTn>
                              </p:par>
                            </p:childTnLst>
                          </p:cTn>
                        </p:par>
                        <p:par>
                          <p:cTn id="32" fill="hold">
                            <p:stCondLst>
                              <p:cond delay="7000"/>
                            </p:stCondLst>
                            <p:childTnLst>
                              <p:par>
                                <p:cTn id="33" presetID="21" presetClass="entr" presetSubtype="1" fill="hold" grpId="0" nodeType="afterEffect">
                                  <p:stCondLst>
                                    <p:cond delay="0"/>
                                  </p:stCondLst>
                                  <p:childTnLst>
                                    <p:set>
                                      <p:cBhvr>
                                        <p:cTn id="34" dur="1" fill="hold">
                                          <p:stCondLst>
                                            <p:cond delay="0"/>
                                          </p:stCondLst>
                                        </p:cTn>
                                        <p:tgtEl>
                                          <p:spTgt spid="2">
                                            <p:graphicEl>
                                              <a:dgm id="{18633731-F5DB-43A2-9B18-293451CF15D0}"/>
                                            </p:graphicEl>
                                          </p:spTgt>
                                        </p:tgtEl>
                                        <p:attrNameLst>
                                          <p:attrName>style.visibility</p:attrName>
                                        </p:attrNameLst>
                                      </p:cBhvr>
                                      <p:to>
                                        <p:strVal val="visible"/>
                                      </p:to>
                                    </p:set>
                                    <p:animEffect transition="in" filter="wheel(1)">
                                      <p:cBhvr>
                                        <p:cTn id="35" dur="1000"/>
                                        <p:tgtEl>
                                          <p:spTgt spid="2">
                                            <p:graphicEl>
                                              <a:dgm id="{18633731-F5DB-43A2-9B18-293451CF15D0}"/>
                                            </p:graphicEl>
                                          </p:spTgt>
                                        </p:tgtEl>
                                      </p:cBhvr>
                                    </p:animEffect>
                                  </p:childTnLst>
                                </p:cTn>
                              </p:par>
                            </p:childTnLst>
                          </p:cTn>
                        </p:par>
                        <p:par>
                          <p:cTn id="36" fill="hold">
                            <p:stCondLst>
                              <p:cond delay="8000"/>
                            </p:stCondLst>
                            <p:childTnLst>
                              <p:par>
                                <p:cTn id="37" presetID="21" presetClass="entr" presetSubtype="1" fill="hold" grpId="0" nodeType="afterEffect">
                                  <p:stCondLst>
                                    <p:cond delay="0"/>
                                  </p:stCondLst>
                                  <p:childTnLst>
                                    <p:set>
                                      <p:cBhvr>
                                        <p:cTn id="38" dur="1" fill="hold">
                                          <p:stCondLst>
                                            <p:cond delay="0"/>
                                          </p:stCondLst>
                                        </p:cTn>
                                        <p:tgtEl>
                                          <p:spTgt spid="2">
                                            <p:graphicEl>
                                              <a:dgm id="{318AE2C9-BF9D-4C49-B866-3CB2DF5519FD}"/>
                                            </p:graphicEl>
                                          </p:spTgt>
                                        </p:tgtEl>
                                        <p:attrNameLst>
                                          <p:attrName>style.visibility</p:attrName>
                                        </p:attrNameLst>
                                      </p:cBhvr>
                                      <p:to>
                                        <p:strVal val="visible"/>
                                      </p:to>
                                    </p:set>
                                    <p:animEffect transition="in" filter="wheel(1)">
                                      <p:cBhvr>
                                        <p:cTn id="39" dur="1000"/>
                                        <p:tgtEl>
                                          <p:spTgt spid="2">
                                            <p:graphicEl>
                                              <a:dgm id="{318AE2C9-BF9D-4C49-B866-3CB2DF5519FD}"/>
                                            </p:graphicEl>
                                          </p:spTgt>
                                        </p:tgtEl>
                                      </p:cBhvr>
                                    </p:animEffect>
                                  </p:childTnLst>
                                </p:cTn>
                              </p:par>
                            </p:childTnLst>
                          </p:cTn>
                        </p:par>
                        <p:par>
                          <p:cTn id="40" fill="hold">
                            <p:stCondLst>
                              <p:cond delay="9000"/>
                            </p:stCondLst>
                            <p:childTnLst>
                              <p:par>
                                <p:cTn id="41" presetID="21" presetClass="entr" presetSubtype="1" fill="hold" grpId="0" nodeType="afterEffect">
                                  <p:stCondLst>
                                    <p:cond delay="0"/>
                                  </p:stCondLst>
                                  <p:childTnLst>
                                    <p:set>
                                      <p:cBhvr>
                                        <p:cTn id="42" dur="1" fill="hold">
                                          <p:stCondLst>
                                            <p:cond delay="0"/>
                                          </p:stCondLst>
                                        </p:cTn>
                                        <p:tgtEl>
                                          <p:spTgt spid="2">
                                            <p:graphicEl>
                                              <a:dgm id="{19DE0364-35DB-4FE5-BEB5-53A3E2EEF96D}"/>
                                            </p:graphicEl>
                                          </p:spTgt>
                                        </p:tgtEl>
                                        <p:attrNameLst>
                                          <p:attrName>style.visibility</p:attrName>
                                        </p:attrNameLst>
                                      </p:cBhvr>
                                      <p:to>
                                        <p:strVal val="visible"/>
                                      </p:to>
                                    </p:set>
                                    <p:animEffect transition="in" filter="wheel(1)">
                                      <p:cBhvr>
                                        <p:cTn id="43" dur="1000"/>
                                        <p:tgtEl>
                                          <p:spTgt spid="2">
                                            <p:graphicEl>
                                              <a:dgm id="{19DE0364-35DB-4FE5-BEB5-53A3E2EEF9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51520" y="1057619"/>
            <a:ext cx="8784976" cy="1615827"/>
          </a:xfrm>
          <a:prstGeom prst="rect">
            <a:avLst/>
          </a:prstGeom>
        </p:spPr>
        <p:txBody>
          <a:bodyPr wrap="square">
            <a:spAutoFit/>
          </a:bodyPr>
          <a:lstStyle/>
          <a:p>
            <a:pPr>
              <a:lnSpc>
                <a:spcPct val="150000"/>
              </a:lnSpc>
            </a:pPr>
            <a:r>
              <a:rPr lang="tr-TR" dirty="0">
                <a:latin typeface="Arial" pitchFamily="34" charset="0"/>
                <a:cs typeface="Arial" pitchFamily="34" charset="0"/>
              </a:rPr>
              <a:t>Temelinde birden fazla </a:t>
            </a:r>
            <a:r>
              <a:rPr lang="tr-TR" b="1" i="1" dirty="0">
                <a:latin typeface="Arial" pitchFamily="34" charset="0"/>
                <a:cs typeface="Arial" pitchFamily="34" charset="0"/>
              </a:rPr>
              <a:t>duygu</a:t>
            </a:r>
            <a:r>
              <a:rPr lang="tr-TR" dirty="0">
                <a:latin typeface="Arial" pitchFamily="34" charset="0"/>
                <a:cs typeface="Arial" pitchFamily="34" charset="0"/>
              </a:rPr>
              <a:t> barındıran bir yaşantı olarak stres en çok kaygı, korku, suçluluk, öfke, üzüntü, utanç, yetersizlik, güvensizlik, değersizlik gibi duyguları içermektedir.</a:t>
            </a:r>
          </a:p>
          <a:p>
            <a:endParaRPr lang="tr-TR" b="1" dirty="0">
              <a:latin typeface="Arial" pitchFamily="34" charset="0"/>
              <a:cs typeface="Arial" pitchFamily="34" charset="0"/>
            </a:endParaRPr>
          </a:p>
        </p:txBody>
      </p:sp>
      <p:pic>
        <p:nvPicPr>
          <p:cNvPr id="5122" name="Picture 2" descr="Duygu – Düşünce – Davranış – Açı Yenimahalle Kole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144" y="2536494"/>
            <a:ext cx="4876800" cy="2276475"/>
          </a:xfrm>
          <a:prstGeom prst="rect">
            <a:avLst/>
          </a:prstGeom>
          <a:noFill/>
          <a:extLst>
            <a:ext uri="{909E8E84-426E-40DD-AFC4-6F175D3DCCD1}">
              <a14:hiddenFill xmlns:a14="http://schemas.microsoft.com/office/drawing/2010/main">
                <a:solidFill>
                  <a:srgbClr val="FFFFFF"/>
                </a:solidFill>
              </a14:hiddenFill>
            </a:ext>
          </a:extLst>
        </p:spPr>
      </p:pic>
      <p:sp>
        <p:nvSpPr>
          <p:cNvPr id="12" name="9 Metin kutusu"/>
          <p:cNvSpPr txBox="1"/>
          <p:nvPr/>
        </p:nvSpPr>
        <p:spPr>
          <a:xfrm>
            <a:off x="3289738" y="250167"/>
            <a:ext cx="5472608" cy="430887"/>
          </a:xfrm>
          <a:prstGeom prst="rect">
            <a:avLst/>
          </a:prstGeom>
          <a:noFill/>
        </p:spPr>
        <p:txBody>
          <a:bodyPr wrap="square" rtlCol="0">
            <a:spAutoFit/>
          </a:bodyPr>
          <a:lstStyle/>
          <a:p>
            <a:r>
              <a:rPr lang="tr-TR" sz="2200" b="1" dirty="0">
                <a:latin typeface="Arial" pitchFamily="34" charset="0"/>
                <a:cs typeface="Arial" pitchFamily="34" charset="0"/>
              </a:rPr>
              <a:t>STRESİN SONUÇLARI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pic>
        <p:nvPicPr>
          <p:cNvPr id="6146" name="Picture 2" descr="Edulab İnsan Vücudu Büyük Boy 50 cm Fiyatı - Taksit Seçenek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231" y="1125082"/>
            <a:ext cx="3554780" cy="355478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774462" y="1994730"/>
            <a:ext cx="2520281" cy="369332"/>
          </a:xfrm>
          <a:prstGeom prst="rect">
            <a:avLst/>
          </a:prstGeom>
          <a:noFill/>
        </p:spPr>
        <p:txBody>
          <a:bodyPr wrap="square" rtlCol="0">
            <a:spAutoFit/>
          </a:bodyPr>
          <a:lstStyle/>
          <a:p>
            <a:r>
              <a:rPr lang="tr-TR" dirty="0"/>
              <a:t>Kalp atım sayısında artış</a:t>
            </a:r>
          </a:p>
        </p:txBody>
      </p:sp>
      <p:sp>
        <p:nvSpPr>
          <p:cNvPr id="3" name="Metin kutusu 2"/>
          <p:cNvSpPr txBox="1"/>
          <p:nvPr/>
        </p:nvSpPr>
        <p:spPr>
          <a:xfrm>
            <a:off x="1327730" y="4045050"/>
            <a:ext cx="2131439" cy="369332"/>
          </a:xfrm>
          <a:prstGeom prst="rect">
            <a:avLst/>
          </a:prstGeom>
          <a:noFill/>
        </p:spPr>
        <p:txBody>
          <a:bodyPr wrap="square" rtlCol="0">
            <a:spAutoFit/>
          </a:bodyPr>
          <a:lstStyle/>
          <a:p>
            <a:r>
              <a:rPr lang="tr-TR" dirty="0"/>
              <a:t>Kas geriliminde artış</a:t>
            </a:r>
          </a:p>
        </p:txBody>
      </p:sp>
      <p:sp>
        <p:nvSpPr>
          <p:cNvPr id="5" name="Metin kutusu 4"/>
          <p:cNvSpPr txBox="1"/>
          <p:nvPr/>
        </p:nvSpPr>
        <p:spPr>
          <a:xfrm>
            <a:off x="5846470" y="3819517"/>
            <a:ext cx="2376264" cy="369332"/>
          </a:xfrm>
          <a:prstGeom prst="rect">
            <a:avLst/>
          </a:prstGeom>
          <a:noFill/>
        </p:spPr>
        <p:txBody>
          <a:bodyPr wrap="square" rtlCol="0">
            <a:spAutoFit/>
          </a:bodyPr>
          <a:lstStyle/>
          <a:p>
            <a:r>
              <a:rPr lang="tr-TR" dirty="0"/>
              <a:t>Sindirimde yavaşlama</a:t>
            </a:r>
          </a:p>
        </p:txBody>
      </p:sp>
      <p:sp>
        <p:nvSpPr>
          <p:cNvPr id="14" name="Metin kutusu 13"/>
          <p:cNvSpPr txBox="1"/>
          <p:nvPr/>
        </p:nvSpPr>
        <p:spPr>
          <a:xfrm>
            <a:off x="1619672" y="2859782"/>
            <a:ext cx="2520281" cy="369332"/>
          </a:xfrm>
          <a:prstGeom prst="rect">
            <a:avLst/>
          </a:prstGeom>
          <a:noFill/>
        </p:spPr>
        <p:txBody>
          <a:bodyPr wrap="square" rtlCol="0">
            <a:spAutoFit/>
          </a:bodyPr>
          <a:lstStyle/>
          <a:p>
            <a:r>
              <a:rPr lang="tr-TR" dirty="0"/>
              <a:t>Fazla terleme</a:t>
            </a:r>
          </a:p>
        </p:txBody>
      </p:sp>
      <p:sp>
        <p:nvSpPr>
          <p:cNvPr id="15" name="Metin kutusu 14"/>
          <p:cNvSpPr txBox="1"/>
          <p:nvPr/>
        </p:nvSpPr>
        <p:spPr>
          <a:xfrm>
            <a:off x="88950" y="1869743"/>
            <a:ext cx="2520281" cy="369332"/>
          </a:xfrm>
          <a:prstGeom prst="rect">
            <a:avLst/>
          </a:prstGeom>
          <a:noFill/>
        </p:spPr>
        <p:txBody>
          <a:bodyPr wrap="square" rtlCol="0">
            <a:spAutoFit/>
          </a:bodyPr>
          <a:lstStyle/>
          <a:p>
            <a:r>
              <a:rPr lang="tr-TR" dirty="0"/>
              <a:t>Tükürük bezlerinde artış</a:t>
            </a:r>
          </a:p>
        </p:txBody>
      </p:sp>
      <p:sp>
        <p:nvSpPr>
          <p:cNvPr id="12" name="Metin kutusu 11"/>
          <p:cNvSpPr txBox="1"/>
          <p:nvPr/>
        </p:nvSpPr>
        <p:spPr>
          <a:xfrm>
            <a:off x="3501572" y="4687962"/>
            <a:ext cx="1944216" cy="369332"/>
          </a:xfrm>
          <a:prstGeom prst="rect">
            <a:avLst/>
          </a:prstGeom>
          <a:noFill/>
        </p:spPr>
        <p:txBody>
          <a:bodyPr wrap="square" rtlCol="0">
            <a:spAutoFit/>
          </a:bodyPr>
          <a:lstStyle/>
          <a:p>
            <a:r>
              <a:rPr lang="tr-TR" dirty="0"/>
              <a:t>Bedensel Tepkiler</a:t>
            </a:r>
          </a:p>
        </p:txBody>
      </p:sp>
      <p:cxnSp>
        <p:nvCxnSpPr>
          <p:cNvPr id="16" name="Düz Bağlayıcı 15"/>
          <p:cNvCxnSpPr/>
          <p:nvPr/>
        </p:nvCxnSpPr>
        <p:spPr>
          <a:xfrm flipV="1">
            <a:off x="2609231" y="1563639"/>
            <a:ext cx="1314697" cy="444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Düz Bağlayıcı 19"/>
          <p:cNvCxnSpPr/>
          <p:nvPr/>
        </p:nvCxnSpPr>
        <p:spPr>
          <a:xfrm>
            <a:off x="5117113" y="3552646"/>
            <a:ext cx="657349" cy="3320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flipV="1">
            <a:off x="3258074" y="2859782"/>
            <a:ext cx="375399" cy="1405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Düz Bağlayıcı 21"/>
          <p:cNvCxnSpPr/>
          <p:nvPr/>
        </p:nvCxnSpPr>
        <p:spPr>
          <a:xfrm flipV="1">
            <a:off x="5117113" y="2247714"/>
            <a:ext cx="562160" cy="508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Düz Bağlayıcı 22"/>
          <p:cNvCxnSpPr/>
          <p:nvPr/>
        </p:nvCxnSpPr>
        <p:spPr>
          <a:xfrm flipV="1">
            <a:off x="3413364" y="3620512"/>
            <a:ext cx="312475" cy="398010"/>
          </a:xfrm>
          <a:prstGeom prst="line">
            <a:avLst/>
          </a:prstGeom>
        </p:spPr>
        <p:style>
          <a:lnRef idx="1">
            <a:schemeClr val="accent1"/>
          </a:lnRef>
          <a:fillRef idx="0">
            <a:schemeClr val="accent1"/>
          </a:fillRef>
          <a:effectRef idx="0">
            <a:schemeClr val="accent1"/>
          </a:effectRef>
          <a:fontRef idx="minor">
            <a:schemeClr val="tx1"/>
          </a:fontRef>
        </p:style>
      </p:cxnSp>
      <p:sp>
        <p:nvSpPr>
          <p:cNvPr id="27" name="Metin kutusu 26"/>
          <p:cNvSpPr txBox="1"/>
          <p:nvPr/>
        </p:nvSpPr>
        <p:spPr>
          <a:xfrm>
            <a:off x="5587315" y="1091588"/>
            <a:ext cx="1792997" cy="369332"/>
          </a:xfrm>
          <a:prstGeom prst="rect">
            <a:avLst/>
          </a:prstGeom>
          <a:noFill/>
        </p:spPr>
        <p:txBody>
          <a:bodyPr wrap="square" rtlCol="0">
            <a:spAutoFit/>
          </a:bodyPr>
          <a:lstStyle/>
          <a:p>
            <a:r>
              <a:rPr lang="tr-TR" dirty="0"/>
              <a:t>Diş gıcırdatma</a:t>
            </a:r>
          </a:p>
        </p:txBody>
      </p:sp>
      <p:cxnSp>
        <p:nvCxnSpPr>
          <p:cNvPr id="29" name="Düz Bağlayıcı 28"/>
          <p:cNvCxnSpPr/>
          <p:nvPr/>
        </p:nvCxnSpPr>
        <p:spPr>
          <a:xfrm flipV="1">
            <a:off x="4788439" y="1309748"/>
            <a:ext cx="657349" cy="397906"/>
          </a:xfrm>
          <a:prstGeom prst="line">
            <a:avLst/>
          </a:prstGeom>
        </p:spPr>
        <p:style>
          <a:lnRef idx="1">
            <a:schemeClr val="accent1"/>
          </a:lnRef>
          <a:fillRef idx="0">
            <a:schemeClr val="accent1"/>
          </a:fillRef>
          <a:effectRef idx="0">
            <a:schemeClr val="accent1"/>
          </a:effectRef>
          <a:fontRef idx="minor">
            <a:schemeClr val="tx1"/>
          </a:fontRef>
        </p:style>
      </p:cxnSp>
      <p:sp>
        <p:nvSpPr>
          <p:cNvPr id="32" name="9 Metin kutusu"/>
          <p:cNvSpPr txBox="1"/>
          <p:nvPr/>
        </p:nvSpPr>
        <p:spPr>
          <a:xfrm>
            <a:off x="3289738" y="250167"/>
            <a:ext cx="5472608" cy="430887"/>
          </a:xfrm>
          <a:prstGeom prst="rect">
            <a:avLst/>
          </a:prstGeom>
          <a:noFill/>
        </p:spPr>
        <p:txBody>
          <a:bodyPr wrap="square" rtlCol="0">
            <a:spAutoFit/>
          </a:bodyPr>
          <a:lstStyle/>
          <a:p>
            <a:r>
              <a:rPr lang="tr-TR" sz="2200" b="1" dirty="0">
                <a:latin typeface="Arial" pitchFamily="34" charset="0"/>
                <a:cs typeface="Arial" pitchFamily="34" charset="0"/>
              </a:rPr>
              <a:t>STRESİN SONUÇLARI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1000"/>
                                        <p:tgtEl>
                                          <p:spTgt spid="14"/>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000"/>
                                        <p:tgtEl>
                                          <p:spTgt spid="3"/>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1000"/>
                                        <p:tgtEl>
                                          <p:spTgt spid="27"/>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1000"/>
                                        <p:tgtEl>
                                          <p:spTgt spid="2"/>
                                        </p:tgtEl>
                                      </p:cBhvr>
                                    </p:animEffect>
                                  </p:childTnLst>
                                </p:cTn>
                              </p:par>
                            </p:childTnLst>
                          </p:cTn>
                        </p:par>
                        <p:par>
                          <p:cTn id="24" fill="hold">
                            <p:stCondLst>
                              <p:cond delay="4500"/>
                            </p:stCondLst>
                            <p:childTnLst>
                              <p:par>
                                <p:cTn id="25" presetID="2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4" grpId="0"/>
      <p:bldP spid="15"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112108" y="1014480"/>
            <a:ext cx="8924388" cy="1754326"/>
          </a:xfrm>
          <a:prstGeom prst="rect">
            <a:avLst/>
          </a:prstGeom>
        </p:spPr>
        <p:txBody>
          <a:bodyPr wrap="square">
            <a:spAutoFit/>
          </a:bodyPr>
          <a:lstStyle/>
          <a:p>
            <a:pPr>
              <a:lnSpc>
                <a:spcPct val="150000"/>
              </a:lnSpc>
            </a:pPr>
            <a:r>
              <a:rPr lang="tr-TR" b="1" dirty="0">
                <a:latin typeface="Arial" pitchFamily="34" charset="0"/>
                <a:cs typeface="Arial" pitchFamily="34" charset="0"/>
              </a:rPr>
              <a:t>Düşünsel alanda </a:t>
            </a:r>
            <a:r>
              <a:rPr lang="tr-TR" dirty="0">
                <a:latin typeface="Arial" pitchFamily="34" charset="0"/>
                <a:cs typeface="Arial" pitchFamily="34" charset="0"/>
              </a:rPr>
              <a:t>ise, </a:t>
            </a:r>
          </a:p>
          <a:p>
            <a:pPr marL="285750" indent="-285750">
              <a:lnSpc>
                <a:spcPct val="150000"/>
              </a:lnSpc>
              <a:buFont typeface="Arial" pitchFamily="34" charset="0"/>
              <a:buChar char="•"/>
            </a:pPr>
            <a:r>
              <a:rPr lang="tr-TR" dirty="0">
                <a:latin typeface="Arial" pitchFamily="34" charset="0"/>
                <a:cs typeface="Arial" pitchFamily="34" charset="0"/>
              </a:rPr>
              <a:t>olumsuz iç konuşmaların ve </a:t>
            </a:r>
          </a:p>
          <a:p>
            <a:pPr marL="285750" indent="-285750">
              <a:lnSpc>
                <a:spcPct val="150000"/>
              </a:lnSpc>
              <a:buFont typeface="Arial" pitchFamily="34" charset="0"/>
              <a:buChar char="•"/>
            </a:pPr>
            <a:r>
              <a:rPr lang="tr-TR" dirty="0">
                <a:latin typeface="Arial" pitchFamily="34" charset="0"/>
                <a:cs typeface="Arial" pitchFamily="34" charset="0"/>
              </a:rPr>
              <a:t>işlevsel olmayan düşünce biçimlerinin bireylerin kendilerine ve yapabileceklerine ilişkin olumsuz değerlendirmelerinde etkili olduğu görülmektedir. </a:t>
            </a:r>
            <a:endParaRPr lang="tr-TR" b="1" dirty="0">
              <a:latin typeface="Arial" pitchFamily="34" charset="0"/>
              <a:cs typeface="Arial"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9926" y="3435846"/>
            <a:ext cx="3318037" cy="1707654"/>
          </a:xfrm>
          <a:prstGeom prst="rect">
            <a:avLst/>
          </a:prstGeom>
        </p:spPr>
      </p:pic>
      <p:sp>
        <p:nvSpPr>
          <p:cNvPr id="12" name="9 Metin kutusu"/>
          <p:cNvSpPr txBox="1"/>
          <p:nvPr/>
        </p:nvSpPr>
        <p:spPr>
          <a:xfrm>
            <a:off x="3289738" y="250167"/>
            <a:ext cx="5472608" cy="430887"/>
          </a:xfrm>
          <a:prstGeom prst="rect">
            <a:avLst/>
          </a:prstGeom>
          <a:noFill/>
        </p:spPr>
        <p:txBody>
          <a:bodyPr wrap="square" rtlCol="0">
            <a:spAutoFit/>
          </a:bodyPr>
          <a:lstStyle/>
          <a:p>
            <a:r>
              <a:rPr lang="tr-TR" sz="2200" b="1" dirty="0">
                <a:latin typeface="Arial" pitchFamily="34" charset="0"/>
                <a:cs typeface="Arial" pitchFamily="34" charset="0"/>
              </a:rPr>
              <a:t>STRESİN SONUÇLARI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112108" y="955052"/>
            <a:ext cx="8852380" cy="2862322"/>
          </a:xfrm>
          <a:prstGeom prst="rect">
            <a:avLst/>
          </a:prstGeom>
        </p:spPr>
        <p:txBody>
          <a:bodyPr wrap="square">
            <a:spAutoFit/>
          </a:bodyPr>
          <a:lstStyle/>
          <a:p>
            <a:pPr>
              <a:lnSpc>
                <a:spcPct val="150000"/>
              </a:lnSpc>
            </a:pPr>
            <a:r>
              <a:rPr lang="tr-TR" dirty="0">
                <a:latin typeface="Arial" pitchFamily="34" charset="0"/>
                <a:cs typeface="Arial" pitchFamily="34" charset="0"/>
              </a:rPr>
              <a:t>Strese kaynaklık edebilecek olay ya da </a:t>
            </a:r>
            <a:r>
              <a:rPr lang="tr-TR" b="1" i="1" dirty="0">
                <a:latin typeface="Arial" pitchFamily="34" charset="0"/>
                <a:cs typeface="Arial" pitchFamily="34" charset="0"/>
              </a:rPr>
              <a:t>durumlar</a:t>
            </a:r>
            <a:r>
              <a:rPr lang="tr-TR" dirty="0">
                <a:latin typeface="Arial" pitchFamily="34" charset="0"/>
                <a:cs typeface="Arial" pitchFamily="34" charset="0"/>
              </a:rPr>
              <a:t> olarak, </a:t>
            </a:r>
          </a:p>
          <a:p>
            <a:pPr marL="285750" indent="-285750">
              <a:lnSpc>
                <a:spcPct val="150000"/>
              </a:lnSpc>
              <a:buFont typeface="Arial" pitchFamily="34" charset="0"/>
              <a:buChar char="•"/>
            </a:pPr>
            <a:r>
              <a:rPr lang="tr-TR" dirty="0">
                <a:latin typeface="Arial" pitchFamily="34" charset="0"/>
                <a:cs typeface="Arial" pitchFamily="34" charset="0"/>
              </a:rPr>
              <a:t>okul başarısında düşme, </a:t>
            </a:r>
          </a:p>
          <a:p>
            <a:pPr marL="285750" indent="-285750">
              <a:lnSpc>
                <a:spcPct val="150000"/>
              </a:lnSpc>
              <a:buFont typeface="Arial" pitchFamily="34" charset="0"/>
              <a:buChar char="•"/>
            </a:pPr>
            <a:r>
              <a:rPr lang="tr-TR" dirty="0">
                <a:latin typeface="Arial" pitchFamily="34" charset="0"/>
                <a:cs typeface="Arial" pitchFamily="34" charset="0"/>
              </a:rPr>
              <a:t>karar verme güçlüğü, </a:t>
            </a:r>
          </a:p>
          <a:p>
            <a:pPr marL="285750" indent="-285750">
              <a:lnSpc>
                <a:spcPct val="150000"/>
              </a:lnSpc>
              <a:buFont typeface="Arial" pitchFamily="34" charset="0"/>
              <a:buChar char="•"/>
            </a:pPr>
            <a:r>
              <a:rPr lang="tr-TR" dirty="0">
                <a:latin typeface="Arial" pitchFamily="34" charset="0"/>
                <a:cs typeface="Arial" pitchFamily="34" charset="0"/>
              </a:rPr>
              <a:t>içe kapanma ya da saldırganlık, </a:t>
            </a:r>
          </a:p>
          <a:p>
            <a:pPr marL="285750" indent="-285750">
              <a:lnSpc>
                <a:spcPct val="150000"/>
              </a:lnSpc>
              <a:buFont typeface="Arial" pitchFamily="34" charset="0"/>
              <a:buChar char="•"/>
            </a:pPr>
            <a:r>
              <a:rPr lang="tr-TR" dirty="0">
                <a:latin typeface="Arial" pitchFamily="34" charset="0"/>
                <a:cs typeface="Arial" pitchFamily="34" charset="0"/>
              </a:rPr>
              <a:t>aile içi huzursuzluk vb. ise, stres yaşantısının davranışsal boyutuna verilebilecek örneklerdir.</a:t>
            </a:r>
          </a:p>
          <a:p>
            <a:endParaRPr lang="tr-TR" b="1" dirty="0">
              <a:latin typeface="Arial" pitchFamily="34" charset="0"/>
              <a:cs typeface="Arial" pitchFamily="34" charset="0"/>
            </a:endParaRPr>
          </a:p>
        </p:txBody>
      </p:sp>
      <p:sp>
        <p:nvSpPr>
          <p:cNvPr id="12" name="9 Metin kutusu"/>
          <p:cNvSpPr txBox="1"/>
          <p:nvPr/>
        </p:nvSpPr>
        <p:spPr>
          <a:xfrm>
            <a:off x="3289738" y="250167"/>
            <a:ext cx="5472608" cy="430887"/>
          </a:xfrm>
          <a:prstGeom prst="rect">
            <a:avLst/>
          </a:prstGeom>
          <a:noFill/>
        </p:spPr>
        <p:txBody>
          <a:bodyPr wrap="square" rtlCol="0">
            <a:spAutoFit/>
          </a:bodyPr>
          <a:lstStyle/>
          <a:p>
            <a:r>
              <a:rPr lang="tr-TR" sz="2200" b="1" dirty="0">
                <a:latin typeface="Arial" pitchFamily="34" charset="0"/>
                <a:cs typeface="Arial" pitchFamily="34" charset="0"/>
              </a:rPr>
              <a:t>STRESİN SONUÇLARI</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717</Words>
  <Application>Microsoft Office PowerPoint</Application>
  <PresentationFormat>Ekran Gösterisi (16:9)</PresentationFormat>
  <Paragraphs>99</Paragraphs>
  <Slides>32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32</vt:i4>
      </vt:variant>
    </vt:vector>
  </HeadingPairs>
  <TitlesOfParts>
    <vt:vector size="36" baseType="lpstr">
      <vt:lpstr>Arial</vt:lpstr>
      <vt:lpstr>Arial Unicode MS</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RAM IDARE</dc:creator>
  <cp:lastModifiedBy>sevin</cp:lastModifiedBy>
  <cp:revision>140</cp:revision>
  <dcterms:created xsi:type="dcterms:W3CDTF">2019-11-28T07:55:11Z</dcterms:created>
  <dcterms:modified xsi:type="dcterms:W3CDTF">2021-11-03T06:01:43Z</dcterms:modified>
</cp:coreProperties>
</file>