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306" r:id="rId4"/>
    <p:sldId id="307" r:id="rId5"/>
    <p:sldId id="257" r:id="rId6"/>
    <p:sldId id="258" r:id="rId7"/>
    <p:sldId id="308" r:id="rId8"/>
    <p:sldId id="309" r:id="rId9"/>
    <p:sldId id="310" r:id="rId10"/>
    <p:sldId id="311" r:id="rId11"/>
    <p:sldId id="312" r:id="rId12"/>
    <p:sldId id="313" r:id="rId13"/>
    <p:sldId id="339" r:id="rId14"/>
    <p:sldId id="314" r:id="rId15"/>
    <p:sldId id="333" r:id="rId16"/>
    <p:sldId id="332" r:id="rId17"/>
    <p:sldId id="331" r:id="rId18"/>
    <p:sldId id="330" r:id="rId19"/>
    <p:sldId id="329" r:id="rId20"/>
    <p:sldId id="328" r:id="rId21"/>
    <p:sldId id="327" r:id="rId22"/>
    <p:sldId id="326" r:id="rId23"/>
    <p:sldId id="325" r:id="rId24"/>
    <p:sldId id="324" r:id="rId25"/>
    <p:sldId id="323" r:id="rId26"/>
    <p:sldId id="322" r:id="rId27"/>
    <p:sldId id="342" r:id="rId28"/>
    <p:sldId id="321" r:id="rId29"/>
    <p:sldId id="337" r:id="rId30"/>
    <p:sldId id="336" r:id="rId31"/>
    <p:sldId id="341" r:id="rId32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90" d="100"/>
          <a:sy n="90" d="100"/>
        </p:scale>
        <p:origin x="810" y="15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917116-F3C2-410D-B964-12977601F023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A5334116-146E-4FCF-9450-9491EF158E5E}">
      <dgm:prSet phldrT="[Metin]" custT="1"/>
      <dgm:spPr/>
      <dgm:t>
        <a:bodyPr/>
        <a:lstStyle/>
        <a:p>
          <a:r>
            <a:rPr lang="tr-TR" sz="2400" dirty="0">
              <a:latin typeface="Arial" pitchFamily="34" charset="0"/>
              <a:cs typeface="Arial" pitchFamily="34" charset="0"/>
            </a:rPr>
            <a:t>Toplum</a:t>
          </a:r>
        </a:p>
      </dgm:t>
    </dgm:pt>
    <dgm:pt modelId="{250F803E-F70F-41FC-8295-9A81308FF6FC}" type="parTrans" cxnId="{FCD70A92-972B-4DA0-B0FF-C7385E17C3CA}">
      <dgm:prSet/>
      <dgm:spPr/>
      <dgm:t>
        <a:bodyPr/>
        <a:lstStyle/>
        <a:p>
          <a:endParaRPr lang="tr-TR"/>
        </a:p>
      </dgm:t>
    </dgm:pt>
    <dgm:pt modelId="{13FA5BFA-9B94-4F49-96FF-056C3E5F267C}" type="sibTrans" cxnId="{FCD70A92-972B-4DA0-B0FF-C7385E17C3CA}">
      <dgm:prSet/>
      <dgm:spPr/>
      <dgm:t>
        <a:bodyPr/>
        <a:lstStyle/>
        <a:p>
          <a:endParaRPr lang="tr-TR"/>
        </a:p>
      </dgm:t>
    </dgm:pt>
    <dgm:pt modelId="{D16EABE0-7551-4BA3-A8A9-5BC3BCC9EF14}">
      <dgm:prSet phldrT="[Metin]" custT="1"/>
      <dgm:spPr/>
      <dgm:t>
        <a:bodyPr/>
        <a:lstStyle/>
        <a:p>
          <a:r>
            <a:rPr lang="tr-TR" sz="2400" dirty="0">
              <a:latin typeface="Arial" pitchFamily="34" charset="0"/>
              <a:cs typeface="Arial" pitchFamily="34" charset="0"/>
            </a:rPr>
            <a:t>Çevre</a:t>
          </a:r>
        </a:p>
      </dgm:t>
    </dgm:pt>
    <dgm:pt modelId="{8F4CE416-93A5-4497-9CDC-69BE6FA0BF21}" type="parTrans" cxnId="{94218A24-4848-48BD-A86D-BF79B6222922}">
      <dgm:prSet/>
      <dgm:spPr/>
      <dgm:t>
        <a:bodyPr/>
        <a:lstStyle/>
        <a:p>
          <a:endParaRPr lang="tr-TR"/>
        </a:p>
      </dgm:t>
    </dgm:pt>
    <dgm:pt modelId="{7E4EA9F4-826A-460F-9D04-786CE7F6FE71}" type="sibTrans" cxnId="{94218A24-4848-48BD-A86D-BF79B6222922}">
      <dgm:prSet/>
      <dgm:spPr/>
      <dgm:t>
        <a:bodyPr/>
        <a:lstStyle/>
        <a:p>
          <a:endParaRPr lang="tr-TR"/>
        </a:p>
      </dgm:t>
    </dgm:pt>
    <dgm:pt modelId="{10B78CDB-69B8-4953-8972-D355A5EE85C6}">
      <dgm:prSet phldrT="[Metin]" custT="1"/>
      <dgm:spPr/>
      <dgm:t>
        <a:bodyPr/>
        <a:lstStyle/>
        <a:p>
          <a:r>
            <a:rPr lang="tr-TR" sz="2400" dirty="0">
              <a:latin typeface="Arial" pitchFamily="34" charset="0"/>
              <a:cs typeface="Arial" pitchFamily="34" charset="0"/>
            </a:rPr>
            <a:t>Birey</a:t>
          </a:r>
        </a:p>
      </dgm:t>
    </dgm:pt>
    <dgm:pt modelId="{99278F2E-90FD-42B5-9406-33D9B0372F8D}" type="sibTrans" cxnId="{57AC51F8-5219-47E0-B0C7-42BD0FA4F021}">
      <dgm:prSet/>
      <dgm:spPr/>
      <dgm:t>
        <a:bodyPr/>
        <a:lstStyle/>
        <a:p>
          <a:endParaRPr lang="tr-TR"/>
        </a:p>
      </dgm:t>
    </dgm:pt>
    <dgm:pt modelId="{D156934C-2F8D-4210-809F-1F8FD55B1079}" type="parTrans" cxnId="{57AC51F8-5219-47E0-B0C7-42BD0FA4F021}">
      <dgm:prSet/>
      <dgm:spPr/>
      <dgm:t>
        <a:bodyPr/>
        <a:lstStyle/>
        <a:p>
          <a:endParaRPr lang="tr-TR"/>
        </a:p>
      </dgm:t>
    </dgm:pt>
    <dgm:pt modelId="{CECF7EE1-3EA3-4A92-9F77-9E3DACB21BA7}">
      <dgm:prSet phldrT="[Metin]" custT="1"/>
      <dgm:spPr/>
      <dgm:t>
        <a:bodyPr/>
        <a:lstStyle/>
        <a:p>
          <a:r>
            <a:rPr lang="tr-TR" sz="2400" dirty="0">
              <a:latin typeface="Arial" pitchFamily="34" charset="0"/>
              <a:cs typeface="Arial" pitchFamily="34" charset="0"/>
            </a:rPr>
            <a:t>Aile</a:t>
          </a:r>
        </a:p>
      </dgm:t>
    </dgm:pt>
    <dgm:pt modelId="{ADF6E582-5C05-4F29-9105-BA6AB538D63C}" type="sibTrans" cxnId="{306AA9DD-43B3-4898-AB00-1923DD09AB89}">
      <dgm:prSet/>
      <dgm:spPr/>
      <dgm:t>
        <a:bodyPr/>
        <a:lstStyle/>
        <a:p>
          <a:endParaRPr lang="tr-TR"/>
        </a:p>
      </dgm:t>
    </dgm:pt>
    <dgm:pt modelId="{FB79DE9A-88B5-47F1-A382-A4ED595CF1AA}" type="parTrans" cxnId="{306AA9DD-43B3-4898-AB00-1923DD09AB89}">
      <dgm:prSet/>
      <dgm:spPr/>
      <dgm:t>
        <a:bodyPr/>
        <a:lstStyle/>
        <a:p>
          <a:endParaRPr lang="tr-TR"/>
        </a:p>
      </dgm:t>
    </dgm:pt>
    <dgm:pt modelId="{6AE72107-27DD-4559-8B67-3FFE8C0BD8F5}" type="pres">
      <dgm:prSet presAssocID="{FD917116-F3C2-410D-B964-12977601F023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D3E5F172-C3E4-4746-AEF3-E7BD6332C024}" type="pres">
      <dgm:prSet presAssocID="{D16EABE0-7551-4BA3-A8A9-5BC3BCC9EF14}" presName="circle1" presStyleLbl="node1" presStyleIdx="0" presStyleCnt="4"/>
      <dgm:spPr/>
    </dgm:pt>
    <dgm:pt modelId="{D21702AD-ADAD-468C-8F82-02F60B384385}" type="pres">
      <dgm:prSet presAssocID="{D16EABE0-7551-4BA3-A8A9-5BC3BCC9EF14}" presName="space" presStyleCnt="0"/>
      <dgm:spPr/>
    </dgm:pt>
    <dgm:pt modelId="{AEA6B78E-6B65-48AB-9300-825255C1C6E8}" type="pres">
      <dgm:prSet presAssocID="{D16EABE0-7551-4BA3-A8A9-5BC3BCC9EF14}" presName="rect1" presStyleLbl="alignAcc1" presStyleIdx="0" presStyleCnt="4" custLinFactNeighborX="376" custLinFactNeighborY="-904"/>
      <dgm:spPr/>
    </dgm:pt>
    <dgm:pt modelId="{69A4A1D5-9320-44E7-95C7-E733D75DE273}" type="pres">
      <dgm:prSet presAssocID="{A5334116-146E-4FCF-9450-9491EF158E5E}" presName="vertSpace2" presStyleLbl="node1" presStyleIdx="0" presStyleCnt="4"/>
      <dgm:spPr/>
    </dgm:pt>
    <dgm:pt modelId="{3F3C5364-8C59-491B-9476-572E4226E5EC}" type="pres">
      <dgm:prSet presAssocID="{A5334116-146E-4FCF-9450-9491EF158E5E}" presName="circle2" presStyleLbl="node1" presStyleIdx="1" presStyleCnt="4"/>
      <dgm:spPr/>
    </dgm:pt>
    <dgm:pt modelId="{6BCC021B-8E58-4900-804B-11F89F5E2730}" type="pres">
      <dgm:prSet presAssocID="{A5334116-146E-4FCF-9450-9491EF158E5E}" presName="rect2" presStyleLbl="alignAcc1" presStyleIdx="1" presStyleCnt="4" custLinFactNeighborX="376" custLinFactNeighborY="597"/>
      <dgm:spPr/>
    </dgm:pt>
    <dgm:pt modelId="{2E0C6D6A-8828-4552-B8ED-8C543EE876EA}" type="pres">
      <dgm:prSet presAssocID="{CECF7EE1-3EA3-4A92-9F77-9E3DACB21BA7}" presName="vertSpace3" presStyleLbl="node1" presStyleIdx="1" presStyleCnt="4"/>
      <dgm:spPr/>
    </dgm:pt>
    <dgm:pt modelId="{DAAA4CEF-D1D6-47DF-8621-3468150046DA}" type="pres">
      <dgm:prSet presAssocID="{CECF7EE1-3EA3-4A92-9F77-9E3DACB21BA7}" presName="circle3" presStyleLbl="node1" presStyleIdx="2" presStyleCnt="4" custLinFactNeighborX="923" custLinFactNeighborY="632"/>
      <dgm:spPr/>
    </dgm:pt>
    <dgm:pt modelId="{0782FE57-5EB3-4F84-B8B5-11A229A63482}" type="pres">
      <dgm:prSet presAssocID="{CECF7EE1-3EA3-4A92-9F77-9E3DACB21BA7}" presName="rect3" presStyleLbl="alignAcc1" presStyleIdx="2" presStyleCnt="4" custLinFactNeighborX="376" custLinFactNeighborY="959"/>
      <dgm:spPr/>
    </dgm:pt>
    <dgm:pt modelId="{56FC80AC-A32F-4347-BC6F-226E95331B53}" type="pres">
      <dgm:prSet presAssocID="{10B78CDB-69B8-4953-8972-D355A5EE85C6}" presName="vertSpace4" presStyleLbl="node1" presStyleIdx="2" presStyleCnt="4"/>
      <dgm:spPr/>
    </dgm:pt>
    <dgm:pt modelId="{976C8E3D-10E5-4298-8CED-179AD633450B}" type="pres">
      <dgm:prSet presAssocID="{10B78CDB-69B8-4953-8972-D355A5EE85C6}" presName="circle4" presStyleLbl="node1" presStyleIdx="3" presStyleCnt="4"/>
      <dgm:spPr/>
    </dgm:pt>
    <dgm:pt modelId="{454E4BF7-4617-4B74-9327-18F2F7EADC85}" type="pres">
      <dgm:prSet presAssocID="{10B78CDB-69B8-4953-8972-D355A5EE85C6}" presName="rect4" presStyleLbl="alignAcc1" presStyleIdx="3" presStyleCnt="4"/>
      <dgm:spPr/>
    </dgm:pt>
    <dgm:pt modelId="{90E393CB-57CC-4B9F-9A05-22B93F8F2075}" type="pres">
      <dgm:prSet presAssocID="{D16EABE0-7551-4BA3-A8A9-5BC3BCC9EF14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52A69D6E-F95F-41B2-BBFB-551368B1D6D0}" type="pres">
      <dgm:prSet presAssocID="{A5334116-146E-4FCF-9450-9491EF158E5E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98E80423-96CA-42B7-9B14-9B065A1D430E}" type="pres">
      <dgm:prSet presAssocID="{CECF7EE1-3EA3-4A92-9F77-9E3DACB21BA7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5ADD6A1B-B652-40C9-9B6C-EED08DE8EDBC}" type="pres">
      <dgm:prSet presAssocID="{10B78CDB-69B8-4953-8972-D355A5EE85C6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B76EED00-3B7E-4354-BCC2-8EB45E817E6F}" type="presOf" srcId="{D16EABE0-7551-4BA3-A8A9-5BC3BCC9EF14}" destId="{AEA6B78E-6B65-48AB-9300-825255C1C6E8}" srcOrd="0" destOrd="0" presId="urn:microsoft.com/office/officeart/2005/8/layout/target3"/>
    <dgm:cxn modelId="{D76B4008-2FCF-4D88-891A-28850D39D367}" type="presOf" srcId="{10B78CDB-69B8-4953-8972-D355A5EE85C6}" destId="{454E4BF7-4617-4B74-9327-18F2F7EADC85}" srcOrd="0" destOrd="0" presId="urn:microsoft.com/office/officeart/2005/8/layout/target3"/>
    <dgm:cxn modelId="{94218A24-4848-48BD-A86D-BF79B6222922}" srcId="{FD917116-F3C2-410D-B964-12977601F023}" destId="{D16EABE0-7551-4BA3-A8A9-5BC3BCC9EF14}" srcOrd="0" destOrd="0" parTransId="{8F4CE416-93A5-4497-9CDC-69BE6FA0BF21}" sibTransId="{7E4EA9F4-826A-460F-9D04-786CE7F6FE71}"/>
    <dgm:cxn modelId="{53B9FA34-B92F-4882-B095-A86D5D8AC0B8}" type="presOf" srcId="{A5334116-146E-4FCF-9450-9491EF158E5E}" destId="{52A69D6E-F95F-41B2-BBFB-551368B1D6D0}" srcOrd="1" destOrd="0" presId="urn:microsoft.com/office/officeart/2005/8/layout/target3"/>
    <dgm:cxn modelId="{FEAF5A3B-DA60-4E28-B897-9E36D57C9BAA}" type="presOf" srcId="{CECF7EE1-3EA3-4A92-9F77-9E3DACB21BA7}" destId="{98E80423-96CA-42B7-9B14-9B065A1D430E}" srcOrd="1" destOrd="0" presId="urn:microsoft.com/office/officeart/2005/8/layout/target3"/>
    <dgm:cxn modelId="{A145F04A-BFFB-42A9-BD92-EBBDD2212508}" type="presOf" srcId="{D16EABE0-7551-4BA3-A8A9-5BC3BCC9EF14}" destId="{90E393CB-57CC-4B9F-9A05-22B93F8F2075}" srcOrd="1" destOrd="0" presId="urn:microsoft.com/office/officeart/2005/8/layout/target3"/>
    <dgm:cxn modelId="{F7D9AA8E-B648-4DFD-82C0-61A2C45B5825}" type="presOf" srcId="{CECF7EE1-3EA3-4A92-9F77-9E3DACB21BA7}" destId="{0782FE57-5EB3-4F84-B8B5-11A229A63482}" srcOrd="0" destOrd="0" presId="urn:microsoft.com/office/officeart/2005/8/layout/target3"/>
    <dgm:cxn modelId="{FCD70A92-972B-4DA0-B0FF-C7385E17C3CA}" srcId="{FD917116-F3C2-410D-B964-12977601F023}" destId="{A5334116-146E-4FCF-9450-9491EF158E5E}" srcOrd="1" destOrd="0" parTransId="{250F803E-F70F-41FC-8295-9A81308FF6FC}" sibTransId="{13FA5BFA-9B94-4F49-96FF-056C3E5F267C}"/>
    <dgm:cxn modelId="{01A1D998-4162-41C6-B3A6-919A3134AD2F}" type="presOf" srcId="{A5334116-146E-4FCF-9450-9491EF158E5E}" destId="{6BCC021B-8E58-4900-804B-11F89F5E2730}" srcOrd="0" destOrd="0" presId="urn:microsoft.com/office/officeart/2005/8/layout/target3"/>
    <dgm:cxn modelId="{30C72CAE-5AFB-467C-B3BB-D272C06094FB}" type="presOf" srcId="{10B78CDB-69B8-4953-8972-D355A5EE85C6}" destId="{5ADD6A1B-B652-40C9-9B6C-EED08DE8EDBC}" srcOrd="1" destOrd="0" presId="urn:microsoft.com/office/officeart/2005/8/layout/target3"/>
    <dgm:cxn modelId="{306AA9DD-43B3-4898-AB00-1923DD09AB89}" srcId="{FD917116-F3C2-410D-B964-12977601F023}" destId="{CECF7EE1-3EA3-4A92-9F77-9E3DACB21BA7}" srcOrd="2" destOrd="0" parTransId="{FB79DE9A-88B5-47F1-A382-A4ED595CF1AA}" sibTransId="{ADF6E582-5C05-4F29-9105-BA6AB538D63C}"/>
    <dgm:cxn modelId="{57AC51F8-5219-47E0-B0C7-42BD0FA4F021}" srcId="{FD917116-F3C2-410D-B964-12977601F023}" destId="{10B78CDB-69B8-4953-8972-D355A5EE85C6}" srcOrd="3" destOrd="0" parTransId="{D156934C-2F8D-4210-809F-1F8FD55B1079}" sibTransId="{99278F2E-90FD-42B5-9406-33D9B0372F8D}"/>
    <dgm:cxn modelId="{16634CFC-749B-43B9-8387-D1AA7FCC04D4}" type="presOf" srcId="{FD917116-F3C2-410D-B964-12977601F023}" destId="{6AE72107-27DD-4559-8B67-3FFE8C0BD8F5}" srcOrd="0" destOrd="0" presId="urn:microsoft.com/office/officeart/2005/8/layout/target3"/>
    <dgm:cxn modelId="{20E12508-8987-47CE-9613-8BBD4C54853D}" type="presParOf" srcId="{6AE72107-27DD-4559-8B67-3FFE8C0BD8F5}" destId="{D3E5F172-C3E4-4746-AEF3-E7BD6332C024}" srcOrd="0" destOrd="0" presId="urn:microsoft.com/office/officeart/2005/8/layout/target3"/>
    <dgm:cxn modelId="{8B0422A8-A4F8-49EB-8F09-D31C611A6A6C}" type="presParOf" srcId="{6AE72107-27DD-4559-8B67-3FFE8C0BD8F5}" destId="{D21702AD-ADAD-468C-8F82-02F60B384385}" srcOrd="1" destOrd="0" presId="urn:microsoft.com/office/officeart/2005/8/layout/target3"/>
    <dgm:cxn modelId="{06B13C55-2813-4A0E-9EDA-4B92FCAE4B8F}" type="presParOf" srcId="{6AE72107-27DD-4559-8B67-3FFE8C0BD8F5}" destId="{AEA6B78E-6B65-48AB-9300-825255C1C6E8}" srcOrd="2" destOrd="0" presId="urn:microsoft.com/office/officeart/2005/8/layout/target3"/>
    <dgm:cxn modelId="{B6BD15FA-5C42-48C6-9342-7BABF404F72A}" type="presParOf" srcId="{6AE72107-27DD-4559-8B67-3FFE8C0BD8F5}" destId="{69A4A1D5-9320-44E7-95C7-E733D75DE273}" srcOrd="3" destOrd="0" presId="urn:microsoft.com/office/officeart/2005/8/layout/target3"/>
    <dgm:cxn modelId="{0A0C749C-CCB1-4487-A11C-7A4F0D8925C0}" type="presParOf" srcId="{6AE72107-27DD-4559-8B67-3FFE8C0BD8F5}" destId="{3F3C5364-8C59-491B-9476-572E4226E5EC}" srcOrd="4" destOrd="0" presId="urn:microsoft.com/office/officeart/2005/8/layout/target3"/>
    <dgm:cxn modelId="{3858CF73-EEC9-4627-88CA-3F2772A3E75E}" type="presParOf" srcId="{6AE72107-27DD-4559-8B67-3FFE8C0BD8F5}" destId="{6BCC021B-8E58-4900-804B-11F89F5E2730}" srcOrd="5" destOrd="0" presId="urn:microsoft.com/office/officeart/2005/8/layout/target3"/>
    <dgm:cxn modelId="{7EF8FC18-D73E-41A1-8063-37870D52583F}" type="presParOf" srcId="{6AE72107-27DD-4559-8B67-3FFE8C0BD8F5}" destId="{2E0C6D6A-8828-4552-B8ED-8C543EE876EA}" srcOrd="6" destOrd="0" presId="urn:microsoft.com/office/officeart/2005/8/layout/target3"/>
    <dgm:cxn modelId="{F93AB515-C4FA-4774-96F9-8243D7A72A33}" type="presParOf" srcId="{6AE72107-27DD-4559-8B67-3FFE8C0BD8F5}" destId="{DAAA4CEF-D1D6-47DF-8621-3468150046DA}" srcOrd="7" destOrd="0" presId="urn:microsoft.com/office/officeart/2005/8/layout/target3"/>
    <dgm:cxn modelId="{C4235E9E-65D0-4F0F-B139-E610C22F5F05}" type="presParOf" srcId="{6AE72107-27DD-4559-8B67-3FFE8C0BD8F5}" destId="{0782FE57-5EB3-4F84-B8B5-11A229A63482}" srcOrd="8" destOrd="0" presId="urn:microsoft.com/office/officeart/2005/8/layout/target3"/>
    <dgm:cxn modelId="{A57C20CF-FB25-425B-A274-CE6C28AB5459}" type="presParOf" srcId="{6AE72107-27DD-4559-8B67-3FFE8C0BD8F5}" destId="{56FC80AC-A32F-4347-BC6F-226E95331B53}" srcOrd="9" destOrd="0" presId="urn:microsoft.com/office/officeart/2005/8/layout/target3"/>
    <dgm:cxn modelId="{96F46E33-31DD-4631-88D4-2F9A78EF789C}" type="presParOf" srcId="{6AE72107-27DD-4559-8B67-3FFE8C0BD8F5}" destId="{976C8E3D-10E5-4298-8CED-179AD633450B}" srcOrd="10" destOrd="0" presId="urn:microsoft.com/office/officeart/2005/8/layout/target3"/>
    <dgm:cxn modelId="{4E231E44-1C18-48E5-BA34-EBDD230C9594}" type="presParOf" srcId="{6AE72107-27DD-4559-8B67-3FFE8C0BD8F5}" destId="{454E4BF7-4617-4B74-9327-18F2F7EADC85}" srcOrd="11" destOrd="0" presId="urn:microsoft.com/office/officeart/2005/8/layout/target3"/>
    <dgm:cxn modelId="{FE95537F-A8C5-4A0F-9B66-CD60AA55DDDD}" type="presParOf" srcId="{6AE72107-27DD-4559-8B67-3FFE8C0BD8F5}" destId="{90E393CB-57CC-4B9F-9A05-22B93F8F2075}" srcOrd="12" destOrd="0" presId="urn:microsoft.com/office/officeart/2005/8/layout/target3"/>
    <dgm:cxn modelId="{00DDB093-B38C-4CDB-8C22-3E9B3E7C84DA}" type="presParOf" srcId="{6AE72107-27DD-4559-8B67-3FFE8C0BD8F5}" destId="{52A69D6E-F95F-41B2-BBFB-551368B1D6D0}" srcOrd="13" destOrd="0" presId="urn:microsoft.com/office/officeart/2005/8/layout/target3"/>
    <dgm:cxn modelId="{F8537702-AF3E-4198-B6A7-C2C3A7B75831}" type="presParOf" srcId="{6AE72107-27DD-4559-8B67-3FFE8C0BD8F5}" destId="{98E80423-96CA-42B7-9B14-9B065A1D430E}" srcOrd="14" destOrd="0" presId="urn:microsoft.com/office/officeart/2005/8/layout/target3"/>
    <dgm:cxn modelId="{7394EAFB-15D3-4343-BBE6-C0DB1ABBDCF7}" type="presParOf" srcId="{6AE72107-27DD-4559-8B67-3FFE8C0BD8F5}" destId="{5ADD6A1B-B652-40C9-9B6C-EED08DE8EDBC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E5F172-C3E4-4746-AEF3-E7BD6332C024}">
      <dsp:nvSpPr>
        <dsp:cNvPr id="0" name=""/>
        <dsp:cNvSpPr/>
      </dsp:nvSpPr>
      <dsp:spPr>
        <a:xfrm>
          <a:off x="0" y="36003"/>
          <a:ext cx="3672408" cy="367240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A6B78E-6B65-48AB-9300-825255C1C6E8}">
      <dsp:nvSpPr>
        <dsp:cNvPr id="0" name=""/>
        <dsp:cNvSpPr/>
      </dsp:nvSpPr>
      <dsp:spPr>
        <a:xfrm>
          <a:off x="1836204" y="2805"/>
          <a:ext cx="4284475" cy="36724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Arial" pitchFamily="34" charset="0"/>
              <a:cs typeface="Arial" pitchFamily="34" charset="0"/>
            </a:rPr>
            <a:t>Çevre</a:t>
          </a:r>
        </a:p>
      </dsp:txBody>
      <dsp:txXfrm>
        <a:off x="1836204" y="2805"/>
        <a:ext cx="4284475" cy="780386"/>
      </dsp:txXfrm>
    </dsp:sp>
    <dsp:sp modelId="{3F3C5364-8C59-491B-9476-572E4226E5EC}">
      <dsp:nvSpPr>
        <dsp:cNvPr id="0" name=""/>
        <dsp:cNvSpPr/>
      </dsp:nvSpPr>
      <dsp:spPr>
        <a:xfrm>
          <a:off x="482003" y="816390"/>
          <a:ext cx="2708400" cy="270840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CC021B-8E58-4900-804B-11F89F5E2730}">
      <dsp:nvSpPr>
        <dsp:cNvPr id="0" name=""/>
        <dsp:cNvSpPr/>
      </dsp:nvSpPr>
      <dsp:spPr>
        <a:xfrm>
          <a:off x="1836204" y="832559"/>
          <a:ext cx="4284475" cy="270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Arial" pitchFamily="34" charset="0"/>
              <a:cs typeface="Arial" pitchFamily="34" charset="0"/>
            </a:rPr>
            <a:t>Toplum</a:t>
          </a:r>
        </a:p>
      </dsp:txBody>
      <dsp:txXfrm>
        <a:off x="1836204" y="832559"/>
        <a:ext cx="4284475" cy="780386"/>
      </dsp:txXfrm>
    </dsp:sp>
    <dsp:sp modelId="{DAAA4CEF-D1D6-47DF-8621-3468150046DA}">
      <dsp:nvSpPr>
        <dsp:cNvPr id="0" name=""/>
        <dsp:cNvSpPr/>
      </dsp:nvSpPr>
      <dsp:spPr>
        <a:xfrm>
          <a:off x="980107" y="1607801"/>
          <a:ext cx="1744393" cy="1744393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82FE57-5EB3-4F84-B8B5-11A229A63482}">
      <dsp:nvSpPr>
        <dsp:cNvPr id="0" name=""/>
        <dsp:cNvSpPr/>
      </dsp:nvSpPr>
      <dsp:spPr>
        <a:xfrm>
          <a:off x="1836204" y="1613506"/>
          <a:ext cx="4284475" cy="17443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Arial" pitchFamily="34" charset="0"/>
              <a:cs typeface="Arial" pitchFamily="34" charset="0"/>
            </a:rPr>
            <a:t>Aile</a:t>
          </a:r>
        </a:p>
      </dsp:txBody>
      <dsp:txXfrm>
        <a:off x="1836204" y="1613506"/>
        <a:ext cx="4284475" cy="780386"/>
      </dsp:txXfrm>
    </dsp:sp>
    <dsp:sp modelId="{976C8E3D-10E5-4298-8CED-179AD633450B}">
      <dsp:nvSpPr>
        <dsp:cNvPr id="0" name=""/>
        <dsp:cNvSpPr/>
      </dsp:nvSpPr>
      <dsp:spPr>
        <a:xfrm>
          <a:off x="1446010" y="2377164"/>
          <a:ext cx="780386" cy="780386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E4BF7-4617-4B74-9327-18F2F7EADC85}">
      <dsp:nvSpPr>
        <dsp:cNvPr id="0" name=""/>
        <dsp:cNvSpPr/>
      </dsp:nvSpPr>
      <dsp:spPr>
        <a:xfrm>
          <a:off x="1836204" y="2377164"/>
          <a:ext cx="4284475" cy="7803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Arial" pitchFamily="34" charset="0"/>
              <a:cs typeface="Arial" pitchFamily="34" charset="0"/>
            </a:rPr>
            <a:t>Birey</a:t>
          </a:r>
        </a:p>
      </dsp:txBody>
      <dsp:txXfrm>
        <a:off x="1836204" y="2377164"/>
        <a:ext cx="4284475" cy="780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3.11.2021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3.11.2021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3.11.2021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3.11.2021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 txBox="1">
            <a:spLocks/>
          </p:cNvSpPr>
          <p:nvPr/>
        </p:nvSpPr>
        <p:spPr>
          <a:xfrm>
            <a:off x="2214546" y="1000115"/>
            <a:ext cx="6929454" cy="400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defRPr/>
            </a:pPr>
            <a:endParaRPr lang="tr-TR" sz="15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1928793" y="339502"/>
            <a:ext cx="7215206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OKULDA Ş</a:t>
            </a:r>
            <a:r>
              <a:rPr lang="tr-TR" sz="22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DDET</a:t>
            </a:r>
            <a:r>
              <a:rPr lang="tr-TR" sz="22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ÖNLEME</a:t>
            </a:r>
          </a:p>
          <a:p>
            <a:pPr lvl="0" algn="ctr">
              <a:spcBef>
                <a:spcPct val="20000"/>
              </a:spcBef>
              <a:defRPr/>
            </a:pPr>
            <a:endParaRPr lang="tr-TR" sz="48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AutoShape 2" descr="Akran Zorbalığı Çocuğunuzu Ve Sizi Nasıl Etkiler Önlemleri Nelerdir? |  Çocuklu Dün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9" name="Picture 5" descr="ÖĞRENCİ PSİKOLOJİSİ: Okulda Şidd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1244278"/>
            <a:ext cx="6408712" cy="400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07504" y="1203598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tr-TR" dirty="0">
                <a:latin typeface="Arial" pitchFamily="34" charset="0"/>
                <a:cs typeface="Arial" pitchFamily="34" charset="0"/>
              </a:rPr>
              <a:t>Soyutlama :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Diğer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çocuklarla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arkadaşlıklarını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kısıtlama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fiziksel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sınırlama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getirme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durumudur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2429954" y="339502"/>
            <a:ext cx="597387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OKULDA KARŞILAŞILAN ŞİDDET TÜRLERİ</a:t>
            </a:r>
          </a:p>
        </p:txBody>
      </p:sp>
    </p:spTree>
    <p:extLst>
      <p:ext uri="{BB962C8B-B14F-4D97-AF65-F5344CB8AC3E}">
        <p14:creationId xmlns:p14="http://schemas.microsoft.com/office/powerpoint/2010/main" val="836882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2286000" y="1864737"/>
            <a:ext cx="6678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tr-TR" dirty="0">
                <a:latin typeface="Arial" pitchFamily="34" charset="0"/>
                <a:cs typeface="Arial" pitchFamily="34" charset="0"/>
              </a:rPr>
              <a:t>Duygusal Şiddet :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Çok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yıkıcı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olabilir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çocuğun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depresyona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girmesine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içe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kapanmasına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öz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saygısının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azalmasına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kaygılı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olmasına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saldırgan</a:t>
            </a:r>
            <a:r>
              <a:rPr lang="en-US" dirty="0">
                <a:latin typeface="Arial" pitchFamily="34" charset="0"/>
                <a:cs typeface="Arial" pitchFamily="34" charset="0"/>
              </a:rPr>
              <a:t> hale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gelmesine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başarısız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olmasına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yol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açabilir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429954" y="339502"/>
            <a:ext cx="597387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OKULDA KARŞILAŞILAN ŞİDDET TÜRLERİ</a:t>
            </a:r>
          </a:p>
        </p:txBody>
      </p:sp>
      <p:sp>
        <p:nvSpPr>
          <p:cNvPr id="8" name="AutoShape 2" descr="GÜNÜN BİLGİSİ: Duygusal şiddetin 20 işareti | Ekmek ve Gü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170" name="Picture 2" descr="Çocuklara Yönelik Duygusal İstismar-Duygusal Şiddet Nedir? Çocukta Duygusal  İstismar Belirtileri - Uzm.Gelişim Psikoloğu Ayşe Başak E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05796"/>
            <a:ext cx="205765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656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760972" y="-524594"/>
            <a:ext cx="3334567" cy="1233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11217"/>
              </a:lnSpc>
              <a:spcBef>
                <a:spcPct val="20000"/>
              </a:spcBef>
              <a:defRPr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ŞİDDET NEDEN OLUR?</a:t>
            </a:r>
          </a:p>
        </p:txBody>
      </p:sp>
      <p:sp>
        <p:nvSpPr>
          <p:cNvPr id="6" name="Dikdörtgen 5"/>
          <p:cNvSpPr/>
          <p:nvPr/>
        </p:nvSpPr>
        <p:spPr>
          <a:xfrm>
            <a:off x="2379546" y="1419621"/>
            <a:ext cx="50040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ÇEVRESEL FAKTÖRLER: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Medya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ekonomik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durumun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bozulması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işsizlik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olumsuz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öğretmen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tutumu</a:t>
            </a:r>
            <a:r>
              <a:rPr lang="en-US" dirty="0">
                <a:latin typeface="Arial" pitchFamily="34" charset="0"/>
                <a:cs typeface="Arial" pitchFamily="34" charset="0"/>
              </a:rPr>
              <a:t>,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okulda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sosyal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aktivite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yetersizliği</a:t>
            </a:r>
            <a:r>
              <a:rPr lang="tr-TR" dirty="0">
                <a:latin typeface="Arial" pitchFamily="34" charset="0"/>
                <a:cs typeface="Arial" pitchFamily="34" charset="0"/>
              </a:rPr>
              <a:t>…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Gençlerde şiddeti medya besliyor - Son Dakika Haberler Milliy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67" y="1851670"/>
            <a:ext cx="2051369" cy="156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96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4049006" y="-452586"/>
            <a:ext cx="3334567" cy="1233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1217"/>
              </a:lnSpc>
              <a:spcBef>
                <a:spcPct val="20000"/>
              </a:spcBef>
              <a:defRPr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ŞİDDET NEDEN OLUR?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79512" y="1203598"/>
            <a:ext cx="6750494" cy="3072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TOPLUMSAL FAKTÖRLER: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Sosyal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düzensizlik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eğitim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kalitesi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ateşli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silahların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kullanımının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artması</a:t>
            </a:r>
            <a:r>
              <a:rPr lang="en-US" dirty="0">
                <a:latin typeface="Arial" pitchFamily="34" charset="0"/>
                <a:cs typeface="Arial" pitchFamily="34" charset="0"/>
              </a:rPr>
              <a:t>,  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okul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sonrası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faaliyetlere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imkan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olmaması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sosyal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düzensizlik</a:t>
            </a:r>
            <a:r>
              <a:rPr lang="tr-TR" dirty="0">
                <a:latin typeface="Arial" pitchFamily="34" charset="0"/>
                <a:cs typeface="Arial" pitchFamily="34" charset="0"/>
              </a:rPr>
              <a:t>…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3840"/>
              </a:lnSpc>
              <a:spcBef>
                <a:spcPct val="0"/>
              </a:spcBef>
            </a:pPr>
            <a:endParaRPr lang="en-US" spc="30" dirty="0">
              <a:solidFill>
                <a:srgbClr val="129B5D"/>
              </a:solidFill>
              <a:latin typeface="Open Sauce Bold"/>
            </a:endParaRPr>
          </a:p>
        </p:txBody>
      </p:sp>
      <p:pic>
        <p:nvPicPr>
          <p:cNvPr id="9218" name="Picture 2" descr="Okullarda yüz yüze faaliyet - Sinop Haberle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91630"/>
            <a:ext cx="3403117" cy="226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23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ile İçi İletişimin Çocuk Üzerine Etkisi | Alfabe Akadem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1" y="1944604"/>
            <a:ext cx="1989202" cy="162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2286000" y="1419622"/>
            <a:ext cx="67504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AİLESEL FAKTÖRLER: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Aile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içi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iletişimin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bozulması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çocuk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istismarı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yetersiz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gözlem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uygunsuz-tutarsız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aile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disiplini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ailede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şiddet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davranışıyla</a:t>
            </a:r>
            <a:r>
              <a:rPr lang="en-US" dirty="0">
                <a:latin typeface="Arial" pitchFamily="34" charset="0"/>
                <a:cs typeface="Arial" pitchFamily="34" charset="0"/>
              </a:rPr>
              <a:t> model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olacak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birey</a:t>
            </a:r>
            <a:r>
              <a:rPr lang="tr-TR" dirty="0">
                <a:latin typeface="Arial" pitchFamily="34" charset="0"/>
                <a:cs typeface="Arial" pitchFamily="34" charset="0"/>
              </a:rPr>
              <a:t>…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3832980" y="-452586"/>
            <a:ext cx="3334567" cy="1233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11217"/>
              </a:lnSpc>
              <a:spcBef>
                <a:spcPct val="20000"/>
              </a:spcBef>
              <a:defRPr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ŞİDDET NEDEN OLUR?</a:t>
            </a:r>
          </a:p>
        </p:txBody>
      </p:sp>
    </p:spTree>
    <p:extLst>
      <p:ext uri="{BB962C8B-B14F-4D97-AF65-F5344CB8AC3E}">
        <p14:creationId xmlns:p14="http://schemas.microsoft.com/office/powerpoint/2010/main" val="23079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767567" y="-524594"/>
            <a:ext cx="3334567" cy="26584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1217"/>
              </a:lnSpc>
              <a:spcBef>
                <a:spcPct val="20000"/>
              </a:spcBef>
              <a:defRPr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ŞİDDET NEDEN OLUR?</a:t>
            </a:r>
          </a:p>
          <a:p>
            <a:pPr lvl="0">
              <a:lnSpc>
                <a:spcPts val="11217"/>
              </a:lnSpc>
            </a:pPr>
            <a:endParaRPr lang="en-US" dirty="0">
              <a:solidFill>
                <a:srgbClr val="129B5D"/>
              </a:solidFill>
              <a:latin typeface="Open Sauce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07504" y="1851670"/>
            <a:ext cx="4392488" cy="2241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BİREYSEL FAKTÖRLER: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Çocuğun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okulda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uyum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sağlayamaması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derslerinde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başarısız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olması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dürtüsel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olması</a:t>
            </a:r>
            <a:r>
              <a:rPr lang="tr-TR" dirty="0">
                <a:latin typeface="Arial" pitchFamily="34" charset="0"/>
                <a:cs typeface="Arial" pitchFamily="34" charset="0"/>
              </a:rPr>
              <a:t>…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3840"/>
              </a:lnSpc>
              <a:spcBef>
                <a:spcPct val="0"/>
              </a:spcBef>
            </a:pPr>
            <a:endParaRPr lang="en-US" spc="30" dirty="0">
              <a:solidFill>
                <a:srgbClr val="129B5D"/>
              </a:solidFill>
              <a:latin typeface="Open Sauce Bold"/>
            </a:endParaRPr>
          </a:p>
        </p:txBody>
      </p:sp>
      <p:pic>
        <p:nvPicPr>
          <p:cNvPr id="11266" name="Picture 2" descr="Çocuk yaramazsa bu &amp;#39;dürtüsel&amp;#39;dir - Son Dakika Güncel Haber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866" y="1879917"/>
            <a:ext cx="3487518" cy="184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23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4204593" y="-452587"/>
            <a:ext cx="2725426" cy="1233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11217"/>
              </a:lnSpc>
              <a:spcBef>
                <a:spcPct val="20000"/>
              </a:spcBef>
              <a:defRPr/>
            </a:pPr>
            <a:r>
              <a:rPr lang="tr-TR" sz="2200" b="1" dirty="0">
                <a:latin typeface="Arial" pitchFamily="34" charset="0"/>
                <a:cs typeface="Arial" pitchFamily="34" charset="0"/>
              </a:rPr>
              <a:t>EKOLOJİK MODEL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1562967825"/>
              </p:ext>
            </p:extLst>
          </p:nvPr>
        </p:nvGraphicFramePr>
        <p:xfrm>
          <a:off x="2195736" y="1203598"/>
          <a:ext cx="612068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7235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470159" y="-452586"/>
            <a:ext cx="3895362" cy="1233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1217"/>
              </a:lnSpc>
            </a:pPr>
            <a:r>
              <a:rPr lang="tr-TR" sz="2200" b="1" dirty="0">
                <a:latin typeface="Arial" pitchFamily="34" charset="0"/>
                <a:cs typeface="Arial" pitchFamily="34" charset="0"/>
              </a:rPr>
              <a:t>ŞİDDETİ ÖNLEME YOLLARI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131840" y="1347614"/>
            <a:ext cx="4572000" cy="5103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</a:pPr>
            <a:endParaRPr lang="en-US" spc="30" dirty="0">
              <a:solidFill>
                <a:srgbClr val="129B5D"/>
              </a:solidFill>
              <a:latin typeface="Open Sauce Bold"/>
            </a:endParaRPr>
          </a:p>
        </p:txBody>
      </p:sp>
      <p:sp>
        <p:nvSpPr>
          <p:cNvPr id="8" name="AutoShape 2" descr="Okullarda Şiddetin Engellenmesi İçin Neler Yapılmalı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2286000" y="1352186"/>
            <a:ext cx="6606480" cy="731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6148"/>
              </a:lnSpc>
              <a:spcBef>
                <a:spcPct val="0"/>
              </a:spcBef>
            </a:pPr>
            <a:endParaRPr lang="en-US" dirty="0">
              <a:solidFill>
                <a:srgbClr val="129B5D"/>
              </a:solidFill>
              <a:latin typeface="Open Sauce"/>
            </a:endParaRPr>
          </a:p>
        </p:txBody>
      </p:sp>
      <p:pic>
        <p:nvPicPr>
          <p:cNvPr id="12290" name="Picture 2" descr="Dört Öğretmenden Üçü &amp;quot;Okulda Şiddet Var&amp;quot; Dedi - bia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03598"/>
            <a:ext cx="8928992" cy="393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235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07504" y="1076038"/>
            <a:ext cx="8928992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840"/>
              </a:lnSpc>
              <a:spcBef>
                <a:spcPct val="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Okulda</a:t>
            </a:r>
            <a:r>
              <a:rPr lang="en-US" dirty="0">
                <a:latin typeface="Arial" pitchFamily="34" charset="0"/>
                <a:cs typeface="Arial" pitchFamily="34" charset="0"/>
              </a:rPr>
              <a:t> risk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faktörü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içeren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durumların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tespit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edilmesi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doğrultuda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okul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eylem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planının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yapılması</a:t>
            </a:r>
            <a:r>
              <a:rPr lang="tr-TR" dirty="0">
                <a:latin typeface="Arial" pitchFamily="34" charset="0"/>
                <a:cs typeface="Arial" pitchFamily="34" charset="0"/>
              </a:rPr>
              <a:t>,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3840"/>
              </a:lnSpc>
              <a:spcBef>
                <a:spcPct val="0"/>
              </a:spcBef>
            </a:pPr>
            <a:endParaRPr lang="en-US" spc="30" dirty="0">
              <a:solidFill>
                <a:srgbClr val="129B5D"/>
              </a:solidFill>
              <a:latin typeface="Open Sauce Bold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3491880" y="-380578"/>
            <a:ext cx="3895362" cy="1233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1217"/>
              </a:lnSpc>
            </a:pPr>
            <a:r>
              <a:rPr lang="tr-TR" sz="2200" b="1" dirty="0">
                <a:latin typeface="Arial" pitchFamily="34" charset="0"/>
                <a:cs typeface="Arial" pitchFamily="34" charset="0"/>
              </a:rPr>
              <a:t>ŞİDDETİ ÖNLEME YOLLARI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235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89749" y="2007369"/>
            <a:ext cx="4382251" cy="2457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840"/>
              </a:lnSpc>
              <a:spcBef>
                <a:spcPct val="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Öğrencilerin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sosyal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faaliyetlere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olumlu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şekilde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yönlendirilmeleri</a:t>
            </a:r>
            <a:r>
              <a:rPr lang="tr-TR" dirty="0">
                <a:latin typeface="Arial" pitchFamily="34" charset="0"/>
                <a:cs typeface="Arial" pitchFamily="34" charset="0"/>
              </a:rPr>
              <a:t> ve okulun sosyal imkanlarını genişletmek,</a:t>
            </a:r>
          </a:p>
          <a:p>
            <a:pPr lvl="0">
              <a:lnSpc>
                <a:spcPct val="15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ts val="3840"/>
              </a:lnSpc>
              <a:spcBef>
                <a:spcPct val="0"/>
              </a:spcBef>
            </a:pPr>
            <a:endParaRPr lang="en-US" spc="30" dirty="0"/>
          </a:p>
        </p:txBody>
      </p:sp>
      <p:sp>
        <p:nvSpPr>
          <p:cNvPr id="8" name="Dikdörtgen 7"/>
          <p:cNvSpPr/>
          <p:nvPr/>
        </p:nvSpPr>
        <p:spPr>
          <a:xfrm>
            <a:off x="3923928" y="-452586"/>
            <a:ext cx="3895362" cy="1233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1217"/>
              </a:lnSpc>
            </a:pPr>
            <a:r>
              <a:rPr lang="tr-TR" sz="2200" b="1" dirty="0">
                <a:latin typeface="Arial" pitchFamily="34" charset="0"/>
                <a:cs typeface="Arial" pitchFamily="34" charset="0"/>
              </a:rPr>
              <a:t>ŞİDDETİ ÖNLEME YOLLARI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2" descr="Okullarda Ders Dışı Etkinliklerin İşlevleri | tedm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3314" name="Picture 2" descr="ÖĞRENCİLERİN SOSYAL ETKİNLİKLERİ BU MODÜL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39883"/>
            <a:ext cx="4413335" cy="231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235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 txBox="1">
            <a:spLocks/>
          </p:cNvSpPr>
          <p:nvPr/>
        </p:nvSpPr>
        <p:spPr>
          <a:xfrm>
            <a:off x="2214546" y="1000115"/>
            <a:ext cx="6929454" cy="400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defRPr/>
            </a:pPr>
            <a:endParaRPr lang="tr-TR" sz="15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1979712" y="1059582"/>
            <a:ext cx="7215206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tr-TR" sz="4800" b="1" i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483768" y="113159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  <a:p>
            <a:pPr marL="285750" indent="-285750">
              <a:buFont typeface="Wingdings" pitchFamily="2" charset="2"/>
              <a:buChar char="ü"/>
            </a:pP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4151113" y="141853"/>
            <a:ext cx="2347117" cy="589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4492"/>
              </a:lnSpc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ŞİDDET NEDİR?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79512" y="-1729192"/>
            <a:ext cx="86678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pPr>
              <a:lnSpc>
                <a:spcPct val="150000"/>
              </a:lnSpc>
            </a:pPr>
            <a:r>
              <a:rPr lang="tr-TR" dirty="0">
                <a:latin typeface="Arial" pitchFamily="34" charset="0"/>
                <a:cs typeface="Arial" pitchFamily="34" charset="0"/>
              </a:rPr>
              <a:t>Bir bireyin yaralanma ve ölümüne neden olan ya da gelişmesini engelleyen fiziksel,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psiko</a:t>
            </a:r>
            <a:r>
              <a:rPr lang="tr-TR" dirty="0">
                <a:latin typeface="Arial" pitchFamily="34" charset="0"/>
                <a:cs typeface="Arial" pitchFamily="34" charset="0"/>
              </a:rPr>
              <a:t>-sosyal ve cinsel olarak uygulanan kasıtlı davranışlardır. </a:t>
            </a:r>
          </a:p>
        </p:txBody>
      </p:sp>
      <p:pic>
        <p:nvPicPr>
          <p:cNvPr id="2050" name="Picture 2" descr="Kadına karşı şiddeti önlemek için örnek adı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316" y="3141771"/>
            <a:ext cx="3407944" cy="191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627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3923928" y="-452586"/>
            <a:ext cx="3895362" cy="1233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1217"/>
              </a:lnSpc>
            </a:pPr>
            <a:r>
              <a:rPr lang="tr-TR" sz="2200" b="1" dirty="0">
                <a:latin typeface="Arial" pitchFamily="34" charset="0"/>
                <a:cs typeface="Arial" pitchFamily="34" charset="0"/>
              </a:rPr>
              <a:t>ŞİDDETİ ÖNLEME YOLLARI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155575" y="1203598"/>
            <a:ext cx="8957521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40"/>
              </a:lnSpc>
              <a:spcBef>
                <a:spcPct val="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İhtiyaç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duyan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öğrencilere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psikolojik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danışma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grup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rehberliği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çalışmalarının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yapılması</a:t>
            </a:r>
            <a:r>
              <a:rPr lang="tr-TR" dirty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lnSpc>
                <a:spcPts val="3840"/>
              </a:lnSpc>
              <a:spcBef>
                <a:spcPct val="0"/>
              </a:spcBef>
            </a:pPr>
            <a:r>
              <a:rPr lang="tr-TR" dirty="0">
                <a:latin typeface="Arial" pitchFamily="34" charset="0"/>
                <a:cs typeface="Arial" pitchFamily="34" charset="0"/>
              </a:rPr>
              <a:t>ailelere ise seminerler düzenlenmesi,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lvl="0" indent="0" algn="l">
              <a:lnSpc>
                <a:spcPts val="5031"/>
              </a:lnSpc>
              <a:spcBef>
                <a:spcPct val="0"/>
              </a:spcBef>
            </a:pPr>
            <a:endParaRPr lang="en-US" sz="3593" dirty="0">
              <a:solidFill>
                <a:srgbClr val="129B5D"/>
              </a:solidFill>
              <a:latin typeface="Open Sauce"/>
            </a:endParaRPr>
          </a:p>
        </p:txBody>
      </p:sp>
      <p:sp>
        <p:nvSpPr>
          <p:cNvPr id="5" name="AutoShape 2" descr="Aile ve Çift Terapisinde Görüşme Teknikleri Eğitimi | PSİKOAKTİF TERAPİ  MERKEZ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4341" name="Picture 5" descr="Bireysel Danış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7735"/>
            <a:ext cx="8928991" cy="269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235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07504" y="1203598"/>
            <a:ext cx="8856984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40"/>
              </a:lnSpc>
              <a:spcBef>
                <a:spcPct val="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Okul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psiko-sosyal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müdahale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ekiplerinin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oluşturulması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gereken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durumlarda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etkin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şekilde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faaliyet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göstermelerinin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sağlanması</a:t>
            </a:r>
            <a:r>
              <a:rPr lang="en-US" dirty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lnSpc>
                <a:spcPts val="3840"/>
              </a:lnSpc>
              <a:spcBef>
                <a:spcPct val="0"/>
              </a:spcBef>
            </a:pPr>
            <a:endParaRPr lang="en-US" spc="30" dirty="0">
              <a:solidFill>
                <a:srgbClr val="129B5D"/>
              </a:solidFill>
              <a:latin typeface="Open Sauce Bold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3923928" y="-452586"/>
            <a:ext cx="3895362" cy="1233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1217"/>
              </a:lnSpc>
            </a:pPr>
            <a:r>
              <a:rPr lang="tr-TR" sz="2200" b="1" dirty="0">
                <a:latin typeface="Arial" pitchFamily="34" charset="0"/>
                <a:cs typeface="Arial" pitchFamily="34" charset="0"/>
              </a:rPr>
              <a:t>ŞİDDETİ ÖNLEME YOLLARI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Anaokulları ve İlkokullar KRİZE MÜDAHALE EKİB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303" y="2757871"/>
            <a:ext cx="3926065" cy="23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235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2276645" y="1958186"/>
            <a:ext cx="6615835" cy="1972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3840"/>
              </a:lnSpc>
              <a:spcBef>
                <a:spcPct val="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Etkili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okul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kurallarının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belirlenmesi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kurallar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belirlenirken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okul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idaresi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öğretmen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öğrencilerin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katılımıyla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kurallar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belirlenmesi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kuralların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uyulmasında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titizlik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gösterilmesi</a:t>
            </a:r>
            <a:r>
              <a:rPr lang="en-US" dirty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lnSpc>
                <a:spcPts val="3840"/>
              </a:lnSpc>
              <a:spcBef>
                <a:spcPct val="0"/>
              </a:spcBef>
            </a:pPr>
            <a:endParaRPr lang="en-US" spc="30" dirty="0">
              <a:solidFill>
                <a:srgbClr val="129B5D"/>
              </a:solidFill>
              <a:latin typeface="Open Sauce Bold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3923928" y="-452586"/>
            <a:ext cx="3895362" cy="1233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1217"/>
              </a:lnSpc>
            </a:pPr>
            <a:r>
              <a:rPr lang="tr-TR" sz="2200" b="1" dirty="0">
                <a:latin typeface="Arial" pitchFamily="34" charset="0"/>
                <a:cs typeface="Arial" pitchFamily="34" charset="0"/>
              </a:rPr>
              <a:t>ŞİDDETİ ÖNLEME YOLLARI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Sınıf Kuralları Nelerdir? Maddeler Halinde Okul Kuralları Ve Disiplin  Cezaları - En Son Haberler - Milliy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70457"/>
            <a:ext cx="2088232" cy="152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235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3923928" y="-452586"/>
            <a:ext cx="3895362" cy="1233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1217"/>
              </a:lnSpc>
            </a:pPr>
            <a:r>
              <a:rPr lang="tr-TR" sz="2200" b="1" dirty="0">
                <a:latin typeface="Arial" pitchFamily="34" charset="0"/>
                <a:cs typeface="Arial" pitchFamily="34" charset="0"/>
              </a:rPr>
              <a:t>ŞİDDETİ ÖNLEME YOLLARI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179512" y="1283787"/>
            <a:ext cx="6696744" cy="3707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ct val="150000"/>
              </a:lnSpc>
              <a:spcBef>
                <a:spcPct val="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Okul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çevresi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kontrollerinin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emniyet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desteği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ile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sağlanması</a:t>
            </a:r>
            <a:r>
              <a:rPr lang="tr-TR" dirty="0">
                <a:latin typeface="Arial" pitchFamily="34" charset="0"/>
                <a:cs typeface="Arial" pitchFamily="34" charset="0"/>
              </a:rPr>
              <a:t>.</a:t>
            </a:r>
            <a:endParaRPr lang="en-US" dirty="0"/>
          </a:p>
        </p:txBody>
      </p:sp>
      <p:sp>
        <p:nvSpPr>
          <p:cNvPr id="10" name="TextBox 4"/>
          <p:cNvSpPr txBox="1"/>
          <p:nvPr/>
        </p:nvSpPr>
        <p:spPr>
          <a:xfrm>
            <a:off x="179512" y="2268996"/>
            <a:ext cx="4032448" cy="415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Servis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denetimlerinin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arttırılması</a:t>
            </a:r>
            <a:r>
              <a:rPr lang="tr-TR" dirty="0">
                <a:latin typeface="Arial" pitchFamily="34" charset="0"/>
                <a:cs typeface="Arial" pitchFamily="34" charset="0"/>
              </a:rPr>
              <a:t>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179512" y="1779662"/>
            <a:ext cx="7920880" cy="364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Okul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kantin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denetimlerinin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sıklaştırılıp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denetimlerde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titizlik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gösterilmesi</a:t>
            </a:r>
            <a:r>
              <a:rPr lang="tr-TR" dirty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Okul servisi sigortalıysa içiniz rahat etsin - Sigorta Med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23515"/>
            <a:ext cx="3456539" cy="194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235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74576" y="1563638"/>
            <a:ext cx="3749352" cy="3011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Ayrıca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iyi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doğru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davranışlar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ödüllendirilerek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şiddet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önlenmeye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çalışılabilir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Burada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amaç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okul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atmosferine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değişiklik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getirerek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öğrencilerde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doğru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davranışı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yapılandırmaktır</a:t>
            </a:r>
            <a:r>
              <a:rPr lang="tr-TR" dirty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3840"/>
              </a:lnSpc>
              <a:spcBef>
                <a:spcPct val="0"/>
              </a:spcBef>
            </a:pPr>
            <a:endParaRPr lang="en-US" spc="30" dirty="0">
              <a:solidFill>
                <a:srgbClr val="129B5D"/>
              </a:solidFill>
              <a:latin typeface="Open Sauce Bold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3923928" y="-605834"/>
            <a:ext cx="3895362" cy="1233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1217"/>
              </a:lnSpc>
            </a:pPr>
            <a:r>
              <a:rPr lang="tr-TR" sz="2200" b="1" dirty="0">
                <a:latin typeface="Arial" pitchFamily="34" charset="0"/>
                <a:cs typeface="Arial" pitchFamily="34" charset="0"/>
              </a:rPr>
              <a:t>ŞİDDETİ ÖNLEME YOLLARI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Olumlu Pekiştirme Nedir ve Nasıl Kullanılır? - Aklınızı Keşfed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19622"/>
            <a:ext cx="43204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235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07504" y="1076038"/>
            <a:ext cx="885698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Şiddet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olaylarının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çoğunda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erken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uyarı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işaretleri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görülür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Bunlar</a:t>
            </a:r>
            <a:r>
              <a:rPr lang="en-US" dirty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sosyal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olarak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içe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kapanma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aşırı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izolasyon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yalnızlık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duyguları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aşırı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reddedilme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duyguları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şiddet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mağduru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olmak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</a:p>
        </p:txBody>
      </p:sp>
      <p:pic>
        <p:nvPicPr>
          <p:cNvPr id="9" name="Picture 2" descr="Uyarı İşareti Bilgisayarda Nasıl Yapılır? - Teknoz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677816"/>
            <a:ext cx="1611409" cy="146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235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07503" y="1203598"/>
            <a:ext cx="876143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dalga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geçilme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okula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ilginin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azalması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akademik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başarının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düşük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olması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şiddeti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yazılar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resimler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ile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anlatma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Uyarı İşareti Bilgisayarda Nasıl Yapılır? - Teknozum">
            <a:extLst>
              <a:ext uri="{FF2B5EF4-FFF2-40B4-BE49-F238E27FC236}">
                <a16:creationId xmlns:a16="http://schemas.microsoft.com/office/drawing/2014/main" id="{9ED6EBA6-7732-4E3F-BBD1-0883A104A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677816"/>
            <a:ext cx="1611409" cy="146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235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07504" y="1131590"/>
            <a:ext cx="878497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kontrol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edilemeyen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öfke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fevrilik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farklılıklara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toleransın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olmaması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madde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alkol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kullanımı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çetelere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bağlı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olma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ciddi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uyarı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işaretleridir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spc="30" dirty="0">
              <a:solidFill>
                <a:srgbClr val="129B5D"/>
              </a:solidFill>
            </a:endParaRPr>
          </a:p>
        </p:txBody>
      </p:sp>
      <p:pic>
        <p:nvPicPr>
          <p:cNvPr id="5" name="Picture 2" descr="Uyarı İşareti Bilgisayarda Nasıl Yapılır? - Teknozum">
            <a:extLst>
              <a:ext uri="{FF2B5EF4-FFF2-40B4-BE49-F238E27FC236}">
                <a16:creationId xmlns:a16="http://schemas.microsoft.com/office/drawing/2014/main" id="{AA439960-BCB3-49EF-A7D1-D495DE3E1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677816"/>
            <a:ext cx="1611409" cy="146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33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07504" y="1131590"/>
            <a:ext cx="892899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dirty="0">
                <a:latin typeface="Arial" pitchFamily="34" charset="0"/>
                <a:cs typeface="Arial" pitchFamily="34" charset="0"/>
              </a:rPr>
              <a:t>Acil uyarı işaretleri, ş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iddet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davranışları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ortaya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çıkmadan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şiddete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eğilimli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gençlerin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özelliklerini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belirlemek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onların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profilini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çıkarmak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onlara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yardım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etmek</a:t>
            </a:r>
            <a:r>
              <a:rPr lang="tr-TR" dirty="0">
                <a:latin typeface="Arial" pitchFamily="34" charset="0"/>
                <a:cs typeface="Arial" pitchFamily="34" charset="0"/>
              </a:rPr>
              <a:t> için önemlidir.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spc="30" dirty="0">
              <a:solidFill>
                <a:srgbClr val="129B5D"/>
              </a:solidFill>
            </a:endParaRPr>
          </a:p>
        </p:txBody>
      </p:sp>
      <p:pic>
        <p:nvPicPr>
          <p:cNvPr id="4" name="Picture 2" descr="Uyarı İşareti Bilgisayarda Nasıl Yapılır? - Teknozum">
            <a:extLst>
              <a:ext uri="{FF2B5EF4-FFF2-40B4-BE49-F238E27FC236}">
                <a16:creationId xmlns:a16="http://schemas.microsoft.com/office/drawing/2014/main" id="{5B406E48-35E5-48D6-8EDF-D75D2D61C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677816"/>
            <a:ext cx="1611409" cy="146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2354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2285998" y="1563638"/>
            <a:ext cx="6750497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ct val="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Okulda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şiddetin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engellenebilmesi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başta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okul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eğitim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kadrosunun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konuda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bilinçli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olmasını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konuda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planlı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tutarlı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yol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izlemesini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gerektirir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Ailenin</a:t>
            </a:r>
            <a:r>
              <a:rPr lang="en-US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konuda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bilinçli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olması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duyarlılıkla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sorunların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çözümüne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yardımcı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olması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ayrı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önem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taşımaktadır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ctr">
              <a:lnSpc>
                <a:spcPts val="3840"/>
              </a:lnSpc>
              <a:spcBef>
                <a:spcPct val="0"/>
              </a:spcBef>
            </a:pPr>
            <a:endParaRPr lang="en-US" spc="30" dirty="0">
              <a:solidFill>
                <a:srgbClr val="129B5D"/>
              </a:solidFill>
              <a:latin typeface="Open Sauce Bold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/>
          <a:srcRect t="746" b="13901"/>
          <a:stretch>
            <a:fillRect/>
          </a:stretch>
        </p:blipFill>
        <p:spPr>
          <a:xfrm>
            <a:off x="107504" y="2047470"/>
            <a:ext cx="2088232" cy="138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35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2296953" y="-1172666"/>
            <a:ext cx="684704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>
                <a:latin typeface="Arial" pitchFamily="34" charset="0"/>
                <a:cs typeface="Arial" pitchFamily="34" charset="0"/>
              </a:rPr>
              <a:t>Çocuğa yönelik şiddet olguları, şiddet olguları içinde en büyük zararı yaratan ve en çok gizli kalan ve ortaya çıkmayan olgulardır. Çocuğun gelişimini engellediği için çocuğa yönelik şiddet olguları genel olarak </a:t>
            </a:r>
            <a:r>
              <a:rPr lang="tr-TR" i="1" dirty="0">
                <a:latin typeface="Arial" pitchFamily="34" charset="0"/>
                <a:cs typeface="Arial" pitchFamily="34" charset="0"/>
              </a:rPr>
              <a:t>çocuk istismarı </a:t>
            </a:r>
            <a:r>
              <a:rPr lang="tr-TR" dirty="0">
                <a:latin typeface="Arial" pitchFamily="34" charset="0"/>
                <a:cs typeface="Arial" pitchFamily="34" charset="0"/>
              </a:rPr>
              <a:t>olarak isimlendirilmektedir. 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3851920" y="173204"/>
            <a:ext cx="309634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492"/>
              </a:lnSpc>
            </a:pPr>
            <a:r>
              <a:rPr lang="tr-TR" sz="2200" b="1" dirty="0">
                <a:latin typeface="Arial" pitchFamily="34" charset="0"/>
                <a:cs typeface="Arial" pitchFamily="34" charset="0"/>
              </a:rPr>
              <a:t>ŞİDDET NEDİR?</a:t>
            </a:r>
          </a:p>
        </p:txBody>
      </p:sp>
      <p:sp>
        <p:nvSpPr>
          <p:cNvPr id="9" name="Dikdörtgen 8"/>
          <p:cNvSpPr/>
          <p:nvPr/>
        </p:nvSpPr>
        <p:spPr>
          <a:xfrm>
            <a:off x="2286000" y="309593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3074" name="Picture 2" descr="Kanada&amp;#39;dan sonra şimdi de İngiltere çocuk istismarı skandalıyla  çalkalanıyor: Yüzlerce çocuk kâbusu yaşamış - Yeni Şaf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64452"/>
            <a:ext cx="2016224" cy="185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2381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/>
          <p:cNvSpPr txBox="1"/>
          <p:nvPr/>
        </p:nvSpPr>
        <p:spPr>
          <a:xfrm>
            <a:off x="107504" y="1117733"/>
            <a:ext cx="892899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dirty="0">
                <a:latin typeface="Arial" pitchFamily="34" charset="0"/>
                <a:cs typeface="Arial" pitchFamily="34" charset="0"/>
              </a:rPr>
              <a:t>Şiddetin öğrenilen bir davranış olduğu gerçeğini düşünerek aile ortamının çocuklara kötü örnek oluşturmamasına dikkat edilmelidir. Okulda şiddeti engelleme iletişim ile başlar. </a:t>
            </a:r>
            <a:r>
              <a:rPr lang="tr-TR" i="1" dirty="0">
                <a:latin typeface="Arial" pitchFamily="34" charset="0"/>
                <a:cs typeface="Arial" pitchFamily="34" charset="0"/>
              </a:rPr>
              <a:t>Okulda şiddeti engellemede herkes sorumludur.</a:t>
            </a:r>
          </a:p>
        </p:txBody>
      </p:sp>
      <p:pic>
        <p:nvPicPr>
          <p:cNvPr id="19458" name="Picture 2" descr="Şiddet Öğrenilir... Fakat Öğrendiğinizi Unutmak da Mümkündür - Aklınızı  Keşfed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197" y="3323839"/>
            <a:ext cx="2850704" cy="180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2354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Siverek Rehberlik ve Araştırma Merkezi (@siverekram) |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AutoShape 4" descr="Siverek Rehberlik ve Araştırma Merkezi (@siverekram) | Twit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4578" name="Picture 2" descr="C:\Users\Feza BiL\Downloads\RAM-AD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9" y="1131589"/>
            <a:ext cx="8966357" cy="394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625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251520" y="1131590"/>
            <a:ext cx="876672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>
                <a:latin typeface="Arial" pitchFamily="34" charset="0"/>
                <a:cs typeface="Arial" pitchFamily="34" charset="0"/>
              </a:rPr>
              <a:t>Okullarda yaşça daha büyük ya da fiziksel olarak daha güçlü olan öğrencilerin kendilerinden daha güçsüz olan çocukları hırpalaması, eziyet etmesi ve rahatsız etmesi okul zorbalığıdır.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4139952" y="339501"/>
            <a:ext cx="2952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>
                <a:latin typeface="Arial" pitchFamily="34" charset="0"/>
                <a:cs typeface="Arial" pitchFamily="34" charset="0"/>
              </a:rPr>
              <a:t>ŞİDDET NEDİR?</a:t>
            </a:r>
          </a:p>
        </p:txBody>
      </p:sp>
    </p:spTree>
    <p:extLst>
      <p:ext uri="{BB962C8B-B14F-4D97-AF65-F5344CB8AC3E}">
        <p14:creationId xmlns:p14="http://schemas.microsoft.com/office/powerpoint/2010/main" val="2052281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zarlama sürecinde iletişimi olumsuz etkileyen kritik ifadeler | IdeaSoft  E-ticaret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244" y="3200008"/>
            <a:ext cx="4405249" cy="194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/>
          <p:cNvSpPr txBox="1">
            <a:spLocks/>
          </p:cNvSpPr>
          <p:nvPr/>
        </p:nvSpPr>
        <p:spPr>
          <a:xfrm>
            <a:off x="1928794" y="285735"/>
            <a:ext cx="7215206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tr-TR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2214546" y="1000115"/>
            <a:ext cx="6929454" cy="400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defRPr/>
            </a:pPr>
            <a:endParaRPr lang="tr-TR" sz="15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0" y="1131590"/>
            <a:ext cx="896448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latin typeface="Arial" pitchFamily="34" charset="0"/>
                <a:cs typeface="Arial" pitchFamily="34" charset="0"/>
              </a:rPr>
              <a:t>Okullarda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saldırganlık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şiddetin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görüntüsü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öğrencinin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kişiye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küfür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etmesinden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latin typeface="Arial" pitchFamily="34" charset="0"/>
                <a:cs typeface="Arial" pitchFamily="34" charset="0"/>
              </a:rPr>
              <a:t>fiziksel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zarar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vererek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sözlü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tehditte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bulunmaya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latin typeface="Arial" pitchFamily="34" charset="0"/>
                <a:cs typeface="Arial" pitchFamily="34" charset="0"/>
              </a:rPr>
              <a:t>koridorda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iterek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düşürmeye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latin typeface="Arial" pitchFamily="34" charset="0"/>
                <a:cs typeface="Arial" pitchFamily="34" charset="0"/>
              </a:rPr>
              <a:t>kavga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etmeye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latin typeface="Arial" pitchFamily="34" charset="0"/>
                <a:cs typeface="Arial" pitchFamily="34" charset="0"/>
              </a:rPr>
              <a:t>uyuşturucu</a:t>
            </a:r>
            <a:r>
              <a:rPr lang="en-US" dirty="0">
                <a:latin typeface="Arial" pitchFamily="34" charset="0"/>
                <a:cs typeface="Arial" pitchFamily="34" charset="0"/>
              </a:rPr>
              <a:t> /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alkol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alarak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okula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gelmeye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kadar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uzanan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farklı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biçimlerle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alabilir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/>
            <a:endParaRPr lang="tr-TR" dirty="0"/>
          </a:p>
        </p:txBody>
      </p:sp>
      <p:sp>
        <p:nvSpPr>
          <p:cNvPr id="2" name="Metin kutusu 1"/>
          <p:cNvSpPr txBox="1"/>
          <p:nvPr/>
        </p:nvSpPr>
        <p:spPr>
          <a:xfrm>
            <a:off x="2699792" y="285735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 txBox="1">
            <a:spLocks/>
          </p:cNvSpPr>
          <p:nvPr/>
        </p:nvSpPr>
        <p:spPr>
          <a:xfrm>
            <a:off x="2071670" y="285735"/>
            <a:ext cx="7215206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OKULDA KARŞILAŞILAN ŞİDDET TÜRLERİ</a:t>
            </a:r>
          </a:p>
          <a:p>
            <a:pPr lvl="0" algn="ctr">
              <a:spcBef>
                <a:spcPct val="20000"/>
              </a:spcBef>
              <a:defRPr/>
            </a:pPr>
            <a:endParaRPr lang="tr-TR" b="1" dirty="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2214546" y="1000115"/>
            <a:ext cx="6929454" cy="400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defRPr/>
            </a:pPr>
            <a:endParaRPr lang="tr-TR" sz="15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521997" y="2177018"/>
            <a:ext cx="6264696" cy="1394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tr-TR" dirty="0">
                <a:latin typeface="Arial" pitchFamily="34" charset="0"/>
                <a:cs typeface="Arial" pitchFamily="34" charset="0"/>
              </a:rPr>
              <a:t>Fiziksel Şiddet :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Öğrencilerin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birbirini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itmesi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vurması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örnek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olarak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verilebilir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2" descr="Dünyada bir yılda 1 milyon 200 bin çocuk şiddet sebebiyle hayatını kaybet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9" name="Picture 2" descr="Pozitif Yaşam Derneği » Toplumsal Cinsiyete Dayalı Şidd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93" y="1779662"/>
            <a:ext cx="2007453" cy="218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1140948"/>
            <a:ext cx="946854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>
                <a:latin typeface="Arial" pitchFamily="34" charset="0"/>
                <a:cs typeface="Arial" pitchFamily="34" charset="0"/>
              </a:rPr>
              <a:t>Zorbalık : 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Arial" pitchFamily="34" charset="0"/>
                <a:cs typeface="Arial" pitchFamily="34" charset="0"/>
              </a:rPr>
              <a:t>Yapanların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kısmı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saldırgandır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kaba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kuvvet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kullanılırlar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Kaba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kuvvete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başvurmayanlar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ise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duygusal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açıdan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daha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baskıcı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olabilirler</a:t>
            </a:r>
            <a:r>
              <a:rPr lang="tr-TR" dirty="0">
                <a:latin typeface="Arial" pitchFamily="34" charset="0"/>
                <a:cs typeface="Arial" pitchFamily="34" charset="0"/>
              </a:rPr>
              <a:t>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573970" y="339502"/>
            <a:ext cx="597387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OKULDA KARŞILAŞILAN ŞİDDET TÜRLERİ</a:t>
            </a:r>
          </a:p>
        </p:txBody>
      </p:sp>
      <p:pic>
        <p:nvPicPr>
          <p:cNvPr id="5122" name="Picture 2" descr="Zorbalık İlk Evde Başlıyor! » Ben Uçark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6365"/>
            <a:ext cx="4392488" cy="227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905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2339752" y="1347614"/>
            <a:ext cx="66247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>
                <a:latin typeface="Arial" pitchFamily="34" charset="0"/>
                <a:cs typeface="Arial" pitchFamily="34" charset="0"/>
              </a:rPr>
              <a:t>Reddetmek : 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Arial" pitchFamily="34" charset="0"/>
                <a:cs typeface="Arial" pitchFamily="34" charset="0"/>
              </a:rPr>
              <a:t>Çocuğun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değerini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kabul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etmeyi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reddetmek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kendisini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küçük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görmesine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neden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olmak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gibi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tavırlardır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Örneğin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öğretmenin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çocuğa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kızdığını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veya</a:t>
            </a:r>
            <a:r>
              <a:rPr lang="en-US" dirty="0">
                <a:latin typeface="Arial" pitchFamily="34" charset="0"/>
                <a:cs typeface="Arial" pitchFamily="34" charset="0"/>
              </a:rPr>
              <a:t> o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çocuktan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hoşlanmadığını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göstermesi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diğer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öğrencilerin</a:t>
            </a:r>
            <a:r>
              <a:rPr lang="en-US" dirty="0">
                <a:latin typeface="Arial" pitchFamily="34" charset="0"/>
                <a:cs typeface="Arial" pitchFamily="34" charset="0"/>
              </a:rPr>
              <a:t> de o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çocuğa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farklı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davranması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olarak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ortaya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çıkabilir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2573970" y="339502"/>
            <a:ext cx="597387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OKULDA KARŞILAŞILAN ŞİDDET TÜRLERİ</a:t>
            </a:r>
          </a:p>
        </p:txBody>
      </p:sp>
      <p:sp>
        <p:nvSpPr>
          <p:cNvPr id="7" name="AutoShape 2" descr="Google Backlink Reddetme Aracının (Disavow Tool) Kullanım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AutoShape 4" descr="Google Backlink Reddetme Aracının (Disavow Tool) Kullanımı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AutoShape 6" descr="Google Backlink Reddetme Aracının (Disavow Tool) Kullanımı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AutoShape 8" descr="Google Backlink Reddetme Aracının (Disavow Tool) Kullanımı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56" y="1848187"/>
            <a:ext cx="2046221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909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665758" y="1563638"/>
            <a:ext cx="35283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>
                <a:latin typeface="Arial" pitchFamily="34" charset="0"/>
                <a:cs typeface="Arial" pitchFamily="34" charset="0"/>
              </a:rPr>
              <a:t>Ekonomik Şiddet : 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Arial" pitchFamily="34" charset="0"/>
                <a:cs typeface="Arial" pitchFamily="34" charset="0"/>
              </a:rPr>
              <a:t>Kişilerin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veya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grupların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öğrenci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üzerinde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baskı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kurması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parasını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alması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istemediği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işte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çalıştırması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şeklinde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yapılan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davranışlardır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429954" y="339502"/>
            <a:ext cx="597387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OKULDA KARŞILAŞILAN ŞİDDET TÜRLERİ</a:t>
            </a:r>
          </a:p>
        </p:txBody>
      </p:sp>
      <p:pic>
        <p:nvPicPr>
          <p:cNvPr id="2050" name="Picture 2" descr="Para nasıl işliyor? – Gerçek Hay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546" y="1419622"/>
            <a:ext cx="3605605" cy="305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528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</TotalTime>
  <Words>717</Words>
  <Application>Microsoft Office PowerPoint</Application>
  <PresentationFormat>Ekran Gösterisi (16:9)</PresentationFormat>
  <Paragraphs>125</Paragraphs>
  <Slides>31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9" baseType="lpstr">
      <vt:lpstr>Arial</vt:lpstr>
      <vt:lpstr>Arial Unicode MS</vt:lpstr>
      <vt:lpstr>Calibri</vt:lpstr>
      <vt:lpstr>Open Sauce</vt:lpstr>
      <vt:lpstr>Open Sauce Bold</vt:lpstr>
      <vt:lpstr>Times New Roman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RAM IDARE</dc:creator>
  <cp:lastModifiedBy>sevin</cp:lastModifiedBy>
  <cp:revision>129</cp:revision>
  <dcterms:created xsi:type="dcterms:W3CDTF">2019-11-28T07:55:11Z</dcterms:created>
  <dcterms:modified xsi:type="dcterms:W3CDTF">2021-11-03T07:27:01Z</dcterms:modified>
</cp:coreProperties>
</file>