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344" r:id="rId2"/>
    <p:sldId id="345" r:id="rId3"/>
    <p:sldId id="382" r:id="rId4"/>
    <p:sldId id="347" r:id="rId5"/>
    <p:sldId id="384" r:id="rId6"/>
    <p:sldId id="385" r:id="rId7"/>
    <p:sldId id="386" r:id="rId8"/>
    <p:sldId id="383" r:id="rId9"/>
    <p:sldId id="346" r:id="rId10"/>
    <p:sldId id="348" r:id="rId11"/>
    <p:sldId id="351" r:id="rId12"/>
    <p:sldId id="349" r:id="rId13"/>
    <p:sldId id="350" r:id="rId14"/>
    <p:sldId id="353" r:id="rId15"/>
    <p:sldId id="354" r:id="rId16"/>
    <p:sldId id="355" r:id="rId17"/>
    <p:sldId id="356" r:id="rId18"/>
    <p:sldId id="357" r:id="rId19"/>
    <p:sldId id="358" r:id="rId20"/>
    <p:sldId id="359" r:id="rId21"/>
    <p:sldId id="361" r:id="rId22"/>
    <p:sldId id="362" r:id="rId23"/>
    <p:sldId id="363" r:id="rId24"/>
    <p:sldId id="364" r:id="rId25"/>
    <p:sldId id="365" r:id="rId26"/>
    <p:sldId id="328" r:id="rId27"/>
    <p:sldId id="342" r:id="rId28"/>
    <p:sldId id="343" r:id="rId29"/>
    <p:sldId id="336" r:id="rId30"/>
    <p:sldId id="337" r:id="rId31"/>
    <p:sldId id="331" r:id="rId32"/>
    <p:sldId id="380" r:id="rId33"/>
    <p:sldId id="330" r:id="rId34"/>
    <p:sldId id="334" r:id="rId35"/>
    <p:sldId id="335" r:id="rId36"/>
    <p:sldId id="339" r:id="rId37"/>
    <p:sldId id="340" r:id="rId38"/>
    <p:sldId id="332" r:id="rId39"/>
    <p:sldId id="338" r:id="rId40"/>
    <p:sldId id="333"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81" r:id="rId55"/>
    <p:sldId id="387" r:id="rId56"/>
    <p:sldId id="379" r:id="rId57"/>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735" autoAdjust="0"/>
    <p:restoredTop sz="94660"/>
  </p:normalViewPr>
  <p:slideViewPr>
    <p:cSldViewPr>
      <p:cViewPr>
        <p:scale>
          <a:sx n="90" d="100"/>
          <a:sy n="90" d="100"/>
        </p:scale>
        <p:origin x="-582" y="-72"/>
      </p:cViewPr>
      <p:guideLst>
        <p:guide orient="horz" pos="1620"/>
        <p:guide pos="2880"/>
      </p:guideLst>
    </p:cSldViewPr>
  </p:slid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C52176-A57E-456D-82E8-1BE75F3AC0B5}" type="doc">
      <dgm:prSet loTypeId="urn:microsoft.com/office/officeart/2005/8/layout/pList1#1" loCatId="list" qsTypeId="urn:microsoft.com/office/officeart/2005/8/quickstyle/simple5" qsCatId="simple" csTypeId="urn:microsoft.com/office/officeart/2005/8/colors/colorful5" csCatId="colorful" phldr="1"/>
      <dgm:spPr/>
      <dgm:t>
        <a:bodyPr/>
        <a:lstStyle/>
        <a:p>
          <a:endParaRPr lang="tr-TR"/>
        </a:p>
      </dgm:t>
    </dgm:pt>
    <dgm:pt modelId="{F75FA704-3F80-4B1A-A266-2A6F0D3E1161}">
      <dgm:prSet phldrT="[Metin]"/>
      <dgm:spPr/>
      <dgm:t>
        <a:bodyPr/>
        <a:lstStyle/>
        <a:p>
          <a:endParaRPr lang="tr-TR" dirty="0"/>
        </a:p>
      </dgm:t>
    </dgm:pt>
    <dgm:pt modelId="{AFDF3CEF-403D-439D-8B9E-FE2ABDBF8211}" type="parTrans" cxnId="{D880DE70-C0AE-47CB-8474-C07DA743C1C4}">
      <dgm:prSet/>
      <dgm:spPr/>
      <dgm:t>
        <a:bodyPr/>
        <a:lstStyle/>
        <a:p>
          <a:endParaRPr lang="tr-TR"/>
        </a:p>
      </dgm:t>
    </dgm:pt>
    <dgm:pt modelId="{EEC7F9E3-1172-47EF-B765-10CC97A2A866}" type="sibTrans" cxnId="{D880DE70-C0AE-47CB-8474-C07DA743C1C4}">
      <dgm:prSet/>
      <dgm:spPr/>
      <dgm:t>
        <a:bodyPr/>
        <a:lstStyle/>
        <a:p>
          <a:endParaRPr lang="tr-TR"/>
        </a:p>
      </dgm:t>
    </dgm:pt>
    <dgm:pt modelId="{E7FBE1C4-562B-4F7E-99E7-CDB3821A00EC}">
      <dgm:prSet phldrT="[Metin]"/>
      <dgm:spPr/>
      <dgm:t>
        <a:bodyPr/>
        <a:lstStyle/>
        <a:p>
          <a:endParaRPr lang="tr-TR" dirty="0"/>
        </a:p>
      </dgm:t>
    </dgm:pt>
    <dgm:pt modelId="{71F00B6D-E4EE-413F-907B-A3FECC3C254F}" type="parTrans" cxnId="{DC5E7B96-503C-4F9F-A1B1-10601103C5ED}">
      <dgm:prSet/>
      <dgm:spPr/>
      <dgm:t>
        <a:bodyPr/>
        <a:lstStyle/>
        <a:p>
          <a:endParaRPr lang="tr-TR"/>
        </a:p>
      </dgm:t>
    </dgm:pt>
    <dgm:pt modelId="{3B4C5B26-FC68-401A-8E83-18ACB3518FAA}" type="sibTrans" cxnId="{DC5E7B96-503C-4F9F-A1B1-10601103C5ED}">
      <dgm:prSet/>
      <dgm:spPr/>
      <dgm:t>
        <a:bodyPr/>
        <a:lstStyle/>
        <a:p>
          <a:endParaRPr lang="tr-TR"/>
        </a:p>
      </dgm:t>
    </dgm:pt>
    <dgm:pt modelId="{A37955A7-77E6-4E4E-867E-062DB6088F02}">
      <dgm:prSet phldrT="[Metin]"/>
      <dgm:spPr/>
      <dgm:t>
        <a:bodyPr/>
        <a:lstStyle/>
        <a:p>
          <a:endParaRPr lang="tr-TR" dirty="0"/>
        </a:p>
      </dgm:t>
    </dgm:pt>
    <dgm:pt modelId="{5512A298-2058-46A5-A28F-D0299BC30D0A}" type="parTrans" cxnId="{257F789E-6FCF-43D8-87B5-99315AB36E73}">
      <dgm:prSet/>
      <dgm:spPr/>
      <dgm:t>
        <a:bodyPr/>
        <a:lstStyle/>
        <a:p>
          <a:endParaRPr lang="tr-TR"/>
        </a:p>
      </dgm:t>
    </dgm:pt>
    <dgm:pt modelId="{4ACE0FE2-0937-4BD6-9D16-ED77136911D1}" type="sibTrans" cxnId="{257F789E-6FCF-43D8-87B5-99315AB36E73}">
      <dgm:prSet/>
      <dgm:spPr/>
      <dgm:t>
        <a:bodyPr/>
        <a:lstStyle/>
        <a:p>
          <a:endParaRPr lang="tr-TR"/>
        </a:p>
      </dgm:t>
    </dgm:pt>
    <dgm:pt modelId="{22561B7E-DE86-4D69-91E7-01789F6260DA}">
      <dgm:prSet phldrT="[Metin]"/>
      <dgm:spPr/>
      <dgm:t>
        <a:bodyPr/>
        <a:lstStyle/>
        <a:p>
          <a:endParaRPr lang="tr-TR" dirty="0"/>
        </a:p>
      </dgm:t>
    </dgm:pt>
    <dgm:pt modelId="{928CC0CD-8A91-48D5-BD10-EA0B8B9FDD72}" type="sibTrans" cxnId="{BDF6BDDE-C921-4B76-BA2E-1860FAE14D8D}">
      <dgm:prSet/>
      <dgm:spPr/>
      <dgm:t>
        <a:bodyPr/>
        <a:lstStyle/>
        <a:p>
          <a:endParaRPr lang="tr-TR"/>
        </a:p>
      </dgm:t>
    </dgm:pt>
    <dgm:pt modelId="{89A0DAFC-D349-4EE3-9802-0FEB0DD3CEAC}" type="parTrans" cxnId="{BDF6BDDE-C921-4B76-BA2E-1860FAE14D8D}">
      <dgm:prSet/>
      <dgm:spPr/>
      <dgm:t>
        <a:bodyPr/>
        <a:lstStyle/>
        <a:p>
          <a:endParaRPr lang="tr-TR"/>
        </a:p>
      </dgm:t>
    </dgm:pt>
    <dgm:pt modelId="{D3E678D7-0F22-4E24-8631-B4498381D16A}" type="pres">
      <dgm:prSet presAssocID="{31C52176-A57E-456D-82E8-1BE75F3AC0B5}" presName="Name0" presStyleCnt="0">
        <dgm:presLayoutVars>
          <dgm:dir/>
          <dgm:resizeHandles val="exact"/>
        </dgm:presLayoutVars>
      </dgm:prSet>
      <dgm:spPr/>
      <dgm:t>
        <a:bodyPr/>
        <a:lstStyle/>
        <a:p>
          <a:endParaRPr lang="tr-TR"/>
        </a:p>
      </dgm:t>
    </dgm:pt>
    <dgm:pt modelId="{E45F7143-F2DD-44DD-BCA2-0AFD055179A4}" type="pres">
      <dgm:prSet presAssocID="{F75FA704-3F80-4B1A-A266-2A6F0D3E1161}" presName="compNode" presStyleCnt="0"/>
      <dgm:spPr/>
      <dgm:t>
        <a:bodyPr/>
        <a:lstStyle/>
        <a:p>
          <a:endParaRPr lang="tr-TR"/>
        </a:p>
      </dgm:t>
    </dgm:pt>
    <dgm:pt modelId="{8C1BC597-CD1D-4D63-A9B1-5697B53735C8}" type="pres">
      <dgm:prSet presAssocID="{F75FA704-3F80-4B1A-A266-2A6F0D3E1161}" presName="pictRect" presStyleLbl="node1" presStyleIdx="0" presStyleCnt="4" custLinFactNeighborX="331" custLinFactNeighborY="-2444"/>
      <dgm:spPr/>
      <dgm:t>
        <a:bodyPr/>
        <a:lstStyle/>
        <a:p>
          <a:endParaRPr lang="tr-TR"/>
        </a:p>
      </dgm:t>
    </dgm:pt>
    <dgm:pt modelId="{8C974CBC-5F97-4AF3-BEE5-BF296133776D}" type="pres">
      <dgm:prSet presAssocID="{F75FA704-3F80-4B1A-A266-2A6F0D3E1161}" presName="textRect" presStyleLbl="revTx" presStyleIdx="0" presStyleCnt="4">
        <dgm:presLayoutVars>
          <dgm:bulletEnabled val="1"/>
        </dgm:presLayoutVars>
      </dgm:prSet>
      <dgm:spPr/>
      <dgm:t>
        <a:bodyPr/>
        <a:lstStyle/>
        <a:p>
          <a:endParaRPr lang="tr-TR"/>
        </a:p>
      </dgm:t>
    </dgm:pt>
    <dgm:pt modelId="{D4F1E20E-6CB2-4CC4-B6EE-03E9C41BC2D0}" type="pres">
      <dgm:prSet presAssocID="{EEC7F9E3-1172-47EF-B765-10CC97A2A866}" presName="sibTrans" presStyleLbl="sibTrans2D1" presStyleIdx="0" presStyleCnt="0"/>
      <dgm:spPr/>
      <dgm:t>
        <a:bodyPr/>
        <a:lstStyle/>
        <a:p>
          <a:endParaRPr lang="tr-TR"/>
        </a:p>
      </dgm:t>
    </dgm:pt>
    <dgm:pt modelId="{7402AD38-0298-48EC-952A-D2BCF19FCDAD}" type="pres">
      <dgm:prSet presAssocID="{22561B7E-DE86-4D69-91E7-01789F6260DA}" presName="compNode" presStyleCnt="0"/>
      <dgm:spPr/>
      <dgm:t>
        <a:bodyPr/>
        <a:lstStyle/>
        <a:p>
          <a:endParaRPr lang="tr-TR"/>
        </a:p>
      </dgm:t>
    </dgm:pt>
    <dgm:pt modelId="{8D4E9BE4-F7CD-4EDF-B0E0-0E60B1F15B1A}" type="pres">
      <dgm:prSet presAssocID="{22561B7E-DE86-4D69-91E7-01789F6260DA}" presName="pictRect" presStyleLbl="node1" presStyleIdx="1" presStyleCnt="4"/>
      <dgm:spPr/>
      <dgm:t>
        <a:bodyPr/>
        <a:lstStyle/>
        <a:p>
          <a:endParaRPr lang="tr-TR"/>
        </a:p>
      </dgm:t>
    </dgm:pt>
    <dgm:pt modelId="{42AEC7EE-79E6-44E7-B96D-CEC90D59CEB1}" type="pres">
      <dgm:prSet presAssocID="{22561B7E-DE86-4D69-91E7-01789F6260DA}" presName="textRect" presStyleLbl="revTx" presStyleIdx="1" presStyleCnt="4">
        <dgm:presLayoutVars>
          <dgm:bulletEnabled val="1"/>
        </dgm:presLayoutVars>
      </dgm:prSet>
      <dgm:spPr/>
      <dgm:t>
        <a:bodyPr/>
        <a:lstStyle/>
        <a:p>
          <a:endParaRPr lang="tr-TR"/>
        </a:p>
      </dgm:t>
    </dgm:pt>
    <dgm:pt modelId="{7686B403-6010-4FA7-A081-37C133BB70CC}" type="pres">
      <dgm:prSet presAssocID="{928CC0CD-8A91-48D5-BD10-EA0B8B9FDD72}" presName="sibTrans" presStyleLbl="sibTrans2D1" presStyleIdx="0" presStyleCnt="0"/>
      <dgm:spPr/>
      <dgm:t>
        <a:bodyPr/>
        <a:lstStyle/>
        <a:p>
          <a:endParaRPr lang="tr-TR"/>
        </a:p>
      </dgm:t>
    </dgm:pt>
    <dgm:pt modelId="{90676F43-FF62-48C5-8068-943003FC7B48}" type="pres">
      <dgm:prSet presAssocID="{E7FBE1C4-562B-4F7E-99E7-CDB3821A00EC}" presName="compNode" presStyleCnt="0"/>
      <dgm:spPr/>
      <dgm:t>
        <a:bodyPr/>
        <a:lstStyle/>
        <a:p>
          <a:endParaRPr lang="tr-TR"/>
        </a:p>
      </dgm:t>
    </dgm:pt>
    <dgm:pt modelId="{2404049B-1A72-4EDC-880B-BDF125B6831E}" type="pres">
      <dgm:prSet presAssocID="{E7FBE1C4-562B-4F7E-99E7-CDB3821A00EC}" presName="pictRect" presStyleLbl="node1" presStyleIdx="2" presStyleCnt="4"/>
      <dgm:spPr/>
      <dgm:t>
        <a:bodyPr/>
        <a:lstStyle/>
        <a:p>
          <a:endParaRPr lang="tr-TR"/>
        </a:p>
      </dgm:t>
    </dgm:pt>
    <dgm:pt modelId="{D7044A7F-F950-463D-AE73-2D0CDD90301B}" type="pres">
      <dgm:prSet presAssocID="{E7FBE1C4-562B-4F7E-99E7-CDB3821A00EC}" presName="textRect" presStyleLbl="revTx" presStyleIdx="2" presStyleCnt="4">
        <dgm:presLayoutVars>
          <dgm:bulletEnabled val="1"/>
        </dgm:presLayoutVars>
      </dgm:prSet>
      <dgm:spPr/>
      <dgm:t>
        <a:bodyPr/>
        <a:lstStyle/>
        <a:p>
          <a:endParaRPr lang="tr-TR"/>
        </a:p>
      </dgm:t>
    </dgm:pt>
    <dgm:pt modelId="{283B0C50-16DE-455F-9921-33BCC3848468}" type="pres">
      <dgm:prSet presAssocID="{3B4C5B26-FC68-401A-8E83-18ACB3518FAA}" presName="sibTrans" presStyleLbl="sibTrans2D1" presStyleIdx="0" presStyleCnt="0"/>
      <dgm:spPr/>
      <dgm:t>
        <a:bodyPr/>
        <a:lstStyle/>
        <a:p>
          <a:endParaRPr lang="tr-TR"/>
        </a:p>
      </dgm:t>
    </dgm:pt>
    <dgm:pt modelId="{9778BE47-D7C3-4BDB-9C57-06BB6EC65CF3}" type="pres">
      <dgm:prSet presAssocID="{A37955A7-77E6-4E4E-867E-062DB6088F02}" presName="compNode" presStyleCnt="0"/>
      <dgm:spPr/>
      <dgm:t>
        <a:bodyPr/>
        <a:lstStyle/>
        <a:p>
          <a:endParaRPr lang="tr-TR"/>
        </a:p>
      </dgm:t>
    </dgm:pt>
    <dgm:pt modelId="{6BD034B2-351F-40C8-9AA2-804E7D601938}" type="pres">
      <dgm:prSet presAssocID="{A37955A7-77E6-4E4E-867E-062DB6088F02}" presName="pictRect" presStyleLbl="node1" presStyleIdx="3" presStyleCnt="4"/>
      <dgm:spPr/>
      <dgm:t>
        <a:bodyPr/>
        <a:lstStyle/>
        <a:p>
          <a:endParaRPr lang="tr-TR"/>
        </a:p>
      </dgm:t>
    </dgm:pt>
    <dgm:pt modelId="{1641B277-97E4-4B74-AA9B-C5AB951191DD}" type="pres">
      <dgm:prSet presAssocID="{A37955A7-77E6-4E4E-867E-062DB6088F02}" presName="textRect" presStyleLbl="revTx" presStyleIdx="3" presStyleCnt="4">
        <dgm:presLayoutVars>
          <dgm:bulletEnabled val="1"/>
        </dgm:presLayoutVars>
      </dgm:prSet>
      <dgm:spPr/>
      <dgm:t>
        <a:bodyPr/>
        <a:lstStyle/>
        <a:p>
          <a:endParaRPr lang="tr-TR"/>
        </a:p>
      </dgm:t>
    </dgm:pt>
  </dgm:ptLst>
  <dgm:cxnLst>
    <dgm:cxn modelId="{D880DE70-C0AE-47CB-8474-C07DA743C1C4}" srcId="{31C52176-A57E-456D-82E8-1BE75F3AC0B5}" destId="{F75FA704-3F80-4B1A-A266-2A6F0D3E1161}" srcOrd="0" destOrd="0" parTransId="{AFDF3CEF-403D-439D-8B9E-FE2ABDBF8211}" sibTransId="{EEC7F9E3-1172-47EF-B765-10CC97A2A866}"/>
    <dgm:cxn modelId="{257F789E-6FCF-43D8-87B5-99315AB36E73}" srcId="{31C52176-A57E-456D-82E8-1BE75F3AC0B5}" destId="{A37955A7-77E6-4E4E-867E-062DB6088F02}" srcOrd="3" destOrd="0" parTransId="{5512A298-2058-46A5-A28F-D0299BC30D0A}" sibTransId="{4ACE0FE2-0937-4BD6-9D16-ED77136911D1}"/>
    <dgm:cxn modelId="{B093C639-2B18-4537-8410-2EC5F55A9111}" type="presOf" srcId="{22561B7E-DE86-4D69-91E7-01789F6260DA}" destId="{42AEC7EE-79E6-44E7-B96D-CEC90D59CEB1}" srcOrd="0" destOrd="0" presId="urn:microsoft.com/office/officeart/2005/8/layout/pList1#1"/>
    <dgm:cxn modelId="{12EFA8D7-8CDB-48DC-8276-D842FDD9F101}" type="presOf" srcId="{EEC7F9E3-1172-47EF-B765-10CC97A2A866}" destId="{D4F1E20E-6CB2-4CC4-B6EE-03E9C41BC2D0}" srcOrd="0" destOrd="0" presId="urn:microsoft.com/office/officeart/2005/8/layout/pList1#1"/>
    <dgm:cxn modelId="{BDF6BDDE-C921-4B76-BA2E-1860FAE14D8D}" srcId="{31C52176-A57E-456D-82E8-1BE75F3AC0B5}" destId="{22561B7E-DE86-4D69-91E7-01789F6260DA}" srcOrd="1" destOrd="0" parTransId="{89A0DAFC-D349-4EE3-9802-0FEB0DD3CEAC}" sibTransId="{928CC0CD-8A91-48D5-BD10-EA0B8B9FDD72}"/>
    <dgm:cxn modelId="{F031426B-05F0-4E85-9EDD-3A6DE7FEEBDA}" type="presOf" srcId="{928CC0CD-8A91-48D5-BD10-EA0B8B9FDD72}" destId="{7686B403-6010-4FA7-A081-37C133BB70CC}" srcOrd="0" destOrd="0" presId="urn:microsoft.com/office/officeart/2005/8/layout/pList1#1"/>
    <dgm:cxn modelId="{210A62E1-703F-4B22-957C-22D86D7530C5}" type="presOf" srcId="{3B4C5B26-FC68-401A-8E83-18ACB3518FAA}" destId="{283B0C50-16DE-455F-9921-33BCC3848468}" srcOrd="0" destOrd="0" presId="urn:microsoft.com/office/officeart/2005/8/layout/pList1#1"/>
    <dgm:cxn modelId="{D7F55B54-7842-4521-980D-15A7B0204BDA}" type="presOf" srcId="{A37955A7-77E6-4E4E-867E-062DB6088F02}" destId="{1641B277-97E4-4B74-AA9B-C5AB951191DD}" srcOrd="0" destOrd="0" presId="urn:microsoft.com/office/officeart/2005/8/layout/pList1#1"/>
    <dgm:cxn modelId="{DC5E7B96-503C-4F9F-A1B1-10601103C5ED}" srcId="{31C52176-A57E-456D-82E8-1BE75F3AC0B5}" destId="{E7FBE1C4-562B-4F7E-99E7-CDB3821A00EC}" srcOrd="2" destOrd="0" parTransId="{71F00B6D-E4EE-413F-907B-A3FECC3C254F}" sibTransId="{3B4C5B26-FC68-401A-8E83-18ACB3518FAA}"/>
    <dgm:cxn modelId="{84B5C872-3138-44B5-B377-19566B6D1833}" type="presOf" srcId="{31C52176-A57E-456D-82E8-1BE75F3AC0B5}" destId="{D3E678D7-0F22-4E24-8631-B4498381D16A}" srcOrd="0" destOrd="0" presId="urn:microsoft.com/office/officeart/2005/8/layout/pList1#1"/>
    <dgm:cxn modelId="{7B3C91A3-9ACC-490A-9E90-893579A2CA99}" type="presOf" srcId="{E7FBE1C4-562B-4F7E-99E7-CDB3821A00EC}" destId="{D7044A7F-F950-463D-AE73-2D0CDD90301B}" srcOrd="0" destOrd="0" presId="urn:microsoft.com/office/officeart/2005/8/layout/pList1#1"/>
    <dgm:cxn modelId="{EDC9AA02-E032-4AD4-A71B-0254C1C961A2}" type="presOf" srcId="{F75FA704-3F80-4B1A-A266-2A6F0D3E1161}" destId="{8C974CBC-5F97-4AF3-BEE5-BF296133776D}" srcOrd="0" destOrd="0" presId="urn:microsoft.com/office/officeart/2005/8/layout/pList1#1"/>
    <dgm:cxn modelId="{6B29FCA6-D87D-48C9-8495-23E508C96B0A}" type="presParOf" srcId="{D3E678D7-0F22-4E24-8631-B4498381D16A}" destId="{E45F7143-F2DD-44DD-BCA2-0AFD055179A4}" srcOrd="0" destOrd="0" presId="urn:microsoft.com/office/officeart/2005/8/layout/pList1#1"/>
    <dgm:cxn modelId="{E4A3B34B-A82F-480A-BEB2-83CD88002D77}" type="presParOf" srcId="{E45F7143-F2DD-44DD-BCA2-0AFD055179A4}" destId="{8C1BC597-CD1D-4D63-A9B1-5697B53735C8}" srcOrd="0" destOrd="0" presId="urn:microsoft.com/office/officeart/2005/8/layout/pList1#1"/>
    <dgm:cxn modelId="{F9E262E0-50A6-4640-8CEE-1C406C0D001C}" type="presParOf" srcId="{E45F7143-F2DD-44DD-BCA2-0AFD055179A4}" destId="{8C974CBC-5F97-4AF3-BEE5-BF296133776D}" srcOrd="1" destOrd="0" presId="urn:microsoft.com/office/officeart/2005/8/layout/pList1#1"/>
    <dgm:cxn modelId="{06062EC7-E825-407F-BED7-D98A6AE45859}" type="presParOf" srcId="{D3E678D7-0F22-4E24-8631-B4498381D16A}" destId="{D4F1E20E-6CB2-4CC4-B6EE-03E9C41BC2D0}" srcOrd="1" destOrd="0" presId="urn:microsoft.com/office/officeart/2005/8/layout/pList1#1"/>
    <dgm:cxn modelId="{8F6A40CC-12A4-44D1-AD45-EC1DD62CD690}" type="presParOf" srcId="{D3E678D7-0F22-4E24-8631-B4498381D16A}" destId="{7402AD38-0298-48EC-952A-D2BCF19FCDAD}" srcOrd="2" destOrd="0" presId="urn:microsoft.com/office/officeart/2005/8/layout/pList1#1"/>
    <dgm:cxn modelId="{8F5B4683-D066-450A-9D5E-059E6040759A}" type="presParOf" srcId="{7402AD38-0298-48EC-952A-D2BCF19FCDAD}" destId="{8D4E9BE4-F7CD-4EDF-B0E0-0E60B1F15B1A}" srcOrd="0" destOrd="0" presId="urn:microsoft.com/office/officeart/2005/8/layout/pList1#1"/>
    <dgm:cxn modelId="{8806C08F-E808-455B-ADCD-BE28DB5AC1FC}" type="presParOf" srcId="{7402AD38-0298-48EC-952A-D2BCF19FCDAD}" destId="{42AEC7EE-79E6-44E7-B96D-CEC90D59CEB1}" srcOrd="1" destOrd="0" presId="urn:microsoft.com/office/officeart/2005/8/layout/pList1#1"/>
    <dgm:cxn modelId="{CC4D977F-AD20-4BFE-A3AA-46A414ACA728}" type="presParOf" srcId="{D3E678D7-0F22-4E24-8631-B4498381D16A}" destId="{7686B403-6010-4FA7-A081-37C133BB70CC}" srcOrd="3" destOrd="0" presId="urn:microsoft.com/office/officeart/2005/8/layout/pList1#1"/>
    <dgm:cxn modelId="{37D9210C-0764-4D28-8ED6-8BA9A18D5A05}" type="presParOf" srcId="{D3E678D7-0F22-4E24-8631-B4498381D16A}" destId="{90676F43-FF62-48C5-8068-943003FC7B48}" srcOrd="4" destOrd="0" presId="urn:microsoft.com/office/officeart/2005/8/layout/pList1#1"/>
    <dgm:cxn modelId="{726C4491-5884-42A2-9436-6554BEC17BB6}" type="presParOf" srcId="{90676F43-FF62-48C5-8068-943003FC7B48}" destId="{2404049B-1A72-4EDC-880B-BDF125B6831E}" srcOrd="0" destOrd="0" presId="urn:microsoft.com/office/officeart/2005/8/layout/pList1#1"/>
    <dgm:cxn modelId="{048D0DED-F491-4C6A-B316-EF30D49AAA93}" type="presParOf" srcId="{90676F43-FF62-48C5-8068-943003FC7B48}" destId="{D7044A7F-F950-463D-AE73-2D0CDD90301B}" srcOrd="1" destOrd="0" presId="urn:microsoft.com/office/officeart/2005/8/layout/pList1#1"/>
    <dgm:cxn modelId="{4FA54D33-5F27-4DC8-B457-CF376F4C4772}" type="presParOf" srcId="{D3E678D7-0F22-4E24-8631-B4498381D16A}" destId="{283B0C50-16DE-455F-9921-33BCC3848468}" srcOrd="5" destOrd="0" presId="urn:microsoft.com/office/officeart/2005/8/layout/pList1#1"/>
    <dgm:cxn modelId="{0625854F-A917-4D0C-9E6F-5D022DADC56C}" type="presParOf" srcId="{D3E678D7-0F22-4E24-8631-B4498381D16A}" destId="{9778BE47-D7C3-4BDB-9C57-06BB6EC65CF3}" srcOrd="6" destOrd="0" presId="urn:microsoft.com/office/officeart/2005/8/layout/pList1#1"/>
    <dgm:cxn modelId="{53118096-856B-4E9E-8239-44A6F79A2C0B}" type="presParOf" srcId="{9778BE47-D7C3-4BDB-9C57-06BB6EC65CF3}" destId="{6BD034B2-351F-40C8-9AA2-804E7D601938}" srcOrd="0" destOrd="0" presId="urn:microsoft.com/office/officeart/2005/8/layout/pList1#1"/>
    <dgm:cxn modelId="{C88110FB-A6D8-4C54-920E-573E38E92233}" type="presParOf" srcId="{9778BE47-D7C3-4BDB-9C57-06BB6EC65CF3}" destId="{1641B277-97E4-4B74-AA9B-C5AB951191DD}"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F1E8A1-5BF1-4BF8-B0F6-8166B836CD11}" type="doc">
      <dgm:prSet loTypeId="urn:microsoft.com/office/officeart/2005/8/layout/lProcess2" loCatId="list" qsTypeId="urn:microsoft.com/office/officeart/2005/8/quickstyle/simple5" qsCatId="simple" csTypeId="urn:microsoft.com/office/officeart/2005/8/colors/colorful5" csCatId="colorful" phldr="1"/>
      <dgm:spPr/>
      <dgm:t>
        <a:bodyPr/>
        <a:lstStyle/>
        <a:p>
          <a:endParaRPr lang="tr-TR"/>
        </a:p>
      </dgm:t>
    </dgm:pt>
    <dgm:pt modelId="{6E3ED21A-BF5C-4D33-B86D-E4E76A4FFD5D}">
      <dgm:prSet phldrT="[Metin]"/>
      <dgm:spPr/>
      <dgm:t>
        <a:bodyPr/>
        <a:lstStyle/>
        <a:p>
          <a:r>
            <a:rPr lang="tr-TR" dirty="0" smtClean="0"/>
            <a:t>Sağlık</a:t>
          </a:r>
          <a:endParaRPr lang="tr-TR" dirty="0"/>
        </a:p>
      </dgm:t>
    </dgm:pt>
    <dgm:pt modelId="{F862BA91-E468-4EBB-B059-FDB9BB429E97}" type="parTrans" cxnId="{35359A62-E715-4CD4-B90F-96E7187AD4C2}">
      <dgm:prSet/>
      <dgm:spPr/>
      <dgm:t>
        <a:bodyPr/>
        <a:lstStyle/>
        <a:p>
          <a:endParaRPr lang="tr-TR"/>
        </a:p>
      </dgm:t>
    </dgm:pt>
    <dgm:pt modelId="{920806EA-1E18-4505-8093-4AF145FB7933}" type="sibTrans" cxnId="{35359A62-E715-4CD4-B90F-96E7187AD4C2}">
      <dgm:prSet/>
      <dgm:spPr/>
      <dgm:t>
        <a:bodyPr/>
        <a:lstStyle/>
        <a:p>
          <a:endParaRPr lang="tr-TR"/>
        </a:p>
      </dgm:t>
    </dgm:pt>
    <dgm:pt modelId="{9A8FB58F-76A3-4CFA-87DD-BCEC6F7BBC87}">
      <dgm:prSet phldrT="[Metin]"/>
      <dgm:spPr/>
      <dgm:t>
        <a:bodyPr/>
        <a:lstStyle/>
        <a:p>
          <a:r>
            <a:rPr lang="tr-TR" dirty="0" smtClean="0"/>
            <a:t>Düşük İçselleştirme</a:t>
          </a:r>
          <a:endParaRPr lang="tr-TR" dirty="0"/>
        </a:p>
      </dgm:t>
    </dgm:pt>
    <dgm:pt modelId="{7EC42ED6-68F2-4E1E-9099-82E5503F9B15}" type="parTrans" cxnId="{FBF23B0D-C0D2-4934-8658-0FF11C3F1CCC}">
      <dgm:prSet/>
      <dgm:spPr/>
      <dgm:t>
        <a:bodyPr/>
        <a:lstStyle/>
        <a:p>
          <a:endParaRPr lang="tr-TR"/>
        </a:p>
      </dgm:t>
    </dgm:pt>
    <dgm:pt modelId="{10A0BE48-DD95-4972-8BF9-FB46D444B1A1}" type="sibTrans" cxnId="{FBF23B0D-C0D2-4934-8658-0FF11C3F1CCC}">
      <dgm:prSet/>
      <dgm:spPr/>
      <dgm:t>
        <a:bodyPr/>
        <a:lstStyle/>
        <a:p>
          <a:endParaRPr lang="tr-TR"/>
        </a:p>
      </dgm:t>
    </dgm:pt>
    <dgm:pt modelId="{5EE85B30-BB74-4BFE-AE4E-E20BDE2BABB8}">
      <dgm:prSet phldrT="[Metin]"/>
      <dgm:spPr/>
      <dgm:t>
        <a:bodyPr/>
        <a:lstStyle/>
        <a:p>
          <a:r>
            <a:rPr lang="tr-TR" dirty="0" smtClean="0"/>
            <a:t>Düşük Dışsallaştırma</a:t>
          </a:r>
          <a:endParaRPr lang="tr-TR" dirty="0"/>
        </a:p>
      </dgm:t>
    </dgm:pt>
    <dgm:pt modelId="{6364271B-52BF-47FA-BA9B-C5D121DDBDB0}" type="parTrans" cxnId="{40C124B7-3312-4597-88B9-D236E44CA18C}">
      <dgm:prSet/>
      <dgm:spPr/>
      <dgm:t>
        <a:bodyPr/>
        <a:lstStyle/>
        <a:p>
          <a:endParaRPr lang="tr-TR"/>
        </a:p>
      </dgm:t>
    </dgm:pt>
    <dgm:pt modelId="{6A2B54B9-863A-40C5-B65F-42E0FA08D610}" type="sibTrans" cxnId="{40C124B7-3312-4597-88B9-D236E44CA18C}">
      <dgm:prSet/>
      <dgm:spPr/>
      <dgm:t>
        <a:bodyPr/>
        <a:lstStyle/>
        <a:p>
          <a:endParaRPr lang="tr-TR"/>
        </a:p>
      </dgm:t>
    </dgm:pt>
    <dgm:pt modelId="{71F82B06-275F-4D66-8B44-4BF0BBD448F2}">
      <dgm:prSet phldrT="[Metin]"/>
      <dgm:spPr/>
      <dgm:t>
        <a:bodyPr/>
        <a:lstStyle/>
        <a:p>
          <a:r>
            <a:rPr lang="tr-TR" dirty="0" smtClean="0"/>
            <a:t>Özdüzenleme</a:t>
          </a:r>
          <a:endParaRPr lang="tr-TR" dirty="0"/>
        </a:p>
      </dgm:t>
    </dgm:pt>
    <dgm:pt modelId="{B52F25FB-5915-40C7-B0EA-26C328AF3AEE}" type="parTrans" cxnId="{7286AE2A-085C-4862-8F3B-242B11B62256}">
      <dgm:prSet/>
      <dgm:spPr/>
      <dgm:t>
        <a:bodyPr/>
        <a:lstStyle/>
        <a:p>
          <a:endParaRPr lang="tr-TR"/>
        </a:p>
      </dgm:t>
    </dgm:pt>
    <dgm:pt modelId="{3D3A78D3-FCFB-4140-825F-3E39C7EDB3AB}" type="sibTrans" cxnId="{7286AE2A-085C-4862-8F3B-242B11B62256}">
      <dgm:prSet/>
      <dgm:spPr/>
      <dgm:t>
        <a:bodyPr/>
        <a:lstStyle/>
        <a:p>
          <a:endParaRPr lang="tr-TR"/>
        </a:p>
      </dgm:t>
    </dgm:pt>
    <dgm:pt modelId="{AC6CC813-F77D-4B1B-BF69-43702D85EB1E}">
      <dgm:prSet phldrT="[Metin]"/>
      <dgm:spPr/>
      <dgm:t>
        <a:bodyPr/>
        <a:lstStyle/>
        <a:p>
          <a:r>
            <a:rPr lang="tr-TR" dirty="0" smtClean="0"/>
            <a:t>Bilişsel Yetkinlik</a:t>
          </a:r>
          <a:endParaRPr lang="tr-TR" dirty="0"/>
        </a:p>
      </dgm:t>
    </dgm:pt>
    <dgm:pt modelId="{DE2A215A-1470-400E-8B46-B028384CCF53}" type="parTrans" cxnId="{844BCF09-6848-41EE-8439-D4737D223281}">
      <dgm:prSet/>
      <dgm:spPr/>
      <dgm:t>
        <a:bodyPr/>
        <a:lstStyle/>
        <a:p>
          <a:endParaRPr lang="tr-TR"/>
        </a:p>
      </dgm:t>
    </dgm:pt>
    <dgm:pt modelId="{86A5E246-B9F0-4754-8D86-1B86201AFC04}" type="sibTrans" cxnId="{844BCF09-6848-41EE-8439-D4737D223281}">
      <dgm:prSet/>
      <dgm:spPr/>
      <dgm:t>
        <a:bodyPr/>
        <a:lstStyle/>
        <a:p>
          <a:endParaRPr lang="tr-TR"/>
        </a:p>
      </dgm:t>
    </dgm:pt>
    <dgm:pt modelId="{E4A2169F-1B77-4A9B-9546-BC748228D983}">
      <dgm:prSet phldrT="[Metin]"/>
      <dgm:spPr/>
      <dgm:t>
        <a:bodyPr/>
        <a:lstStyle/>
        <a:p>
          <a:r>
            <a:rPr lang="tr-TR" dirty="0" smtClean="0"/>
            <a:t>Özerklik</a:t>
          </a:r>
          <a:endParaRPr lang="tr-TR" dirty="0"/>
        </a:p>
      </dgm:t>
    </dgm:pt>
    <dgm:pt modelId="{94531312-6487-43F6-B579-80419E99D3E1}" type="parTrans" cxnId="{008F47CF-8C11-439E-941F-4736649C9004}">
      <dgm:prSet/>
      <dgm:spPr/>
      <dgm:t>
        <a:bodyPr/>
        <a:lstStyle/>
        <a:p>
          <a:endParaRPr lang="tr-TR"/>
        </a:p>
      </dgm:t>
    </dgm:pt>
    <dgm:pt modelId="{3397C0E4-AC3F-4D32-AC91-898CF164C7B3}" type="sibTrans" cxnId="{008F47CF-8C11-439E-941F-4736649C9004}">
      <dgm:prSet/>
      <dgm:spPr/>
      <dgm:t>
        <a:bodyPr/>
        <a:lstStyle/>
        <a:p>
          <a:endParaRPr lang="tr-TR"/>
        </a:p>
      </dgm:t>
    </dgm:pt>
    <dgm:pt modelId="{5DD3A39B-CBE7-4A1B-87AF-014F39106234}">
      <dgm:prSet phldrT="[Metin]"/>
      <dgm:spPr/>
      <dgm:t>
        <a:bodyPr/>
        <a:lstStyle/>
        <a:p>
          <a:r>
            <a:rPr lang="tr-TR" dirty="0" smtClean="0"/>
            <a:t>Psikolojik Dayanıklılık</a:t>
          </a:r>
          <a:endParaRPr lang="tr-TR" dirty="0"/>
        </a:p>
      </dgm:t>
    </dgm:pt>
    <dgm:pt modelId="{9751DB1A-2BFD-40EC-9868-0E8B25F216F1}" type="parTrans" cxnId="{FF2A3A1A-AC5A-4EAD-A3CB-FA85838159C5}">
      <dgm:prSet/>
      <dgm:spPr/>
      <dgm:t>
        <a:bodyPr/>
        <a:lstStyle/>
        <a:p>
          <a:endParaRPr lang="tr-TR"/>
        </a:p>
      </dgm:t>
    </dgm:pt>
    <dgm:pt modelId="{56DEE301-B831-493E-9204-2441B5BE4463}" type="sibTrans" cxnId="{FF2A3A1A-AC5A-4EAD-A3CB-FA85838159C5}">
      <dgm:prSet/>
      <dgm:spPr/>
      <dgm:t>
        <a:bodyPr/>
        <a:lstStyle/>
        <a:p>
          <a:endParaRPr lang="tr-TR"/>
        </a:p>
      </dgm:t>
    </dgm:pt>
    <dgm:pt modelId="{4806288E-86B2-4503-B5AE-E6CED18930C9}">
      <dgm:prSet phldrT="[Metin]"/>
      <dgm:spPr/>
      <dgm:t>
        <a:bodyPr/>
        <a:lstStyle/>
        <a:p>
          <a:r>
            <a:rPr lang="tr-TR" dirty="0" smtClean="0"/>
            <a:t>Girişimcilik</a:t>
          </a:r>
          <a:endParaRPr lang="tr-TR" dirty="0"/>
        </a:p>
      </dgm:t>
    </dgm:pt>
    <dgm:pt modelId="{46318E69-CBAB-406D-8076-D8A232DE62E2}" type="parTrans" cxnId="{B4D8E448-BB30-44F2-95B4-D27679A3684C}">
      <dgm:prSet/>
      <dgm:spPr/>
      <dgm:t>
        <a:bodyPr/>
        <a:lstStyle/>
        <a:p>
          <a:endParaRPr lang="tr-TR"/>
        </a:p>
      </dgm:t>
    </dgm:pt>
    <dgm:pt modelId="{1C23281F-A736-4EB1-A0AF-2FA146E3FAD2}" type="sibTrans" cxnId="{B4D8E448-BB30-44F2-95B4-D27679A3684C}">
      <dgm:prSet/>
      <dgm:spPr/>
      <dgm:t>
        <a:bodyPr/>
        <a:lstStyle/>
        <a:p>
          <a:endParaRPr lang="tr-TR"/>
        </a:p>
      </dgm:t>
    </dgm:pt>
    <dgm:pt modelId="{ED4D3A0C-C6CB-4766-8A23-0E57E6250870}">
      <dgm:prSet phldrT="[Metin]"/>
      <dgm:spPr/>
      <dgm:t>
        <a:bodyPr/>
        <a:lstStyle/>
        <a:p>
          <a:r>
            <a:rPr lang="tr-TR" dirty="0" smtClean="0"/>
            <a:t>Değer Davranışları</a:t>
          </a:r>
          <a:endParaRPr lang="tr-TR" dirty="0"/>
        </a:p>
      </dgm:t>
    </dgm:pt>
    <dgm:pt modelId="{2201B03F-42A5-4E32-A7B1-4CBCF198FB3F}" type="parTrans" cxnId="{2CAA63B9-29EC-42E2-84B4-333AD17CD655}">
      <dgm:prSet/>
      <dgm:spPr/>
      <dgm:t>
        <a:bodyPr/>
        <a:lstStyle/>
        <a:p>
          <a:endParaRPr lang="tr-TR"/>
        </a:p>
      </dgm:t>
    </dgm:pt>
    <dgm:pt modelId="{9009438D-9E4D-4C4D-A9EF-551C557699DC}" type="sibTrans" cxnId="{2CAA63B9-29EC-42E2-84B4-333AD17CD655}">
      <dgm:prSet/>
      <dgm:spPr/>
      <dgm:t>
        <a:bodyPr/>
        <a:lstStyle/>
        <a:p>
          <a:endParaRPr lang="tr-TR"/>
        </a:p>
      </dgm:t>
    </dgm:pt>
    <dgm:pt modelId="{191774C2-91F4-459D-B735-BF583A27AF9A}" type="pres">
      <dgm:prSet presAssocID="{F7F1E8A1-5BF1-4BF8-B0F6-8166B836CD11}" presName="theList" presStyleCnt="0">
        <dgm:presLayoutVars>
          <dgm:dir/>
          <dgm:animLvl val="lvl"/>
          <dgm:resizeHandles val="exact"/>
        </dgm:presLayoutVars>
      </dgm:prSet>
      <dgm:spPr/>
      <dgm:t>
        <a:bodyPr/>
        <a:lstStyle/>
        <a:p>
          <a:endParaRPr lang="tr-TR"/>
        </a:p>
      </dgm:t>
    </dgm:pt>
    <dgm:pt modelId="{603CFE4D-002C-4CB9-9C54-FAD65FBE6FE8}" type="pres">
      <dgm:prSet presAssocID="{6E3ED21A-BF5C-4D33-B86D-E4E76A4FFD5D}" presName="compNode" presStyleCnt="0"/>
      <dgm:spPr/>
      <dgm:t>
        <a:bodyPr/>
        <a:lstStyle/>
        <a:p>
          <a:endParaRPr lang="tr-TR"/>
        </a:p>
      </dgm:t>
    </dgm:pt>
    <dgm:pt modelId="{39C12CC4-F70A-4815-BF1F-548635032B02}" type="pres">
      <dgm:prSet presAssocID="{6E3ED21A-BF5C-4D33-B86D-E4E76A4FFD5D}" presName="aNode" presStyleLbl="bgShp" presStyleIdx="0" presStyleCnt="3" custLinFactNeighborX="-38" custLinFactNeighborY="-34615"/>
      <dgm:spPr/>
      <dgm:t>
        <a:bodyPr/>
        <a:lstStyle/>
        <a:p>
          <a:endParaRPr lang="tr-TR"/>
        </a:p>
      </dgm:t>
    </dgm:pt>
    <dgm:pt modelId="{46C5A9F3-3E00-476A-9781-007B1A936031}" type="pres">
      <dgm:prSet presAssocID="{6E3ED21A-BF5C-4D33-B86D-E4E76A4FFD5D}" presName="textNode" presStyleLbl="bgShp" presStyleIdx="0" presStyleCnt="3"/>
      <dgm:spPr/>
      <dgm:t>
        <a:bodyPr/>
        <a:lstStyle/>
        <a:p>
          <a:endParaRPr lang="tr-TR"/>
        </a:p>
      </dgm:t>
    </dgm:pt>
    <dgm:pt modelId="{E4A1E7E2-6F57-4FCF-B543-4ABAC768A5D1}" type="pres">
      <dgm:prSet presAssocID="{6E3ED21A-BF5C-4D33-B86D-E4E76A4FFD5D}" presName="compChildNode" presStyleCnt="0"/>
      <dgm:spPr/>
      <dgm:t>
        <a:bodyPr/>
        <a:lstStyle/>
        <a:p>
          <a:endParaRPr lang="tr-TR"/>
        </a:p>
      </dgm:t>
    </dgm:pt>
    <dgm:pt modelId="{1C324E32-638B-4AC7-AD4A-4C63A1419387}" type="pres">
      <dgm:prSet presAssocID="{6E3ED21A-BF5C-4D33-B86D-E4E76A4FFD5D}" presName="theInnerList" presStyleCnt="0"/>
      <dgm:spPr/>
      <dgm:t>
        <a:bodyPr/>
        <a:lstStyle/>
        <a:p>
          <a:endParaRPr lang="tr-TR"/>
        </a:p>
      </dgm:t>
    </dgm:pt>
    <dgm:pt modelId="{AB13E24F-1282-46FC-9D90-608D54454EF0}" type="pres">
      <dgm:prSet presAssocID="{9A8FB58F-76A3-4CFA-87DD-BCEC6F7BBC87}" presName="childNode" presStyleLbl="node1" presStyleIdx="0" presStyleCnt="6">
        <dgm:presLayoutVars>
          <dgm:bulletEnabled val="1"/>
        </dgm:presLayoutVars>
      </dgm:prSet>
      <dgm:spPr/>
      <dgm:t>
        <a:bodyPr/>
        <a:lstStyle/>
        <a:p>
          <a:endParaRPr lang="tr-TR"/>
        </a:p>
      </dgm:t>
    </dgm:pt>
    <dgm:pt modelId="{94A9956C-1792-4923-B50C-4F616928CE79}" type="pres">
      <dgm:prSet presAssocID="{9A8FB58F-76A3-4CFA-87DD-BCEC6F7BBC87}" presName="aSpace2" presStyleCnt="0"/>
      <dgm:spPr/>
      <dgm:t>
        <a:bodyPr/>
        <a:lstStyle/>
        <a:p>
          <a:endParaRPr lang="tr-TR"/>
        </a:p>
      </dgm:t>
    </dgm:pt>
    <dgm:pt modelId="{C34287FA-CD98-43EE-9B27-30AB5386C387}" type="pres">
      <dgm:prSet presAssocID="{5EE85B30-BB74-4BFE-AE4E-E20BDE2BABB8}" presName="childNode" presStyleLbl="node1" presStyleIdx="1" presStyleCnt="6">
        <dgm:presLayoutVars>
          <dgm:bulletEnabled val="1"/>
        </dgm:presLayoutVars>
      </dgm:prSet>
      <dgm:spPr/>
      <dgm:t>
        <a:bodyPr/>
        <a:lstStyle/>
        <a:p>
          <a:endParaRPr lang="tr-TR"/>
        </a:p>
      </dgm:t>
    </dgm:pt>
    <dgm:pt modelId="{5D9D1B1C-E66A-46C7-A430-FDA56D5BDCE6}" type="pres">
      <dgm:prSet presAssocID="{6E3ED21A-BF5C-4D33-B86D-E4E76A4FFD5D}" presName="aSpace" presStyleCnt="0"/>
      <dgm:spPr/>
      <dgm:t>
        <a:bodyPr/>
        <a:lstStyle/>
        <a:p>
          <a:endParaRPr lang="tr-TR"/>
        </a:p>
      </dgm:t>
    </dgm:pt>
    <dgm:pt modelId="{9BDBD525-EE54-4C23-834C-427E6797BEAB}" type="pres">
      <dgm:prSet presAssocID="{71F82B06-275F-4D66-8B44-4BF0BBD448F2}" presName="compNode" presStyleCnt="0"/>
      <dgm:spPr/>
      <dgm:t>
        <a:bodyPr/>
        <a:lstStyle/>
        <a:p>
          <a:endParaRPr lang="tr-TR"/>
        </a:p>
      </dgm:t>
    </dgm:pt>
    <dgm:pt modelId="{C84A8BC6-A7E9-4FF5-8602-B149A1085CC9}" type="pres">
      <dgm:prSet presAssocID="{71F82B06-275F-4D66-8B44-4BF0BBD448F2}" presName="aNode" presStyleLbl="bgShp" presStyleIdx="1" presStyleCnt="3" custLinFactNeighborX="1672"/>
      <dgm:spPr/>
      <dgm:t>
        <a:bodyPr/>
        <a:lstStyle/>
        <a:p>
          <a:endParaRPr lang="tr-TR"/>
        </a:p>
      </dgm:t>
    </dgm:pt>
    <dgm:pt modelId="{39605E50-2A56-49E6-A150-007A2BB94C9F}" type="pres">
      <dgm:prSet presAssocID="{71F82B06-275F-4D66-8B44-4BF0BBD448F2}" presName="textNode" presStyleLbl="bgShp" presStyleIdx="1" presStyleCnt="3"/>
      <dgm:spPr/>
      <dgm:t>
        <a:bodyPr/>
        <a:lstStyle/>
        <a:p>
          <a:endParaRPr lang="tr-TR"/>
        </a:p>
      </dgm:t>
    </dgm:pt>
    <dgm:pt modelId="{CF45EF6C-D890-47E7-BA79-C0BE746302BF}" type="pres">
      <dgm:prSet presAssocID="{71F82B06-275F-4D66-8B44-4BF0BBD448F2}" presName="compChildNode" presStyleCnt="0"/>
      <dgm:spPr/>
      <dgm:t>
        <a:bodyPr/>
        <a:lstStyle/>
        <a:p>
          <a:endParaRPr lang="tr-TR"/>
        </a:p>
      </dgm:t>
    </dgm:pt>
    <dgm:pt modelId="{FD100566-98A0-45F5-8F70-80BC5C412168}" type="pres">
      <dgm:prSet presAssocID="{71F82B06-275F-4D66-8B44-4BF0BBD448F2}" presName="theInnerList" presStyleCnt="0"/>
      <dgm:spPr/>
      <dgm:t>
        <a:bodyPr/>
        <a:lstStyle/>
        <a:p>
          <a:endParaRPr lang="tr-TR"/>
        </a:p>
      </dgm:t>
    </dgm:pt>
    <dgm:pt modelId="{DD58295A-B819-47D9-87FD-9E8BACAEF888}" type="pres">
      <dgm:prSet presAssocID="{AC6CC813-F77D-4B1B-BF69-43702D85EB1E}" presName="childNode" presStyleLbl="node1" presStyleIdx="2" presStyleCnt="6">
        <dgm:presLayoutVars>
          <dgm:bulletEnabled val="1"/>
        </dgm:presLayoutVars>
      </dgm:prSet>
      <dgm:spPr/>
      <dgm:t>
        <a:bodyPr/>
        <a:lstStyle/>
        <a:p>
          <a:endParaRPr lang="tr-TR"/>
        </a:p>
      </dgm:t>
    </dgm:pt>
    <dgm:pt modelId="{31428337-F29F-4601-AD31-A2AED568F67C}" type="pres">
      <dgm:prSet presAssocID="{AC6CC813-F77D-4B1B-BF69-43702D85EB1E}" presName="aSpace2" presStyleCnt="0"/>
      <dgm:spPr/>
      <dgm:t>
        <a:bodyPr/>
        <a:lstStyle/>
        <a:p>
          <a:endParaRPr lang="tr-TR"/>
        </a:p>
      </dgm:t>
    </dgm:pt>
    <dgm:pt modelId="{BE95F0B8-A453-428F-B118-D527091F22C0}" type="pres">
      <dgm:prSet presAssocID="{E4A2169F-1B77-4A9B-9546-BC748228D983}" presName="childNode" presStyleLbl="node1" presStyleIdx="3" presStyleCnt="6">
        <dgm:presLayoutVars>
          <dgm:bulletEnabled val="1"/>
        </dgm:presLayoutVars>
      </dgm:prSet>
      <dgm:spPr/>
      <dgm:t>
        <a:bodyPr/>
        <a:lstStyle/>
        <a:p>
          <a:endParaRPr lang="tr-TR"/>
        </a:p>
      </dgm:t>
    </dgm:pt>
    <dgm:pt modelId="{7600B473-3949-44D6-9431-0910519DB244}" type="pres">
      <dgm:prSet presAssocID="{71F82B06-275F-4D66-8B44-4BF0BBD448F2}" presName="aSpace" presStyleCnt="0"/>
      <dgm:spPr/>
      <dgm:t>
        <a:bodyPr/>
        <a:lstStyle/>
        <a:p>
          <a:endParaRPr lang="tr-TR"/>
        </a:p>
      </dgm:t>
    </dgm:pt>
    <dgm:pt modelId="{957D38E9-11C5-46CE-B3F4-4177C37B0130}" type="pres">
      <dgm:prSet presAssocID="{5DD3A39B-CBE7-4A1B-87AF-014F39106234}" presName="compNode" presStyleCnt="0"/>
      <dgm:spPr/>
      <dgm:t>
        <a:bodyPr/>
        <a:lstStyle/>
        <a:p>
          <a:endParaRPr lang="tr-TR"/>
        </a:p>
      </dgm:t>
    </dgm:pt>
    <dgm:pt modelId="{6670594F-FAF2-4A91-8A3B-D937546D9A8E}" type="pres">
      <dgm:prSet presAssocID="{5DD3A39B-CBE7-4A1B-87AF-014F39106234}" presName="aNode" presStyleLbl="bgShp" presStyleIdx="2" presStyleCnt="3"/>
      <dgm:spPr/>
      <dgm:t>
        <a:bodyPr/>
        <a:lstStyle/>
        <a:p>
          <a:endParaRPr lang="tr-TR"/>
        </a:p>
      </dgm:t>
    </dgm:pt>
    <dgm:pt modelId="{99CF99E9-9E44-4513-93B1-D597F0894F1E}" type="pres">
      <dgm:prSet presAssocID="{5DD3A39B-CBE7-4A1B-87AF-014F39106234}" presName="textNode" presStyleLbl="bgShp" presStyleIdx="2" presStyleCnt="3"/>
      <dgm:spPr/>
      <dgm:t>
        <a:bodyPr/>
        <a:lstStyle/>
        <a:p>
          <a:endParaRPr lang="tr-TR"/>
        </a:p>
      </dgm:t>
    </dgm:pt>
    <dgm:pt modelId="{CF472C15-0030-4DD9-A8CF-646A2C6F01FD}" type="pres">
      <dgm:prSet presAssocID="{5DD3A39B-CBE7-4A1B-87AF-014F39106234}" presName="compChildNode" presStyleCnt="0"/>
      <dgm:spPr/>
      <dgm:t>
        <a:bodyPr/>
        <a:lstStyle/>
        <a:p>
          <a:endParaRPr lang="tr-TR"/>
        </a:p>
      </dgm:t>
    </dgm:pt>
    <dgm:pt modelId="{2321245D-7AB2-4008-976C-92EFD62C5A9F}" type="pres">
      <dgm:prSet presAssocID="{5DD3A39B-CBE7-4A1B-87AF-014F39106234}" presName="theInnerList" presStyleCnt="0"/>
      <dgm:spPr/>
      <dgm:t>
        <a:bodyPr/>
        <a:lstStyle/>
        <a:p>
          <a:endParaRPr lang="tr-TR"/>
        </a:p>
      </dgm:t>
    </dgm:pt>
    <dgm:pt modelId="{689E264F-F435-4B00-A5E8-3F358D2A1DFA}" type="pres">
      <dgm:prSet presAssocID="{4806288E-86B2-4503-B5AE-E6CED18930C9}" presName="childNode" presStyleLbl="node1" presStyleIdx="4" presStyleCnt="6">
        <dgm:presLayoutVars>
          <dgm:bulletEnabled val="1"/>
        </dgm:presLayoutVars>
      </dgm:prSet>
      <dgm:spPr/>
      <dgm:t>
        <a:bodyPr/>
        <a:lstStyle/>
        <a:p>
          <a:endParaRPr lang="tr-TR"/>
        </a:p>
      </dgm:t>
    </dgm:pt>
    <dgm:pt modelId="{A5CA6F70-FEC9-4866-9C9E-4280472E6714}" type="pres">
      <dgm:prSet presAssocID="{4806288E-86B2-4503-B5AE-E6CED18930C9}" presName="aSpace2" presStyleCnt="0"/>
      <dgm:spPr/>
      <dgm:t>
        <a:bodyPr/>
        <a:lstStyle/>
        <a:p>
          <a:endParaRPr lang="tr-TR"/>
        </a:p>
      </dgm:t>
    </dgm:pt>
    <dgm:pt modelId="{43971E70-20EA-43A2-8816-E78718C36BF4}" type="pres">
      <dgm:prSet presAssocID="{ED4D3A0C-C6CB-4766-8A23-0E57E6250870}" presName="childNode" presStyleLbl="node1" presStyleIdx="5" presStyleCnt="6">
        <dgm:presLayoutVars>
          <dgm:bulletEnabled val="1"/>
        </dgm:presLayoutVars>
      </dgm:prSet>
      <dgm:spPr/>
      <dgm:t>
        <a:bodyPr/>
        <a:lstStyle/>
        <a:p>
          <a:endParaRPr lang="tr-TR"/>
        </a:p>
      </dgm:t>
    </dgm:pt>
  </dgm:ptLst>
  <dgm:cxnLst>
    <dgm:cxn modelId="{B70AC4AC-FA78-4AEC-8B3A-7DC8C0A0BB9B}" type="presOf" srcId="{71F82B06-275F-4D66-8B44-4BF0BBD448F2}" destId="{C84A8BC6-A7E9-4FF5-8602-B149A1085CC9}" srcOrd="0" destOrd="0" presId="urn:microsoft.com/office/officeart/2005/8/layout/lProcess2"/>
    <dgm:cxn modelId="{35359A62-E715-4CD4-B90F-96E7187AD4C2}" srcId="{F7F1E8A1-5BF1-4BF8-B0F6-8166B836CD11}" destId="{6E3ED21A-BF5C-4D33-B86D-E4E76A4FFD5D}" srcOrd="0" destOrd="0" parTransId="{F862BA91-E468-4EBB-B059-FDB9BB429E97}" sibTransId="{920806EA-1E18-4505-8093-4AF145FB7933}"/>
    <dgm:cxn modelId="{FBF23B0D-C0D2-4934-8658-0FF11C3F1CCC}" srcId="{6E3ED21A-BF5C-4D33-B86D-E4E76A4FFD5D}" destId="{9A8FB58F-76A3-4CFA-87DD-BCEC6F7BBC87}" srcOrd="0" destOrd="0" parTransId="{7EC42ED6-68F2-4E1E-9099-82E5503F9B15}" sibTransId="{10A0BE48-DD95-4972-8BF9-FB46D444B1A1}"/>
    <dgm:cxn modelId="{B4D8E448-BB30-44F2-95B4-D27679A3684C}" srcId="{5DD3A39B-CBE7-4A1B-87AF-014F39106234}" destId="{4806288E-86B2-4503-B5AE-E6CED18930C9}" srcOrd="0" destOrd="0" parTransId="{46318E69-CBAB-406D-8076-D8A232DE62E2}" sibTransId="{1C23281F-A736-4EB1-A0AF-2FA146E3FAD2}"/>
    <dgm:cxn modelId="{2FE7887E-A9E2-4863-9D87-67A3DDA14189}" type="presOf" srcId="{71F82B06-275F-4D66-8B44-4BF0BBD448F2}" destId="{39605E50-2A56-49E6-A150-007A2BB94C9F}" srcOrd="1" destOrd="0" presId="urn:microsoft.com/office/officeart/2005/8/layout/lProcess2"/>
    <dgm:cxn modelId="{2DC7E0B0-8D38-40B8-BC70-33BA38BE4099}" type="presOf" srcId="{ED4D3A0C-C6CB-4766-8A23-0E57E6250870}" destId="{43971E70-20EA-43A2-8816-E78718C36BF4}" srcOrd="0" destOrd="0" presId="urn:microsoft.com/office/officeart/2005/8/layout/lProcess2"/>
    <dgm:cxn modelId="{ED2F987E-6F83-4A81-B6E0-2F58E97B5EED}" type="presOf" srcId="{5DD3A39B-CBE7-4A1B-87AF-014F39106234}" destId="{6670594F-FAF2-4A91-8A3B-D937546D9A8E}" srcOrd="0" destOrd="0" presId="urn:microsoft.com/office/officeart/2005/8/layout/lProcess2"/>
    <dgm:cxn modelId="{5A8AEDFF-5B9D-4B23-AEC6-D2E2FC256137}" type="presOf" srcId="{6E3ED21A-BF5C-4D33-B86D-E4E76A4FFD5D}" destId="{39C12CC4-F70A-4815-BF1F-548635032B02}" srcOrd="0" destOrd="0" presId="urn:microsoft.com/office/officeart/2005/8/layout/lProcess2"/>
    <dgm:cxn modelId="{844BCF09-6848-41EE-8439-D4737D223281}" srcId="{71F82B06-275F-4D66-8B44-4BF0BBD448F2}" destId="{AC6CC813-F77D-4B1B-BF69-43702D85EB1E}" srcOrd="0" destOrd="0" parTransId="{DE2A215A-1470-400E-8B46-B028384CCF53}" sibTransId="{86A5E246-B9F0-4754-8D86-1B86201AFC04}"/>
    <dgm:cxn modelId="{FF2A3A1A-AC5A-4EAD-A3CB-FA85838159C5}" srcId="{F7F1E8A1-5BF1-4BF8-B0F6-8166B836CD11}" destId="{5DD3A39B-CBE7-4A1B-87AF-014F39106234}" srcOrd="2" destOrd="0" parTransId="{9751DB1A-2BFD-40EC-9868-0E8B25F216F1}" sibTransId="{56DEE301-B831-493E-9204-2441B5BE4463}"/>
    <dgm:cxn modelId="{1BD6A0B7-2CDD-43A5-AE52-2A52C6DBA8AD}" type="presOf" srcId="{4806288E-86B2-4503-B5AE-E6CED18930C9}" destId="{689E264F-F435-4B00-A5E8-3F358D2A1DFA}" srcOrd="0" destOrd="0" presId="urn:microsoft.com/office/officeart/2005/8/layout/lProcess2"/>
    <dgm:cxn modelId="{DC917E20-B4DC-4704-AA59-AE44E3E7DA48}" type="presOf" srcId="{6E3ED21A-BF5C-4D33-B86D-E4E76A4FFD5D}" destId="{46C5A9F3-3E00-476A-9781-007B1A936031}" srcOrd="1" destOrd="0" presId="urn:microsoft.com/office/officeart/2005/8/layout/lProcess2"/>
    <dgm:cxn modelId="{A138878D-F78F-41C6-99B4-5DD031CDD021}" type="presOf" srcId="{E4A2169F-1B77-4A9B-9546-BC748228D983}" destId="{BE95F0B8-A453-428F-B118-D527091F22C0}" srcOrd="0" destOrd="0" presId="urn:microsoft.com/office/officeart/2005/8/layout/lProcess2"/>
    <dgm:cxn modelId="{2003D371-E928-497F-868D-EB0CB341EDF8}" type="presOf" srcId="{5DD3A39B-CBE7-4A1B-87AF-014F39106234}" destId="{99CF99E9-9E44-4513-93B1-D597F0894F1E}" srcOrd="1" destOrd="0" presId="urn:microsoft.com/office/officeart/2005/8/layout/lProcess2"/>
    <dgm:cxn modelId="{2CAA63B9-29EC-42E2-84B4-333AD17CD655}" srcId="{5DD3A39B-CBE7-4A1B-87AF-014F39106234}" destId="{ED4D3A0C-C6CB-4766-8A23-0E57E6250870}" srcOrd="1" destOrd="0" parTransId="{2201B03F-42A5-4E32-A7B1-4CBCF198FB3F}" sibTransId="{9009438D-9E4D-4C4D-A9EF-551C557699DC}"/>
    <dgm:cxn modelId="{BDE71801-B60C-4FA6-94AE-E5BBF4C0246B}" type="presOf" srcId="{F7F1E8A1-5BF1-4BF8-B0F6-8166B836CD11}" destId="{191774C2-91F4-459D-B735-BF583A27AF9A}" srcOrd="0" destOrd="0" presId="urn:microsoft.com/office/officeart/2005/8/layout/lProcess2"/>
    <dgm:cxn modelId="{C7A59D09-BC81-462D-8BDD-78EE1D743F29}" type="presOf" srcId="{5EE85B30-BB74-4BFE-AE4E-E20BDE2BABB8}" destId="{C34287FA-CD98-43EE-9B27-30AB5386C387}" srcOrd="0" destOrd="0" presId="urn:microsoft.com/office/officeart/2005/8/layout/lProcess2"/>
    <dgm:cxn modelId="{7286AE2A-085C-4862-8F3B-242B11B62256}" srcId="{F7F1E8A1-5BF1-4BF8-B0F6-8166B836CD11}" destId="{71F82B06-275F-4D66-8B44-4BF0BBD448F2}" srcOrd="1" destOrd="0" parTransId="{B52F25FB-5915-40C7-B0EA-26C328AF3AEE}" sibTransId="{3D3A78D3-FCFB-4140-825F-3E39C7EDB3AB}"/>
    <dgm:cxn modelId="{E1F9FCC8-4359-4179-9CD6-BF39CAFDE12F}" type="presOf" srcId="{AC6CC813-F77D-4B1B-BF69-43702D85EB1E}" destId="{DD58295A-B819-47D9-87FD-9E8BACAEF888}" srcOrd="0" destOrd="0" presId="urn:microsoft.com/office/officeart/2005/8/layout/lProcess2"/>
    <dgm:cxn modelId="{40C124B7-3312-4597-88B9-D236E44CA18C}" srcId="{6E3ED21A-BF5C-4D33-B86D-E4E76A4FFD5D}" destId="{5EE85B30-BB74-4BFE-AE4E-E20BDE2BABB8}" srcOrd="1" destOrd="0" parTransId="{6364271B-52BF-47FA-BA9B-C5D121DDBDB0}" sibTransId="{6A2B54B9-863A-40C5-B65F-42E0FA08D610}"/>
    <dgm:cxn modelId="{9D30BE71-BC39-4809-BA44-C553AADAF09B}" type="presOf" srcId="{9A8FB58F-76A3-4CFA-87DD-BCEC6F7BBC87}" destId="{AB13E24F-1282-46FC-9D90-608D54454EF0}" srcOrd="0" destOrd="0" presId="urn:microsoft.com/office/officeart/2005/8/layout/lProcess2"/>
    <dgm:cxn modelId="{008F47CF-8C11-439E-941F-4736649C9004}" srcId="{71F82B06-275F-4D66-8B44-4BF0BBD448F2}" destId="{E4A2169F-1B77-4A9B-9546-BC748228D983}" srcOrd="1" destOrd="0" parTransId="{94531312-6487-43F6-B579-80419E99D3E1}" sibTransId="{3397C0E4-AC3F-4D32-AC91-898CF164C7B3}"/>
    <dgm:cxn modelId="{79EF47B7-BFF3-48F2-8665-39B4FC608D9B}" type="presParOf" srcId="{191774C2-91F4-459D-B735-BF583A27AF9A}" destId="{603CFE4D-002C-4CB9-9C54-FAD65FBE6FE8}" srcOrd="0" destOrd="0" presId="urn:microsoft.com/office/officeart/2005/8/layout/lProcess2"/>
    <dgm:cxn modelId="{65C304AC-0703-4DCD-9469-D988AEC589C1}" type="presParOf" srcId="{603CFE4D-002C-4CB9-9C54-FAD65FBE6FE8}" destId="{39C12CC4-F70A-4815-BF1F-548635032B02}" srcOrd="0" destOrd="0" presId="urn:microsoft.com/office/officeart/2005/8/layout/lProcess2"/>
    <dgm:cxn modelId="{73CB8BEA-CF11-4CD5-AADC-A7657C6A0222}" type="presParOf" srcId="{603CFE4D-002C-4CB9-9C54-FAD65FBE6FE8}" destId="{46C5A9F3-3E00-476A-9781-007B1A936031}" srcOrd="1" destOrd="0" presId="urn:microsoft.com/office/officeart/2005/8/layout/lProcess2"/>
    <dgm:cxn modelId="{8118DAEB-DE09-4C61-92B2-E19B11B5885C}" type="presParOf" srcId="{603CFE4D-002C-4CB9-9C54-FAD65FBE6FE8}" destId="{E4A1E7E2-6F57-4FCF-B543-4ABAC768A5D1}" srcOrd="2" destOrd="0" presId="urn:microsoft.com/office/officeart/2005/8/layout/lProcess2"/>
    <dgm:cxn modelId="{32B9450D-151A-49F7-A698-8FEBF4328D85}" type="presParOf" srcId="{E4A1E7E2-6F57-4FCF-B543-4ABAC768A5D1}" destId="{1C324E32-638B-4AC7-AD4A-4C63A1419387}" srcOrd="0" destOrd="0" presId="urn:microsoft.com/office/officeart/2005/8/layout/lProcess2"/>
    <dgm:cxn modelId="{2E52F3DC-6D9F-4AE8-8105-6624CF5887E4}" type="presParOf" srcId="{1C324E32-638B-4AC7-AD4A-4C63A1419387}" destId="{AB13E24F-1282-46FC-9D90-608D54454EF0}" srcOrd="0" destOrd="0" presId="urn:microsoft.com/office/officeart/2005/8/layout/lProcess2"/>
    <dgm:cxn modelId="{AEF49E67-F9A2-4EBD-A7C4-862861E8B6F7}" type="presParOf" srcId="{1C324E32-638B-4AC7-AD4A-4C63A1419387}" destId="{94A9956C-1792-4923-B50C-4F616928CE79}" srcOrd="1" destOrd="0" presId="urn:microsoft.com/office/officeart/2005/8/layout/lProcess2"/>
    <dgm:cxn modelId="{E03CA99B-857E-4B30-8E98-88FF535215A8}" type="presParOf" srcId="{1C324E32-638B-4AC7-AD4A-4C63A1419387}" destId="{C34287FA-CD98-43EE-9B27-30AB5386C387}" srcOrd="2" destOrd="0" presId="urn:microsoft.com/office/officeart/2005/8/layout/lProcess2"/>
    <dgm:cxn modelId="{807B25C5-A8CB-44F9-80B9-A9538BE300A8}" type="presParOf" srcId="{191774C2-91F4-459D-B735-BF583A27AF9A}" destId="{5D9D1B1C-E66A-46C7-A430-FDA56D5BDCE6}" srcOrd="1" destOrd="0" presId="urn:microsoft.com/office/officeart/2005/8/layout/lProcess2"/>
    <dgm:cxn modelId="{43138982-81B5-4CAC-A8D8-C2F26477DF5D}" type="presParOf" srcId="{191774C2-91F4-459D-B735-BF583A27AF9A}" destId="{9BDBD525-EE54-4C23-834C-427E6797BEAB}" srcOrd="2" destOrd="0" presId="urn:microsoft.com/office/officeart/2005/8/layout/lProcess2"/>
    <dgm:cxn modelId="{CD6612CA-D954-4E0A-B9EB-FDF03C600A2F}" type="presParOf" srcId="{9BDBD525-EE54-4C23-834C-427E6797BEAB}" destId="{C84A8BC6-A7E9-4FF5-8602-B149A1085CC9}" srcOrd="0" destOrd="0" presId="urn:microsoft.com/office/officeart/2005/8/layout/lProcess2"/>
    <dgm:cxn modelId="{C0AF0E71-908E-473A-A4C2-AFBFC67A9E44}" type="presParOf" srcId="{9BDBD525-EE54-4C23-834C-427E6797BEAB}" destId="{39605E50-2A56-49E6-A150-007A2BB94C9F}" srcOrd="1" destOrd="0" presId="urn:microsoft.com/office/officeart/2005/8/layout/lProcess2"/>
    <dgm:cxn modelId="{033F9833-9761-4ED5-8092-F6EFE28D81CE}" type="presParOf" srcId="{9BDBD525-EE54-4C23-834C-427E6797BEAB}" destId="{CF45EF6C-D890-47E7-BA79-C0BE746302BF}" srcOrd="2" destOrd="0" presId="urn:microsoft.com/office/officeart/2005/8/layout/lProcess2"/>
    <dgm:cxn modelId="{160F2DF1-0675-4988-8997-D37861CE8A3F}" type="presParOf" srcId="{CF45EF6C-D890-47E7-BA79-C0BE746302BF}" destId="{FD100566-98A0-45F5-8F70-80BC5C412168}" srcOrd="0" destOrd="0" presId="urn:microsoft.com/office/officeart/2005/8/layout/lProcess2"/>
    <dgm:cxn modelId="{407D7B6A-1E44-4939-B5E7-F84B2C53D0B7}" type="presParOf" srcId="{FD100566-98A0-45F5-8F70-80BC5C412168}" destId="{DD58295A-B819-47D9-87FD-9E8BACAEF888}" srcOrd="0" destOrd="0" presId="urn:microsoft.com/office/officeart/2005/8/layout/lProcess2"/>
    <dgm:cxn modelId="{083085C1-256E-44E9-8AEA-8C5837A0F7C2}" type="presParOf" srcId="{FD100566-98A0-45F5-8F70-80BC5C412168}" destId="{31428337-F29F-4601-AD31-A2AED568F67C}" srcOrd="1" destOrd="0" presId="urn:microsoft.com/office/officeart/2005/8/layout/lProcess2"/>
    <dgm:cxn modelId="{E4911F14-AE80-41E7-95FD-58AF6DF4FA67}" type="presParOf" srcId="{FD100566-98A0-45F5-8F70-80BC5C412168}" destId="{BE95F0B8-A453-428F-B118-D527091F22C0}" srcOrd="2" destOrd="0" presId="urn:microsoft.com/office/officeart/2005/8/layout/lProcess2"/>
    <dgm:cxn modelId="{57D53CC8-4B19-491D-9201-6B0BE411B91A}" type="presParOf" srcId="{191774C2-91F4-459D-B735-BF583A27AF9A}" destId="{7600B473-3949-44D6-9431-0910519DB244}" srcOrd="3" destOrd="0" presId="urn:microsoft.com/office/officeart/2005/8/layout/lProcess2"/>
    <dgm:cxn modelId="{F8F5D36B-1FEE-41A1-BC37-D35D6D9EB832}" type="presParOf" srcId="{191774C2-91F4-459D-B735-BF583A27AF9A}" destId="{957D38E9-11C5-46CE-B3F4-4177C37B0130}" srcOrd="4" destOrd="0" presId="urn:microsoft.com/office/officeart/2005/8/layout/lProcess2"/>
    <dgm:cxn modelId="{2152801F-F1D9-4189-BC25-830F98E38EBA}" type="presParOf" srcId="{957D38E9-11C5-46CE-B3F4-4177C37B0130}" destId="{6670594F-FAF2-4A91-8A3B-D937546D9A8E}" srcOrd="0" destOrd="0" presId="urn:microsoft.com/office/officeart/2005/8/layout/lProcess2"/>
    <dgm:cxn modelId="{6398B83C-B8EC-48D2-9E12-B30606D4405D}" type="presParOf" srcId="{957D38E9-11C5-46CE-B3F4-4177C37B0130}" destId="{99CF99E9-9E44-4513-93B1-D597F0894F1E}" srcOrd="1" destOrd="0" presId="urn:microsoft.com/office/officeart/2005/8/layout/lProcess2"/>
    <dgm:cxn modelId="{8684E2A6-7140-4E6B-9A0D-B96EE918E912}" type="presParOf" srcId="{957D38E9-11C5-46CE-B3F4-4177C37B0130}" destId="{CF472C15-0030-4DD9-A8CF-646A2C6F01FD}" srcOrd="2" destOrd="0" presId="urn:microsoft.com/office/officeart/2005/8/layout/lProcess2"/>
    <dgm:cxn modelId="{F3298083-C020-4DFC-B43A-335DB82BB034}" type="presParOf" srcId="{CF472C15-0030-4DD9-A8CF-646A2C6F01FD}" destId="{2321245D-7AB2-4008-976C-92EFD62C5A9F}" srcOrd="0" destOrd="0" presId="urn:microsoft.com/office/officeart/2005/8/layout/lProcess2"/>
    <dgm:cxn modelId="{1C888CCF-BCB0-41D0-9311-C1235618E70C}" type="presParOf" srcId="{2321245D-7AB2-4008-976C-92EFD62C5A9F}" destId="{689E264F-F435-4B00-A5E8-3F358D2A1DFA}" srcOrd="0" destOrd="0" presId="urn:microsoft.com/office/officeart/2005/8/layout/lProcess2"/>
    <dgm:cxn modelId="{3EB9FE64-83EB-4934-865E-26A9EDF39859}" type="presParOf" srcId="{2321245D-7AB2-4008-976C-92EFD62C5A9F}" destId="{A5CA6F70-FEC9-4866-9C9E-4280472E6714}" srcOrd="1" destOrd="0" presId="urn:microsoft.com/office/officeart/2005/8/layout/lProcess2"/>
    <dgm:cxn modelId="{6091ACB4-B242-41AA-8882-ADD8A450DA9D}" type="presParOf" srcId="{2321245D-7AB2-4008-976C-92EFD62C5A9F}" destId="{43971E70-20EA-43A2-8816-E78718C36BF4}"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72828F-0CB1-488D-BF12-58DDE554462F}" type="doc">
      <dgm:prSet loTypeId="urn:microsoft.com/office/officeart/2005/8/layout/hProcess10#1" loCatId="picture" qsTypeId="urn:microsoft.com/office/officeart/2005/8/quickstyle/simple5" qsCatId="simple" csTypeId="urn:microsoft.com/office/officeart/2005/8/colors/colorful4" csCatId="colorful" phldr="1"/>
      <dgm:spPr/>
      <dgm:t>
        <a:bodyPr/>
        <a:lstStyle/>
        <a:p>
          <a:endParaRPr lang="tr-TR"/>
        </a:p>
      </dgm:t>
    </dgm:pt>
    <dgm:pt modelId="{A46B5180-8BAC-457D-90FA-2A9C1BCF61ED}">
      <dgm:prSet phldrT="[Metin]"/>
      <dgm:spPr/>
      <dgm:t>
        <a:bodyPr/>
        <a:lstStyle/>
        <a:p>
          <a:r>
            <a:rPr lang="tr-TR" dirty="0" smtClean="0"/>
            <a:t>GÜVENLİ BAĞLANMA</a:t>
          </a:r>
          <a:endParaRPr lang="tr-TR" dirty="0"/>
        </a:p>
      </dgm:t>
    </dgm:pt>
    <dgm:pt modelId="{2AAD40EE-FBE6-4E0D-A642-A6E24AFDDC11}" type="parTrans" cxnId="{CE2CA25F-2D3F-492B-846F-507CA88D87C1}">
      <dgm:prSet/>
      <dgm:spPr/>
      <dgm:t>
        <a:bodyPr/>
        <a:lstStyle/>
        <a:p>
          <a:endParaRPr lang="tr-TR"/>
        </a:p>
      </dgm:t>
    </dgm:pt>
    <dgm:pt modelId="{EE8ECCB5-1290-4C1C-AA2D-B9C3ADA6B9F8}" type="sibTrans" cxnId="{CE2CA25F-2D3F-492B-846F-507CA88D87C1}">
      <dgm:prSet/>
      <dgm:spPr/>
      <dgm:t>
        <a:bodyPr/>
        <a:lstStyle/>
        <a:p>
          <a:endParaRPr lang="tr-TR"/>
        </a:p>
      </dgm:t>
    </dgm:pt>
    <dgm:pt modelId="{857BFC68-1B4A-47E0-ACE4-CC5BD87F043C}">
      <dgm:prSet phldrT="[Metin]"/>
      <dgm:spPr/>
      <dgm:t>
        <a:bodyPr/>
        <a:lstStyle/>
        <a:p>
          <a:r>
            <a:rPr lang="tr-TR" dirty="0" smtClean="0"/>
            <a:t>KAYGILI BAĞLANMA</a:t>
          </a:r>
          <a:endParaRPr lang="tr-TR" dirty="0"/>
        </a:p>
      </dgm:t>
    </dgm:pt>
    <dgm:pt modelId="{A71D56B9-26C2-43AB-8B03-DA505BA8F39A}" type="parTrans" cxnId="{57555A09-4D4E-46AB-B889-DF3AE34B0356}">
      <dgm:prSet/>
      <dgm:spPr/>
      <dgm:t>
        <a:bodyPr/>
        <a:lstStyle/>
        <a:p>
          <a:endParaRPr lang="tr-TR"/>
        </a:p>
      </dgm:t>
    </dgm:pt>
    <dgm:pt modelId="{8B9D8F81-6DF3-4943-BDEF-9D5D63D9AAF6}" type="sibTrans" cxnId="{57555A09-4D4E-46AB-B889-DF3AE34B0356}">
      <dgm:prSet/>
      <dgm:spPr/>
      <dgm:t>
        <a:bodyPr/>
        <a:lstStyle/>
        <a:p>
          <a:endParaRPr lang="tr-TR"/>
        </a:p>
      </dgm:t>
    </dgm:pt>
    <dgm:pt modelId="{F7056753-41F0-4CBE-89FD-BC791ECC0D38}">
      <dgm:prSet phldrT="[Metin]"/>
      <dgm:spPr/>
      <dgm:t>
        <a:bodyPr/>
        <a:lstStyle/>
        <a:p>
          <a:r>
            <a:rPr lang="tr-TR" dirty="0" smtClean="0"/>
            <a:t>KAÇINAN BAĞLANMA</a:t>
          </a:r>
          <a:endParaRPr lang="tr-TR" dirty="0"/>
        </a:p>
      </dgm:t>
    </dgm:pt>
    <dgm:pt modelId="{681B63D3-37B2-4560-8B48-2EDC2F4C70B4}" type="parTrans" cxnId="{84CC631B-117F-4BC1-A06A-965138470CAB}">
      <dgm:prSet/>
      <dgm:spPr/>
      <dgm:t>
        <a:bodyPr/>
        <a:lstStyle/>
        <a:p>
          <a:endParaRPr lang="tr-TR"/>
        </a:p>
      </dgm:t>
    </dgm:pt>
    <dgm:pt modelId="{CBD6EA18-A1D7-40B4-B205-49BEF00C76FC}" type="sibTrans" cxnId="{84CC631B-117F-4BC1-A06A-965138470CAB}">
      <dgm:prSet/>
      <dgm:spPr/>
      <dgm:t>
        <a:bodyPr/>
        <a:lstStyle/>
        <a:p>
          <a:endParaRPr lang="tr-TR"/>
        </a:p>
      </dgm:t>
    </dgm:pt>
    <dgm:pt modelId="{A1DBE464-CF00-4CD2-97DD-1BF44C203173}" type="pres">
      <dgm:prSet presAssocID="{3872828F-0CB1-488D-BF12-58DDE554462F}" presName="Name0" presStyleCnt="0">
        <dgm:presLayoutVars>
          <dgm:dir/>
          <dgm:resizeHandles val="exact"/>
        </dgm:presLayoutVars>
      </dgm:prSet>
      <dgm:spPr/>
      <dgm:t>
        <a:bodyPr/>
        <a:lstStyle/>
        <a:p>
          <a:endParaRPr lang="tr-TR"/>
        </a:p>
      </dgm:t>
    </dgm:pt>
    <dgm:pt modelId="{D889668F-C64B-43E8-BC8E-0AEFD948012F}" type="pres">
      <dgm:prSet presAssocID="{A46B5180-8BAC-457D-90FA-2A9C1BCF61ED}" presName="composite" presStyleCnt="0"/>
      <dgm:spPr/>
    </dgm:pt>
    <dgm:pt modelId="{1655E964-E52D-4BC4-8C74-DF16DEBB7D62}" type="pres">
      <dgm:prSet presAssocID="{A46B5180-8BAC-457D-90FA-2A9C1BCF61ED}" presName="imagSh" presStyleLbl="bgImgPlace1" presStyleIdx="0" presStyleCnt="3"/>
      <dgm:spPr/>
    </dgm:pt>
    <dgm:pt modelId="{8A101DFF-5693-4843-9346-11D97D0FEF3D}" type="pres">
      <dgm:prSet presAssocID="{A46B5180-8BAC-457D-90FA-2A9C1BCF61ED}" presName="txNode" presStyleLbl="node1" presStyleIdx="0" presStyleCnt="3">
        <dgm:presLayoutVars>
          <dgm:bulletEnabled val="1"/>
        </dgm:presLayoutVars>
      </dgm:prSet>
      <dgm:spPr/>
      <dgm:t>
        <a:bodyPr/>
        <a:lstStyle/>
        <a:p>
          <a:endParaRPr lang="tr-TR"/>
        </a:p>
      </dgm:t>
    </dgm:pt>
    <dgm:pt modelId="{344F65D4-BC0A-48A9-8AB6-672F4DC99B40}" type="pres">
      <dgm:prSet presAssocID="{EE8ECCB5-1290-4C1C-AA2D-B9C3ADA6B9F8}" presName="sibTrans" presStyleLbl="sibTrans2D1" presStyleIdx="0" presStyleCnt="2"/>
      <dgm:spPr/>
      <dgm:t>
        <a:bodyPr/>
        <a:lstStyle/>
        <a:p>
          <a:endParaRPr lang="tr-TR"/>
        </a:p>
      </dgm:t>
    </dgm:pt>
    <dgm:pt modelId="{663F8215-785D-4E1B-BA66-9A529F2AE646}" type="pres">
      <dgm:prSet presAssocID="{EE8ECCB5-1290-4C1C-AA2D-B9C3ADA6B9F8}" presName="connTx" presStyleLbl="sibTrans2D1" presStyleIdx="0" presStyleCnt="2"/>
      <dgm:spPr/>
      <dgm:t>
        <a:bodyPr/>
        <a:lstStyle/>
        <a:p>
          <a:endParaRPr lang="tr-TR"/>
        </a:p>
      </dgm:t>
    </dgm:pt>
    <dgm:pt modelId="{0999A16D-3C1C-47DA-ACF0-41AB13519249}" type="pres">
      <dgm:prSet presAssocID="{857BFC68-1B4A-47E0-ACE4-CC5BD87F043C}" presName="composite" presStyleCnt="0"/>
      <dgm:spPr/>
    </dgm:pt>
    <dgm:pt modelId="{9780368B-5391-428E-940B-DE46877E0C85}" type="pres">
      <dgm:prSet presAssocID="{857BFC68-1B4A-47E0-ACE4-CC5BD87F043C}" presName="imagSh" presStyleLbl="bgImgPlace1" presStyleIdx="1" presStyleCnt="3"/>
      <dgm:spPr/>
    </dgm:pt>
    <dgm:pt modelId="{E40309D3-6DF4-4869-BDA8-353D3242EB50}" type="pres">
      <dgm:prSet presAssocID="{857BFC68-1B4A-47E0-ACE4-CC5BD87F043C}" presName="txNode" presStyleLbl="node1" presStyleIdx="1" presStyleCnt="3">
        <dgm:presLayoutVars>
          <dgm:bulletEnabled val="1"/>
        </dgm:presLayoutVars>
      </dgm:prSet>
      <dgm:spPr/>
      <dgm:t>
        <a:bodyPr/>
        <a:lstStyle/>
        <a:p>
          <a:endParaRPr lang="tr-TR"/>
        </a:p>
      </dgm:t>
    </dgm:pt>
    <dgm:pt modelId="{CA55FF76-D9CE-4D4A-BDB1-A423D97C10EC}" type="pres">
      <dgm:prSet presAssocID="{8B9D8F81-6DF3-4943-BDEF-9D5D63D9AAF6}" presName="sibTrans" presStyleLbl="sibTrans2D1" presStyleIdx="1" presStyleCnt="2"/>
      <dgm:spPr/>
      <dgm:t>
        <a:bodyPr/>
        <a:lstStyle/>
        <a:p>
          <a:endParaRPr lang="tr-TR"/>
        </a:p>
      </dgm:t>
    </dgm:pt>
    <dgm:pt modelId="{8C44496E-60D1-4136-BF31-9605EC371337}" type="pres">
      <dgm:prSet presAssocID="{8B9D8F81-6DF3-4943-BDEF-9D5D63D9AAF6}" presName="connTx" presStyleLbl="sibTrans2D1" presStyleIdx="1" presStyleCnt="2"/>
      <dgm:spPr/>
      <dgm:t>
        <a:bodyPr/>
        <a:lstStyle/>
        <a:p>
          <a:endParaRPr lang="tr-TR"/>
        </a:p>
      </dgm:t>
    </dgm:pt>
    <dgm:pt modelId="{E0F6CEB6-FFDA-4B94-8BD4-87FB506F017B}" type="pres">
      <dgm:prSet presAssocID="{F7056753-41F0-4CBE-89FD-BC791ECC0D38}" presName="composite" presStyleCnt="0"/>
      <dgm:spPr/>
    </dgm:pt>
    <dgm:pt modelId="{746F86BE-2F30-4103-89C2-DA5DDF0CEF79}" type="pres">
      <dgm:prSet presAssocID="{F7056753-41F0-4CBE-89FD-BC791ECC0D38}" presName="imagSh" presStyleLbl="bgImgPlace1" presStyleIdx="2" presStyleCnt="3"/>
      <dgm:spPr/>
    </dgm:pt>
    <dgm:pt modelId="{16976347-8462-40B3-BBF2-10C018EA27ED}" type="pres">
      <dgm:prSet presAssocID="{F7056753-41F0-4CBE-89FD-BC791ECC0D38}" presName="txNode" presStyleLbl="node1" presStyleIdx="2" presStyleCnt="3">
        <dgm:presLayoutVars>
          <dgm:bulletEnabled val="1"/>
        </dgm:presLayoutVars>
      </dgm:prSet>
      <dgm:spPr/>
      <dgm:t>
        <a:bodyPr/>
        <a:lstStyle/>
        <a:p>
          <a:endParaRPr lang="tr-TR"/>
        </a:p>
      </dgm:t>
    </dgm:pt>
  </dgm:ptLst>
  <dgm:cxnLst>
    <dgm:cxn modelId="{6A9E89A2-8D8D-4573-ABF5-3DE391C45BAC}" type="presOf" srcId="{8B9D8F81-6DF3-4943-BDEF-9D5D63D9AAF6}" destId="{CA55FF76-D9CE-4D4A-BDB1-A423D97C10EC}" srcOrd="0" destOrd="0" presId="urn:microsoft.com/office/officeart/2005/8/layout/hProcess10#1"/>
    <dgm:cxn modelId="{4434FB26-FF51-43D7-B544-4F6C6FC257DF}" type="presOf" srcId="{F7056753-41F0-4CBE-89FD-BC791ECC0D38}" destId="{16976347-8462-40B3-BBF2-10C018EA27ED}" srcOrd="0" destOrd="0" presId="urn:microsoft.com/office/officeart/2005/8/layout/hProcess10#1"/>
    <dgm:cxn modelId="{CE2CA25F-2D3F-492B-846F-507CA88D87C1}" srcId="{3872828F-0CB1-488D-BF12-58DDE554462F}" destId="{A46B5180-8BAC-457D-90FA-2A9C1BCF61ED}" srcOrd="0" destOrd="0" parTransId="{2AAD40EE-FBE6-4E0D-A642-A6E24AFDDC11}" sibTransId="{EE8ECCB5-1290-4C1C-AA2D-B9C3ADA6B9F8}"/>
    <dgm:cxn modelId="{84CC631B-117F-4BC1-A06A-965138470CAB}" srcId="{3872828F-0CB1-488D-BF12-58DDE554462F}" destId="{F7056753-41F0-4CBE-89FD-BC791ECC0D38}" srcOrd="2" destOrd="0" parTransId="{681B63D3-37B2-4560-8B48-2EDC2F4C70B4}" sibTransId="{CBD6EA18-A1D7-40B4-B205-49BEF00C76FC}"/>
    <dgm:cxn modelId="{E89252AA-2445-4C6B-93E1-EA5F01B90927}" type="presOf" srcId="{8B9D8F81-6DF3-4943-BDEF-9D5D63D9AAF6}" destId="{8C44496E-60D1-4136-BF31-9605EC371337}" srcOrd="1" destOrd="0" presId="urn:microsoft.com/office/officeart/2005/8/layout/hProcess10#1"/>
    <dgm:cxn modelId="{E7D63A96-49FD-4547-BC00-7C75CED73109}" type="presOf" srcId="{A46B5180-8BAC-457D-90FA-2A9C1BCF61ED}" destId="{8A101DFF-5693-4843-9346-11D97D0FEF3D}" srcOrd="0" destOrd="0" presId="urn:microsoft.com/office/officeart/2005/8/layout/hProcess10#1"/>
    <dgm:cxn modelId="{57555A09-4D4E-46AB-B889-DF3AE34B0356}" srcId="{3872828F-0CB1-488D-BF12-58DDE554462F}" destId="{857BFC68-1B4A-47E0-ACE4-CC5BD87F043C}" srcOrd="1" destOrd="0" parTransId="{A71D56B9-26C2-43AB-8B03-DA505BA8F39A}" sibTransId="{8B9D8F81-6DF3-4943-BDEF-9D5D63D9AAF6}"/>
    <dgm:cxn modelId="{A5E117F1-BC3B-4052-A5AD-9E1AED7C6112}" type="presOf" srcId="{857BFC68-1B4A-47E0-ACE4-CC5BD87F043C}" destId="{E40309D3-6DF4-4869-BDA8-353D3242EB50}" srcOrd="0" destOrd="0" presId="urn:microsoft.com/office/officeart/2005/8/layout/hProcess10#1"/>
    <dgm:cxn modelId="{D724AFF0-E7D2-422D-AD4C-7C735B96FC3D}" type="presOf" srcId="{3872828F-0CB1-488D-BF12-58DDE554462F}" destId="{A1DBE464-CF00-4CD2-97DD-1BF44C203173}" srcOrd="0" destOrd="0" presId="urn:microsoft.com/office/officeart/2005/8/layout/hProcess10#1"/>
    <dgm:cxn modelId="{53B28451-D684-4D40-8ACE-4B2FC405DEF1}" type="presOf" srcId="{EE8ECCB5-1290-4C1C-AA2D-B9C3ADA6B9F8}" destId="{663F8215-785D-4E1B-BA66-9A529F2AE646}" srcOrd="1" destOrd="0" presId="urn:microsoft.com/office/officeart/2005/8/layout/hProcess10#1"/>
    <dgm:cxn modelId="{9EA7AF80-B6D7-4E7A-9CB2-A58D127CDF84}" type="presOf" srcId="{EE8ECCB5-1290-4C1C-AA2D-B9C3ADA6B9F8}" destId="{344F65D4-BC0A-48A9-8AB6-672F4DC99B40}" srcOrd="0" destOrd="0" presId="urn:microsoft.com/office/officeart/2005/8/layout/hProcess10#1"/>
    <dgm:cxn modelId="{233F21A3-9F0E-4F5A-A694-DB700D715756}" type="presParOf" srcId="{A1DBE464-CF00-4CD2-97DD-1BF44C203173}" destId="{D889668F-C64B-43E8-BC8E-0AEFD948012F}" srcOrd="0" destOrd="0" presId="urn:microsoft.com/office/officeart/2005/8/layout/hProcess10#1"/>
    <dgm:cxn modelId="{D4F21D51-5325-49B4-8A64-078CE416062D}" type="presParOf" srcId="{D889668F-C64B-43E8-BC8E-0AEFD948012F}" destId="{1655E964-E52D-4BC4-8C74-DF16DEBB7D62}" srcOrd="0" destOrd="0" presId="urn:microsoft.com/office/officeart/2005/8/layout/hProcess10#1"/>
    <dgm:cxn modelId="{7741E500-23EB-4764-8E79-4FCA643D3678}" type="presParOf" srcId="{D889668F-C64B-43E8-BC8E-0AEFD948012F}" destId="{8A101DFF-5693-4843-9346-11D97D0FEF3D}" srcOrd="1" destOrd="0" presId="urn:microsoft.com/office/officeart/2005/8/layout/hProcess10#1"/>
    <dgm:cxn modelId="{41D4A3D0-84C4-49A8-BAD7-0D5BB6E2A810}" type="presParOf" srcId="{A1DBE464-CF00-4CD2-97DD-1BF44C203173}" destId="{344F65D4-BC0A-48A9-8AB6-672F4DC99B40}" srcOrd="1" destOrd="0" presId="urn:microsoft.com/office/officeart/2005/8/layout/hProcess10#1"/>
    <dgm:cxn modelId="{CE827514-B957-4DD7-A500-89FDAB0955E0}" type="presParOf" srcId="{344F65D4-BC0A-48A9-8AB6-672F4DC99B40}" destId="{663F8215-785D-4E1B-BA66-9A529F2AE646}" srcOrd="0" destOrd="0" presId="urn:microsoft.com/office/officeart/2005/8/layout/hProcess10#1"/>
    <dgm:cxn modelId="{CF06BD6F-2118-4D3A-A71A-9DE85263818C}" type="presParOf" srcId="{A1DBE464-CF00-4CD2-97DD-1BF44C203173}" destId="{0999A16D-3C1C-47DA-ACF0-41AB13519249}" srcOrd="2" destOrd="0" presId="urn:microsoft.com/office/officeart/2005/8/layout/hProcess10#1"/>
    <dgm:cxn modelId="{1F51A16F-E675-4C75-848E-13CB882B63F1}" type="presParOf" srcId="{0999A16D-3C1C-47DA-ACF0-41AB13519249}" destId="{9780368B-5391-428E-940B-DE46877E0C85}" srcOrd="0" destOrd="0" presId="urn:microsoft.com/office/officeart/2005/8/layout/hProcess10#1"/>
    <dgm:cxn modelId="{83960EB0-0641-4CD6-82BF-A438B971F0BD}" type="presParOf" srcId="{0999A16D-3C1C-47DA-ACF0-41AB13519249}" destId="{E40309D3-6DF4-4869-BDA8-353D3242EB50}" srcOrd="1" destOrd="0" presId="urn:microsoft.com/office/officeart/2005/8/layout/hProcess10#1"/>
    <dgm:cxn modelId="{3E29DA8A-FE84-4206-B7EB-5B27E4FF9E43}" type="presParOf" srcId="{A1DBE464-CF00-4CD2-97DD-1BF44C203173}" destId="{CA55FF76-D9CE-4D4A-BDB1-A423D97C10EC}" srcOrd="3" destOrd="0" presId="urn:microsoft.com/office/officeart/2005/8/layout/hProcess10#1"/>
    <dgm:cxn modelId="{FB7B5D9D-2122-422F-A22F-31B1B9AE5ABA}" type="presParOf" srcId="{CA55FF76-D9CE-4D4A-BDB1-A423D97C10EC}" destId="{8C44496E-60D1-4136-BF31-9605EC371337}" srcOrd="0" destOrd="0" presId="urn:microsoft.com/office/officeart/2005/8/layout/hProcess10#1"/>
    <dgm:cxn modelId="{2FA8F2F6-5DC9-43AB-ACB1-5CF1D829A580}" type="presParOf" srcId="{A1DBE464-CF00-4CD2-97DD-1BF44C203173}" destId="{E0F6CEB6-FFDA-4B94-8BD4-87FB506F017B}" srcOrd="4" destOrd="0" presId="urn:microsoft.com/office/officeart/2005/8/layout/hProcess10#1"/>
    <dgm:cxn modelId="{6182BDF5-046F-48C4-999E-3B207857BF0D}" type="presParOf" srcId="{E0F6CEB6-FFDA-4B94-8BD4-87FB506F017B}" destId="{746F86BE-2F30-4103-89C2-DA5DDF0CEF79}" srcOrd="0" destOrd="0" presId="urn:microsoft.com/office/officeart/2005/8/layout/hProcess10#1"/>
    <dgm:cxn modelId="{E844B29F-3964-496F-B3BA-8318FC3A57C7}" type="presParOf" srcId="{E0F6CEB6-FFDA-4B94-8BD4-87FB506F017B}" destId="{16976347-8462-40B3-BBF2-10C018EA27ED}" srcOrd="1" destOrd="0" presId="urn:microsoft.com/office/officeart/2005/8/layout/hProcess10#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0#1">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A994B6-7AF8-4A74-A474-EA8A08C793EA}" type="datetimeFigureOut">
              <a:rPr lang="tr-TR" smtClean="0"/>
              <a:pPr/>
              <a:t>1.12.2021</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F3284-AD5A-48F7-955C-C315DF203339}" type="slidenum">
              <a:rPr lang="tr-TR" smtClean="0"/>
              <a:pPr/>
              <a:t>‹#›</a:t>
            </a:fld>
            <a:endParaRPr lang="tr-TR"/>
          </a:p>
        </p:txBody>
      </p:sp>
    </p:spTree>
    <p:extLst>
      <p:ext uri="{BB962C8B-B14F-4D97-AF65-F5344CB8AC3E}">
        <p14:creationId xmlns:p14="http://schemas.microsoft.com/office/powerpoint/2010/main" val="1529294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97820"/>
            <a:ext cx="7772400" cy="1102519"/>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05980"/>
            <a:ext cx="2057400" cy="4388644"/>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05980"/>
            <a:ext cx="6019800" cy="43886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3305176"/>
            <a:ext cx="7772400" cy="1021556"/>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3" y="204787"/>
            <a:ext cx="3008313" cy="871538"/>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3600451"/>
            <a:ext cx="5486400" cy="425054"/>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dirty="0"/>
          </a:p>
        </p:txBody>
      </p:sp>
      <p:sp>
        <p:nvSpPr>
          <p:cNvPr id="4" name="3 Metin Yer Tutucusu"/>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1.12.2021</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6000" b="-26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1.12.2021</a:t>
            </a:fld>
            <a:endParaRPr lang="tr-TR" dirty="0"/>
          </a:p>
        </p:txBody>
      </p:sp>
      <p:sp>
        <p:nvSpPr>
          <p:cNvPr id="5" name="4 Altbilgi Yer Tutucusu"/>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sdplatform.com/Dergi/1037/Cocuklarin-psikolojik-iyi-olusunu-guclendirmede-ebeveynlerin-rolu.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eza Bilgisayar\Desktop\İYİ OLUŞ VE VELİ KAYNAKÇA\indir (2).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7331" y="1297429"/>
            <a:ext cx="2026635" cy="1246546"/>
          </a:xfrm>
          <a:prstGeom prst="rect">
            <a:avLst/>
          </a:prstGeom>
          <a:ln w="228600" cap="sq" cmpd="thickThin">
            <a:solidFill>
              <a:schemeClr val="accent4"/>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6" name="Metin kutusu 5"/>
          <p:cNvSpPr txBox="1"/>
          <p:nvPr/>
        </p:nvSpPr>
        <p:spPr>
          <a:xfrm>
            <a:off x="3169172" y="2067694"/>
            <a:ext cx="2614631" cy="1200329"/>
          </a:xfrm>
          <a:prstGeom prst="rect">
            <a:avLst/>
          </a:prstGeom>
          <a:effectLst>
            <a:glow rad="139700">
              <a:schemeClr val="accent4">
                <a:satMod val="175000"/>
                <a:alpha val="40000"/>
              </a:schemeClr>
            </a:glow>
            <a:outerShdw blurRad="40000" dist="20000" dir="5400000" rotWithShape="0">
              <a:srgbClr val="000000">
                <a:alpha val="38000"/>
              </a:srgbClr>
            </a:outerShdw>
          </a:effectLst>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tr-TR" sz="2400" b="1" dirty="0"/>
              <a:t>‘’ÇOCUKLARDA İYİ OLUŞU </a:t>
            </a:r>
            <a:r>
              <a:rPr lang="tr-TR" sz="2400" b="1" dirty="0" smtClean="0"/>
              <a:t>ARTIRMA YOLLARI’’</a:t>
            </a:r>
            <a:endParaRPr lang="tr-TR" sz="2400" b="1" dirty="0"/>
          </a:p>
        </p:txBody>
      </p:sp>
      <p:sp>
        <p:nvSpPr>
          <p:cNvPr id="5" name="4 Metin kutusu"/>
          <p:cNvSpPr txBox="1"/>
          <p:nvPr/>
        </p:nvSpPr>
        <p:spPr>
          <a:xfrm>
            <a:off x="3169172" y="4219959"/>
            <a:ext cx="2571768" cy="646331"/>
          </a:xfrm>
          <a:prstGeom prst="rect">
            <a:avLst/>
          </a:prstGeom>
          <a:noFill/>
        </p:spPr>
        <p:txBody>
          <a:bodyPr wrap="square" rtlCol="0">
            <a:spAutoFit/>
          </a:bodyPr>
          <a:lstStyle/>
          <a:p>
            <a:pPr algn="ctr"/>
            <a:r>
              <a:rPr lang="tr-TR" dirty="0" smtClean="0"/>
              <a:t>Çağrı BAŞ</a:t>
            </a:r>
          </a:p>
          <a:p>
            <a:pPr algn="ctr"/>
            <a:r>
              <a:rPr lang="tr-TR" dirty="0" smtClean="0"/>
              <a:t>Psikolojik Danışman</a:t>
            </a:r>
            <a:endParaRPr lang="tr-TR" dirty="0"/>
          </a:p>
        </p:txBody>
      </p:sp>
    </p:spTree>
    <p:extLst>
      <p:ext uri="{BB962C8B-B14F-4D97-AF65-F5344CB8AC3E}">
        <p14:creationId xmlns:p14="http://schemas.microsoft.com/office/powerpoint/2010/main" val="1848670271"/>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356" y="1250154"/>
            <a:ext cx="8229600" cy="3394472"/>
          </a:xfrm>
        </p:spPr>
        <p:txBody>
          <a:bodyPr>
            <a:normAutofit/>
          </a:bodyPr>
          <a:lstStyle/>
          <a:p>
            <a:pPr marL="0" indent="0" algn="just">
              <a:buNone/>
            </a:pPr>
            <a:r>
              <a:rPr lang="tr-TR" sz="2000" dirty="0" smtClean="0"/>
              <a:t>	Sosyal-duygusal </a:t>
            </a:r>
            <a:r>
              <a:rPr lang="tr-TR" sz="2000" dirty="0"/>
              <a:t>yeterlilik ve iyi oluşun temellerinin, çocuğun okula </a:t>
            </a:r>
            <a:r>
              <a:rPr lang="tr-TR" sz="2000" dirty="0" smtClean="0"/>
              <a:t>	başlamadan </a:t>
            </a:r>
            <a:r>
              <a:rPr lang="tr-TR" sz="2000" dirty="0"/>
              <a:t>önceki yıllarında atıldığı düşünüldüğünde, çocukların </a:t>
            </a:r>
            <a:r>
              <a:rPr lang="tr-TR" sz="2000" dirty="0" smtClean="0"/>
              <a:t>	yaşam </a:t>
            </a:r>
            <a:r>
              <a:rPr lang="tr-TR" sz="2000" dirty="0"/>
              <a:t>boyu öğrenme yörüngesinde ilerleyebilmesi için, iyi oluş ile </a:t>
            </a:r>
            <a:r>
              <a:rPr lang="tr-TR" sz="2000" dirty="0" smtClean="0"/>
              <a:t>	ilgili </a:t>
            </a:r>
            <a:r>
              <a:rPr lang="tr-TR" sz="2000" dirty="0"/>
              <a:t>çalışmaların yaşamının ilk günlerine odaklanması son derece </a:t>
            </a:r>
            <a:r>
              <a:rPr lang="tr-TR" sz="2000" dirty="0" smtClean="0"/>
              <a:t>	önemlidir </a:t>
            </a:r>
            <a:r>
              <a:rPr lang="tr-TR" sz="2000" dirty="0"/>
              <a:t>(Avustralya Hükümeti Sağlık ve Yaşlılık Dairesi, 2010). </a:t>
            </a:r>
          </a:p>
        </p:txBody>
      </p:sp>
      <p:sp>
        <p:nvSpPr>
          <p:cNvPr id="4" name="Sağ Ok 3"/>
          <p:cNvSpPr/>
          <p:nvPr/>
        </p:nvSpPr>
        <p:spPr>
          <a:xfrm rot="1562113">
            <a:off x="287524" y="1338854"/>
            <a:ext cx="504056" cy="4320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051" name="Picture 3" descr="C:\Users\Feza Bilgisayar\Desktop\İYİ OLUŞ VE VELİ KAYNAKÇA\depositphotos_2572196-stock-illustration-happy-childr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291830"/>
            <a:ext cx="1824715" cy="1526678"/>
          </a:xfrm>
          <a:prstGeom prst="rect">
            <a:avLst/>
          </a:prstGeom>
          <a:ln w="228600" cap="sq" cmpd="thickThin">
            <a:solidFill>
              <a:srgbClr val="7030A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22742"/>
            <a:ext cx="82296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349532"/>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31640" y="4735"/>
            <a:ext cx="8229600" cy="857250"/>
          </a:xfrm>
        </p:spPr>
        <p:txBody>
          <a:bodyPr>
            <a:normAutofit/>
          </a:bodyPr>
          <a:lstStyle/>
          <a:p>
            <a:r>
              <a:rPr lang="tr-TR" sz="1800" b="1" dirty="0" smtClean="0"/>
              <a:t>NEDEN İYİ OLUŞ?</a:t>
            </a:r>
            <a:endParaRPr lang="tr-TR" sz="1800" b="1" dirty="0"/>
          </a:p>
        </p:txBody>
      </p:sp>
      <p:sp>
        <p:nvSpPr>
          <p:cNvPr id="3" name="İçerik Yer Tutucusu 2"/>
          <p:cNvSpPr>
            <a:spLocks noGrp="1"/>
          </p:cNvSpPr>
          <p:nvPr>
            <p:ph idx="1"/>
          </p:nvPr>
        </p:nvSpPr>
        <p:spPr/>
        <p:txBody>
          <a:bodyPr>
            <a:normAutofit/>
          </a:bodyPr>
          <a:lstStyle/>
          <a:p>
            <a:pPr algn="just"/>
            <a:r>
              <a:rPr lang="tr-TR" sz="1800" dirty="0"/>
              <a:t>Güçlü bir iyi oluş duygusu, çocukların çevreleriyle pozitif ve güvenli bir şekilde ilgilenmelerine ve dolayısıyla öğrenme fırsatlarından tam olarak </a:t>
            </a:r>
            <a:r>
              <a:rPr lang="tr-TR" sz="1800" dirty="0" smtClean="0"/>
              <a:t>yararlanabilmelerine </a:t>
            </a:r>
            <a:r>
              <a:rPr lang="tr-TR" sz="1800" dirty="0"/>
              <a:t>olanak tanır. </a:t>
            </a:r>
            <a:r>
              <a:rPr lang="tr-TR" sz="1800" dirty="0" smtClean="0"/>
              <a:t>Aile </a:t>
            </a:r>
            <a:r>
              <a:rPr lang="tr-TR" sz="1800" dirty="0"/>
              <a:t>üyelerinin her birinin iyi oluşunun ailenin diğer üyelerinin iyi oluşunu, aile işlevlerinin sağlıklılığını ve ailenin psikolojik dayanıklılık düzeyini doğrudan etkilediği söylenebilir.</a:t>
            </a:r>
          </a:p>
        </p:txBody>
      </p:sp>
      <p:pic>
        <p:nvPicPr>
          <p:cNvPr id="5122" name="Picture 2" descr="C:\Users\Feza Bilgisayar\Desktop\İYİ OLUŞ VE VELİ KAYNAKÇA\istockphoto-1052174822-170667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3291830"/>
            <a:ext cx="1411984" cy="1411984"/>
          </a:xfrm>
          <a:prstGeom prst="rect">
            <a:avLst/>
          </a:prstGeom>
          <a:ln w="228600" cap="sq" cmpd="thickThin">
            <a:solidFill>
              <a:srgbClr val="7030A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269643"/>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1800" dirty="0"/>
              <a:t>Erken beyin araştırmalarına göre </a:t>
            </a:r>
            <a:r>
              <a:rPr lang="tr-TR" sz="1800" dirty="0" err="1"/>
              <a:t>nöroplastisitenin</a:t>
            </a:r>
            <a:r>
              <a:rPr lang="tr-TR" sz="1800" dirty="0"/>
              <a:t> yaşamın ilk yıllarında zirvede olduğu düşünüldüğünde, bu çok önemli gelişim aşamasında, çocuğu olumlu yönde etkilemek için maksimum düzeyde çabalanması gereklidir (</a:t>
            </a:r>
            <a:r>
              <a:rPr lang="tr-TR" sz="1800" dirty="0" err="1"/>
              <a:t>Blakemore</a:t>
            </a:r>
            <a:r>
              <a:rPr lang="tr-TR" sz="1800" dirty="0"/>
              <a:t> ve </a:t>
            </a:r>
            <a:r>
              <a:rPr lang="tr-TR" sz="1800" dirty="0" err="1"/>
              <a:t>Frith</a:t>
            </a:r>
            <a:r>
              <a:rPr lang="tr-TR" sz="1800" dirty="0"/>
              <a:t>, 2005). </a:t>
            </a:r>
          </a:p>
        </p:txBody>
      </p:sp>
      <p:pic>
        <p:nvPicPr>
          <p:cNvPr id="3074" name="Picture 2" descr="C:\Users\Feza Bilgisayar\Desktop\İYİ OLUŞ VE VELİ KAYNAKÇA\indir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075806"/>
            <a:ext cx="2281436" cy="1600200"/>
          </a:xfrm>
          <a:prstGeom prst="rect">
            <a:avLst/>
          </a:prstGeom>
          <a:ln w="228600" cap="sq" cmpd="thickThin">
            <a:solidFill>
              <a:srgbClr val="7030A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756438"/>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1800" dirty="0"/>
              <a:t>T</a:t>
            </a:r>
            <a:r>
              <a:rPr lang="tr-TR" sz="1800" dirty="0" smtClean="0"/>
              <a:t>ekrarlanan </a:t>
            </a:r>
            <a:r>
              <a:rPr lang="tr-TR" sz="1800" dirty="0"/>
              <a:t>negatif düşünce ve deneyimler (stres, öfke, korku, üzüntü, çaresizlik gibi) negatif sinir yollarını güçlendirmekte ve beyindeki otomatik negatif düşünce süreçlerine bağlanmaktadır. Buna karşılık, tekrarlanan olumlu düşünceler ve duygular, beyindeki pozitifliği ve iyimserliği uyaran alanları güçlendirmekte ve devamında çocuğun uzun süreli iyi oluşu artmaktadır (</a:t>
            </a:r>
            <a:r>
              <a:rPr lang="tr-TR" sz="1800" dirty="0" err="1"/>
              <a:t>Shonkoff</a:t>
            </a:r>
            <a:r>
              <a:rPr lang="tr-TR" sz="1800" dirty="0"/>
              <a:t> ve </a:t>
            </a:r>
            <a:r>
              <a:rPr lang="tr-TR" sz="1800" dirty="0" err="1"/>
              <a:t>Philips</a:t>
            </a:r>
            <a:r>
              <a:rPr lang="tr-TR" sz="1800" dirty="0"/>
              <a:t>, 2000).</a:t>
            </a:r>
          </a:p>
        </p:txBody>
      </p:sp>
      <p:pic>
        <p:nvPicPr>
          <p:cNvPr id="4098" name="Picture 2" descr="C:\Users\Feza Bilgisayar\Desktop\İYİ OLUŞ VE VELİ KAYNAKÇA\indir (3).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6" y="3429006"/>
            <a:ext cx="1817894" cy="1315219"/>
          </a:xfrm>
          <a:prstGeom prst="rect">
            <a:avLst/>
          </a:prstGeom>
          <a:ln w="228600" cap="sq" cmpd="thickThin">
            <a:solidFill>
              <a:srgbClr val="7030A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517983"/>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843808" y="27320"/>
            <a:ext cx="5842992" cy="857250"/>
          </a:xfrm>
        </p:spPr>
        <p:txBody>
          <a:bodyPr>
            <a:normAutofit fontScale="90000"/>
          </a:bodyPr>
          <a:lstStyle/>
          <a:p>
            <a:r>
              <a:rPr lang="tr-TR" sz="1800" b="1" dirty="0" smtClean="0"/>
              <a:t>ÇOCUKLARDA İYİ OLUŞ DÜZEYİ NASIL DEĞERLENDİRİLEBİLİR?</a:t>
            </a:r>
            <a:br>
              <a:rPr lang="tr-TR" sz="1800" b="1" dirty="0" smtClean="0"/>
            </a:br>
            <a:r>
              <a:rPr lang="tr-TR" sz="1800" b="1" dirty="0" smtClean="0"/>
              <a:t>“Çocuğun ihtiyacı olan her şey iyi oluşunu artırır.”</a:t>
            </a:r>
            <a:endParaRPr lang="tr-TR" sz="1800" b="1"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381276780"/>
              </p:ext>
            </p:extLst>
          </p:nvPr>
        </p:nvGraphicFramePr>
        <p:xfrm>
          <a:off x="457200" y="1200150"/>
          <a:ext cx="8229600" cy="3394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etin kutusu 5"/>
          <p:cNvSpPr txBox="1"/>
          <p:nvPr/>
        </p:nvSpPr>
        <p:spPr>
          <a:xfrm>
            <a:off x="827584" y="2283718"/>
            <a:ext cx="1152128" cy="646331"/>
          </a:xfrm>
          <a:prstGeom prst="rect">
            <a:avLst/>
          </a:prstGeom>
          <a:noFill/>
        </p:spPr>
        <p:txBody>
          <a:bodyPr wrap="square" rtlCol="0">
            <a:spAutoFit/>
          </a:bodyPr>
          <a:lstStyle/>
          <a:p>
            <a:pPr algn="ctr"/>
            <a:r>
              <a:rPr lang="tr-TR" b="1" dirty="0" smtClean="0"/>
              <a:t>FİZİKSEL SAĞLIK</a:t>
            </a:r>
            <a:endParaRPr lang="tr-TR" b="1" dirty="0"/>
          </a:p>
        </p:txBody>
      </p:sp>
      <p:sp>
        <p:nvSpPr>
          <p:cNvPr id="7" name="Metin kutusu 6"/>
          <p:cNvSpPr txBox="1"/>
          <p:nvPr/>
        </p:nvSpPr>
        <p:spPr>
          <a:xfrm>
            <a:off x="2970373" y="2191385"/>
            <a:ext cx="1080120" cy="954107"/>
          </a:xfrm>
          <a:prstGeom prst="rect">
            <a:avLst/>
          </a:prstGeom>
          <a:noFill/>
        </p:spPr>
        <p:txBody>
          <a:bodyPr wrap="square" rtlCol="0">
            <a:spAutoFit/>
          </a:bodyPr>
          <a:lstStyle/>
          <a:p>
            <a:pPr algn="ctr"/>
            <a:r>
              <a:rPr lang="tr-TR" sz="1400" b="1" dirty="0" smtClean="0"/>
              <a:t>PSİKOLOJİK VE DUYGUSAL GELİŞİM</a:t>
            </a:r>
            <a:endParaRPr lang="tr-TR" sz="1400" b="1" dirty="0"/>
          </a:p>
        </p:txBody>
      </p:sp>
      <p:sp>
        <p:nvSpPr>
          <p:cNvPr id="8" name="Metin kutusu 7"/>
          <p:cNvSpPr txBox="1"/>
          <p:nvPr/>
        </p:nvSpPr>
        <p:spPr>
          <a:xfrm>
            <a:off x="4860032" y="2237551"/>
            <a:ext cx="1512168" cy="738664"/>
          </a:xfrm>
          <a:prstGeom prst="rect">
            <a:avLst/>
          </a:prstGeom>
          <a:noFill/>
        </p:spPr>
        <p:txBody>
          <a:bodyPr wrap="square" rtlCol="0">
            <a:spAutoFit/>
          </a:bodyPr>
          <a:lstStyle/>
          <a:p>
            <a:pPr algn="ctr"/>
            <a:r>
              <a:rPr lang="tr-TR" sz="1400" b="1" dirty="0" smtClean="0"/>
              <a:t>BİLİŞSEL GELİŞİM VE EĞİTİM BAŞARISI</a:t>
            </a:r>
            <a:endParaRPr lang="tr-TR" sz="1400" b="1" dirty="0"/>
          </a:p>
        </p:txBody>
      </p:sp>
      <p:sp>
        <p:nvSpPr>
          <p:cNvPr id="10" name="Metin kutusu 9"/>
          <p:cNvSpPr txBox="1"/>
          <p:nvPr/>
        </p:nvSpPr>
        <p:spPr>
          <a:xfrm>
            <a:off x="7027698" y="2219503"/>
            <a:ext cx="1368152" cy="738664"/>
          </a:xfrm>
          <a:prstGeom prst="rect">
            <a:avLst/>
          </a:prstGeom>
          <a:noFill/>
        </p:spPr>
        <p:txBody>
          <a:bodyPr wrap="square" rtlCol="0">
            <a:spAutoFit/>
          </a:bodyPr>
          <a:lstStyle/>
          <a:p>
            <a:pPr algn="ctr"/>
            <a:r>
              <a:rPr lang="tr-TR" sz="1400" b="1" dirty="0" smtClean="0"/>
              <a:t>SOSYAL  GELİŞİM VE DAVRANIŞLAR</a:t>
            </a:r>
            <a:endParaRPr lang="tr-TR" sz="1400" b="1" dirty="0"/>
          </a:p>
        </p:txBody>
      </p:sp>
      <p:sp>
        <p:nvSpPr>
          <p:cNvPr id="3" name="Metin kutusu 2"/>
          <p:cNvSpPr txBox="1"/>
          <p:nvPr/>
        </p:nvSpPr>
        <p:spPr>
          <a:xfrm>
            <a:off x="683568" y="3651870"/>
            <a:ext cx="1440160" cy="1446550"/>
          </a:xfrm>
          <a:prstGeom prst="rect">
            <a:avLst/>
          </a:prstGeom>
          <a:noFill/>
        </p:spPr>
        <p:txBody>
          <a:bodyPr wrap="square" rtlCol="0">
            <a:spAutoFit/>
          </a:bodyPr>
          <a:lstStyle/>
          <a:p>
            <a:pPr marL="171450" indent="-171450">
              <a:buFont typeface="Wingdings" pitchFamily="2" charset="2"/>
              <a:buChar char="q"/>
            </a:pPr>
            <a:r>
              <a:rPr lang="tr-TR" sz="1100" dirty="0" smtClean="0"/>
              <a:t>Genel </a:t>
            </a:r>
            <a:r>
              <a:rPr lang="tr-TR" sz="1100" dirty="0"/>
              <a:t>sağlık durumu, sağlığı kötü etkileyebilecek riskli davranışlar, sağlığı olumlu etkileyecek </a:t>
            </a:r>
            <a:r>
              <a:rPr lang="tr-TR" sz="1100" dirty="0" smtClean="0"/>
              <a:t>davranışlar.</a:t>
            </a:r>
            <a:endParaRPr lang="tr-TR" sz="1100" dirty="0"/>
          </a:p>
        </p:txBody>
      </p:sp>
      <p:sp>
        <p:nvSpPr>
          <p:cNvPr id="9" name="Metin kutusu 8"/>
          <p:cNvSpPr txBox="1"/>
          <p:nvPr/>
        </p:nvSpPr>
        <p:spPr>
          <a:xfrm>
            <a:off x="2790353" y="3804270"/>
            <a:ext cx="1440160" cy="261610"/>
          </a:xfrm>
          <a:prstGeom prst="rect">
            <a:avLst/>
          </a:prstGeom>
          <a:noFill/>
        </p:spPr>
        <p:txBody>
          <a:bodyPr wrap="square" rtlCol="0">
            <a:spAutoFit/>
          </a:bodyPr>
          <a:lstStyle/>
          <a:p>
            <a:endParaRPr lang="tr-TR" sz="1100" dirty="0"/>
          </a:p>
        </p:txBody>
      </p:sp>
      <p:sp>
        <p:nvSpPr>
          <p:cNvPr id="11" name="Metin kutusu 10"/>
          <p:cNvSpPr txBox="1"/>
          <p:nvPr/>
        </p:nvSpPr>
        <p:spPr>
          <a:xfrm>
            <a:off x="2803920" y="3651870"/>
            <a:ext cx="1440160" cy="938719"/>
          </a:xfrm>
          <a:prstGeom prst="rect">
            <a:avLst/>
          </a:prstGeom>
          <a:noFill/>
        </p:spPr>
        <p:txBody>
          <a:bodyPr wrap="square" rtlCol="0">
            <a:spAutoFit/>
          </a:bodyPr>
          <a:lstStyle/>
          <a:p>
            <a:pPr marL="171450" indent="-171450">
              <a:buFont typeface="Wingdings" pitchFamily="2" charset="2"/>
              <a:buChar char="q"/>
            </a:pPr>
            <a:r>
              <a:rPr lang="tr-TR" sz="1100" dirty="0"/>
              <a:t>İ</a:t>
            </a:r>
            <a:r>
              <a:rPr lang="tr-TR" sz="1100" dirty="0" smtClean="0"/>
              <a:t>çselleştirme</a:t>
            </a:r>
            <a:r>
              <a:rPr lang="tr-TR" sz="1100" dirty="0"/>
              <a:t>, dışsallaştırma, öz güven, kendilik algısı, başa çıkma </a:t>
            </a:r>
            <a:r>
              <a:rPr lang="tr-TR" sz="1100" dirty="0" smtClean="0"/>
              <a:t>becerileri.</a:t>
            </a:r>
            <a:endParaRPr lang="tr-TR" sz="1100" dirty="0"/>
          </a:p>
        </p:txBody>
      </p:sp>
      <p:sp>
        <p:nvSpPr>
          <p:cNvPr id="12" name="Metin kutusu 11"/>
          <p:cNvSpPr txBox="1"/>
          <p:nvPr/>
        </p:nvSpPr>
        <p:spPr>
          <a:xfrm>
            <a:off x="4913341" y="3651869"/>
            <a:ext cx="1440160" cy="938719"/>
          </a:xfrm>
          <a:prstGeom prst="rect">
            <a:avLst/>
          </a:prstGeom>
          <a:noFill/>
        </p:spPr>
        <p:txBody>
          <a:bodyPr wrap="square" rtlCol="0">
            <a:spAutoFit/>
          </a:bodyPr>
          <a:lstStyle/>
          <a:p>
            <a:pPr marL="171450" indent="-171450">
              <a:buFont typeface="Arial" pitchFamily="34" charset="0"/>
              <a:buChar char="•"/>
            </a:pPr>
            <a:r>
              <a:rPr lang="tr-TR" sz="1100" dirty="0" smtClean="0"/>
              <a:t>Okul </a:t>
            </a:r>
            <a:r>
              <a:rPr lang="tr-TR" sz="1100" dirty="0"/>
              <a:t>problemleri, öğrenme güçlükleri, bilişsel gelişim ve akademik başarı</a:t>
            </a:r>
          </a:p>
        </p:txBody>
      </p:sp>
      <p:sp>
        <p:nvSpPr>
          <p:cNvPr id="13" name="Metin kutusu 12"/>
          <p:cNvSpPr txBox="1"/>
          <p:nvPr/>
        </p:nvSpPr>
        <p:spPr>
          <a:xfrm>
            <a:off x="7097357" y="3681580"/>
            <a:ext cx="1440160" cy="938719"/>
          </a:xfrm>
          <a:prstGeom prst="rect">
            <a:avLst/>
          </a:prstGeom>
          <a:noFill/>
        </p:spPr>
        <p:txBody>
          <a:bodyPr wrap="square" rtlCol="0">
            <a:spAutoFit/>
          </a:bodyPr>
          <a:lstStyle/>
          <a:p>
            <a:pPr marL="171450" indent="-171450">
              <a:buFont typeface="Arial" pitchFamily="34" charset="0"/>
              <a:buChar char="•"/>
            </a:pPr>
            <a:r>
              <a:rPr lang="tr-TR" sz="1100" dirty="0" smtClean="0"/>
              <a:t>Ebeveyn-çocuk </a:t>
            </a:r>
            <a:r>
              <a:rPr lang="tr-TR" sz="1100" dirty="0"/>
              <a:t>ilişkisi, etkinliklere aktif katılım, pozitif ve negatif sosyal </a:t>
            </a:r>
            <a:r>
              <a:rPr lang="tr-TR" sz="1100" dirty="0" smtClean="0"/>
              <a:t>davranışlar</a:t>
            </a:r>
            <a:r>
              <a:rPr lang="tr-TR" sz="1100" dirty="0"/>
              <a:t>.</a:t>
            </a:r>
          </a:p>
        </p:txBody>
      </p:sp>
      <p:sp>
        <p:nvSpPr>
          <p:cNvPr id="4" name="Aşağı Ok 3"/>
          <p:cNvSpPr/>
          <p:nvPr/>
        </p:nvSpPr>
        <p:spPr>
          <a:xfrm>
            <a:off x="1233340" y="3289697"/>
            <a:ext cx="170308" cy="264407"/>
          </a:xfrm>
          <a:prstGeom prst="downArrow">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Aşağı Ok 13"/>
          <p:cNvSpPr/>
          <p:nvPr/>
        </p:nvSpPr>
        <p:spPr>
          <a:xfrm>
            <a:off x="3425279" y="3289696"/>
            <a:ext cx="170308" cy="264407"/>
          </a:xfrm>
          <a:prstGeom prst="downArrow">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Aşağı Ok 14"/>
          <p:cNvSpPr/>
          <p:nvPr/>
        </p:nvSpPr>
        <p:spPr>
          <a:xfrm>
            <a:off x="5584369" y="3289697"/>
            <a:ext cx="170308" cy="264407"/>
          </a:xfrm>
          <a:prstGeom prst="downArrow">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Aşağı Ok 15"/>
          <p:cNvSpPr/>
          <p:nvPr/>
        </p:nvSpPr>
        <p:spPr>
          <a:xfrm>
            <a:off x="7704742" y="3301021"/>
            <a:ext cx="170308" cy="264407"/>
          </a:xfrm>
          <a:prstGeom prst="downArrow">
            <a:avLst/>
          </a:prstGeom>
          <a:solidFill>
            <a:schemeClr val="tx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86290607"/>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87824" y="0"/>
            <a:ext cx="4824536" cy="830997"/>
          </a:xfrm>
          <a:prstGeom prst="rect">
            <a:avLst/>
          </a:prstGeom>
          <a:noFill/>
        </p:spPr>
        <p:txBody>
          <a:bodyPr wrap="square" rtlCol="0">
            <a:spAutoFit/>
          </a:bodyPr>
          <a:lstStyle/>
          <a:p>
            <a:pPr algn="ctr"/>
            <a:r>
              <a:rPr lang="tr-TR" sz="2400" b="1" dirty="0" smtClean="0"/>
              <a:t>ÇOCUKLARDA</a:t>
            </a:r>
          </a:p>
          <a:p>
            <a:pPr algn="ctr"/>
            <a:r>
              <a:rPr lang="tr-TR" sz="2400" b="1" dirty="0" smtClean="0"/>
              <a:t>İYİ OLUŞ</a:t>
            </a:r>
            <a:endParaRPr lang="tr-TR" sz="2400" b="1" dirty="0"/>
          </a:p>
        </p:txBody>
      </p:sp>
      <p:graphicFrame>
        <p:nvGraphicFramePr>
          <p:cNvPr id="4" name="3 Tablo"/>
          <p:cNvGraphicFramePr>
            <a:graphicFrameLocks noGrp="1"/>
          </p:cNvGraphicFramePr>
          <p:nvPr>
            <p:extLst>
              <p:ext uri="{D42A27DB-BD31-4B8C-83A1-F6EECF244321}">
                <p14:modId xmlns:p14="http://schemas.microsoft.com/office/powerpoint/2010/main" val="566034149"/>
              </p:ext>
            </p:extLst>
          </p:nvPr>
        </p:nvGraphicFramePr>
        <p:xfrm>
          <a:off x="1571604" y="1357304"/>
          <a:ext cx="6096000" cy="2148840"/>
        </p:xfrm>
        <a:graphic>
          <a:graphicData uri="http://schemas.openxmlformats.org/drawingml/2006/table">
            <a:tbl>
              <a:tblPr firstRow="1" bandRow="1">
                <a:tableStyleId>{91EBBBCC-DAD2-459C-BE2E-F6DE35CF9A28}</a:tableStyleId>
              </a:tblPr>
              <a:tblGrid>
                <a:gridCol w="2032000"/>
                <a:gridCol w="2032000"/>
                <a:gridCol w="2032000"/>
              </a:tblGrid>
              <a:tr h="370840">
                <a:tc>
                  <a:txBody>
                    <a:bodyPr/>
                    <a:lstStyle/>
                    <a:p>
                      <a:endParaRPr lang="tr-TR" dirty="0"/>
                    </a:p>
                  </a:txBody>
                  <a:tcPr/>
                </a:tc>
                <a:tc>
                  <a:txBody>
                    <a:bodyPr/>
                    <a:lstStyle/>
                    <a:p>
                      <a:endParaRPr lang="tr-TR"/>
                    </a:p>
                  </a:txBody>
                  <a:tcPr/>
                </a:tc>
                <a:tc>
                  <a:txBody>
                    <a:bodyPr/>
                    <a:lstStyle/>
                    <a:p>
                      <a:endParaRPr lang="tr-TR"/>
                    </a:p>
                  </a:txBody>
                  <a:tcPr/>
                </a:tc>
              </a:tr>
              <a:tr h="370840">
                <a:tc>
                  <a:txBody>
                    <a:bodyPr/>
                    <a:lstStyle/>
                    <a:p>
                      <a:pPr algn="ctr"/>
                      <a:r>
                        <a:rPr lang="tr-TR" sz="1400" b="1" dirty="0" smtClean="0"/>
                        <a:t>Sosyal Beceri,</a:t>
                      </a:r>
                      <a:endParaRPr lang="tr-TR" sz="1400" b="1" dirty="0"/>
                    </a:p>
                  </a:txBody>
                  <a:tcPr/>
                </a:tc>
                <a:tc>
                  <a:txBody>
                    <a:bodyPr/>
                    <a:lstStyle/>
                    <a:p>
                      <a:pPr algn="ctr"/>
                      <a:r>
                        <a:rPr lang="tr-TR" sz="1400" b="1" kern="1200" dirty="0" smtClean="0"/>
                        <a:t>Özerklik, </a:t>
                      </a:r>
                      <a:endParaRPr lang="tr-TR" sz="1400" b="1" dirty="0"/>
                    </a:p>
                  </a:txBody>
                  <a:tcPr/>
                </a:tc>
                <a:tc>
                  <a:txBody>
                    <a:bodyPr/>
                    <a:lstStyle/>
                    <a:p>
                      <a:pPr algn="ctr"/>
                      <a:r>
                        <a:rPr lang="tr-TR" sz="1400" b="1" dirty="0" smtClean="0"/>
                        <a:t>Kendini Motive</a:t>
                      </a:r>
                      <a:r>
                        <a:rPr lang="tr-TR" sz="1400" b="1" baseline="0" dirty="0" smtClean="0"/>
                        <a:t> Etme,</a:t>
                      </a:r>
                      <a:endParaRPr lang="tr-TR" sz="1400" b="1" dirty="0"/>
                    </a:p>
                  </a:txBody>
                  <a:tcPr/>
                </a:tc>
              </a:tr>
              <a:tr h="370840">
                <a:tc>
                  <a:txBody>
                    <a:bodyPr/>
                    <a:lstStyle/>
                    <a:p>
                      <a:pPr algn="ctr"/>
                      <a:r>
                        <a:rPr lang="tr-TR" sz="1400" b="1" kern="1200" dirty="0" smtClean="0"/>
                        <a:t>Özgüven,</a:t>
                      </a:r>
                      <a:endParaRPr lang="tr-TR" sz="1400" b="1" dirty="0"/>
                    </a:p>
                  </a:txBody>
                  <a:tcPr/>
                </a:tc>
                <a:tc>
                  <a:txBody>
                    <a:bodyPr/>
                    <a:lstStyle/>
                    <a:p>
                      <a:pPr algn="ctr"/>
                      <a:r>
                        <a:rPr lang="tr-TR" sz="1400" b="1" kern="1200" dirty="0" smtClean="0"/>
                        <a:t>Girişkenlik,</a:t>
                      </a:r>
                      <a:endParaRPr lang="tr-TR" sz="1400" b="1" dirty="0"/>
                    </a:p>
                  </a:txBody>
                  <a:tcPr/>
                </a:tc>
                <a:tc>
                  <a:txBody>
                    <a:bodyPr/>
                    <a:lstStyle/>
                    <a:p>
                      <a:pPr algn="ctr"/>
                      <a:r>
                        <a:rPr lang="tr-TR" sz="1400" b="1" dirty="0" smtClean="0"/>
                        <a:t>Özdüzenleme, </a:t>
                      </a:r>
                      <a:endParaRPr lang="tr-TR" sz="1400" b="1" dirty="0"/>
                    </a:p>
                  </a:txBody>
                  <a:tcPr/>
                </a:tc>
              </a:tr>
              <a:tr h="370840">
                <a:tc>
                  <a:txBody>
                    <a:bodyPr/>
                    <a:lstStyle/>
                    <a:p>
                      <a:pPr algn="ctr"/>
                      <a:r>
                        <a:rPr lang="tr-TR" sz="1400" b="1" kern="1200" dirty="0" smtClean="0"/>
                        <a:t>Akranlar ve Yetişkinlerle Pozitif İlişkiler,</a:t>
                      </a:r>
                      <a:endParaRPr lang="tr-TR" sz="1400" b="1" dirty="0"/>
                    </a:p>
                  </a:txBody>
                  <a:tcPr/>
                </a:tc>
                <a:tc>
                  <a:txBody>
                    <a:bodyPr/>
                    <a:lstStyle/>
                    <a:p>
                      <a:pPr algn="ctr"/>
                      <a:r>
                        <a:rPr lang="tr-TR" sz="1400" b="1" dirty="0" smtClean="0"/>
                        <a:t>Esneklik,</a:t>
                      </a:r>
                      <a:endParaRPr lang="tr-TR" sz="1400" b="1" dirty="0"/>
                    </a:p>
                  </a:txBody>
                  <a:tcPr/>
                </a:tc>
                <a:tc>
                  <a:txBody>
                    <a:bodyPr/>
                    <a:lstStyle/>
                    <a:p>
                      <a:pPr algn="ctr"/>
                      <a:r>
                        <a:rPr lang="tr-TR" sz="1400" b="1" dirty="0" smtClean="0"/>
                        <a:t>Fiziksel Sağlık,</a:t>
                      </a:r>
                      <a:endParaRPr lang="tr-TR" sz="1400" b="1" dirty="0"/>
                    </a:p>
                  </a:txBody>
                  <a:tcPr/>
                </a:tc>
              </a:tr>
              <a:tr h="370840">
                <a:tc>
                  <a:txBody>
                    <a:bodyPr/>
                    <a:lstStyle/>
                    <a:p>
                      <a:pPr algn="ctr"/>
                      <a:r>
                        <a:rPr lang="tr-TR" sz="1400" b="1" kern="1200" dirty="0" smtClean="0"/>
                        <a:t>Sabır,</a:t>
                      </a:r>
                      <a:endParaRPr lang="tr-TR" sz="1400" b="1" dirty="0"/>
                    </a:p>
                  </a:txBody>
                  <a:tcPr/>
                </a:tc>
                <a:tc>
                  <a:txBody>
                    <a:bodyPr/>
                    <a:lstStyle/>
                    <a:p>
                      <a:pPr algn="ctr"/>
                      <a:r>
                        <a:rPr lang="tr-TR" sz="1400" b="1" kern="1200" dirty="0" smtClean="0"/>
                        <a:t>Güvenli, öngörülebilir ve sevgi dolu aile ortamı,</a:t>
                      </a:r>
                      <a:endParaRPr lang="tr-TR" sz="1400" b="1" dirty="0"/>
                    </a:p>
                  </a:txBody>
                  <a:tcPr/>
                </a:tc>
                <a:tc>
                  <a:txBody>
                    <a:bodyPr/>
                    <a:lstStyle/>
                    <a:p>
                      <a:pPr algn="ctr"/>
                      <a:r>
                        <a:rPr lang="tr-TR" sz="1400" b="1" dirty="0" smtClean="0"/>
                        <a:t>Güvenlik,</a:t>
                      </a:r>
                      <a:endParaRPr lang="tr-TR" sz="1400" b="1" dirty="0"/>
                    </a:p>
                  </a:txBody>
                  <a:tcPr/>
                </a:tc>
              </a:tr>
            </a:tbl>
          </a:graphicData>
        </a:graphic>
      </p:graphicFrame>
    </p:spTree>
    <p:extLst>
      <p:ext uri="{BB962C8B-B14F-4D97-AF65-F5344CB8AC3E}">
        <p14:creationId xmlns:p14="http://schemas.microsoft.com/office/powerpoint/2010/main" val="2157243119"/>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87824" y="0"/>
            <a:ext cx="4824536" cy="369332"/>
          </a:xfrm>
          <a:prstGeom prst="rect">
            <a:avLst/>
          </a:prstGeom>
          <a:noFill/>
        </p:spPr>
        <p:txBody>
          <a:bodyPr wrap="square" rtlCol="0">
            <a:spAutoFit/>
          </a:bodyPr>
          <a:lstStyle/>
          <a:p>
            <a:pPr algn="ctr"/>
            <a:r>
              <a:rPr lang="tr-TR" b="1" dirty="0" smtClean="0"/>
              <a:t>“ÇOCUKLARDA İYİ OLUŞ BOYUTLARI”</a:t>
            </a:r>
            <a:endParaRPr lang="tr-TR" b="1" dirty="0"/>
          </a:p>
        </p:txBody>
      </p:sp>
      <p:graphicFrame>
        <p:nvGraphicFramePr>
          <p:cNvPr id="3" name="2 Diyagram"/>
          <p:cNvGraphicFramePr/>
          <p:nvPr>
            <p:extLst>
              <p:ext uri="{D42A27DB-BD31-4B8C-83A1-F6EECF244321}">
                <p14:modId xmlns:p14="http://schemas.microsoft.com/office/powerpoint/2010/main" val="1399587132"/>
              </p:ext>
            </p:extLst>
          </p:nvPr>
        </p:nvGraphicFramePr>
        <p:xfrm>
          <a:off x="2714612" y="1571618"/>
          <a:ext cx="5976958" cy="3143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7243119"/>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2000" b="1" dirty="0" smtClean="0"/>
              <a:t>SAĞLIK</a:t>
            </a:r>
            <a:br>
              <a:rPr lang="tr-TR" sz="2000" b="1" dirty="0" smtClean="0"/>
            </a:br>
            <a:r>
              <a:rPr lang="tr-TR" sz="2000" b="1" dirty="0" smtClean="0"/>
              <a:t>     “Bedenen,zihnen ve sosyal yönden tam bir iyilik hali.”</a:t>
            </a:r>
            <a:endParaRPr lang="tr-TR" sz="2000" b="1" dirty="0"/>
          </a:p>
        </p:txBody>
      </p:sp>
      <p:sp>
        <p:nvSpPr>
          <p:cNvPr id="3" name="2 İçerik Yer Tutucusu"/>
          <p:cNvSpPr>
            <a:spLocks noGrp="1"/>
          </p:cNvSpPr>
          <p:nvPr>
            <p:ph idx="1"/>
          </p:nvPr>
        </p:nvSpPr>
        <p:spPr/>
        <p:txBody>
          <a:bodyPr>
            <a:normAutofit/>
          </a:bodyPr>
          <a:lstStyle/>
          <a:p>
            <a:pPr algn="just"/>
            <a:r>
              <a:rPr lang="tr-TR" sz="2000" dirty="0" smtClean="0"/>
              <a:t>Sağlıklı yaşam tarzı ve davranış ölçütleri arasında </a:t>
            </a:r>
            <a:r>
              <a:rPr lang="tr-TR" sz="2000" b="1" i="1" dirty="0" smtClean="0">
                <a:solidFill>
                  <a:srgbClr val="FF0000"/>
                </a:solidFill>
              </a:rPr>
              <a:t>diyet ve beslenme, yeteri kadar uyku, fiziksel aktivite ve egzersiz, </a:t>
            </a:r>
            <a:r>
              <a:rPr lang="tr-TR" sz="2000" dirty="0" smtClean="0"/>
              <a:t>yer almaktadır. Ayrıca araştırmalar gösteriyor ki yüksek iyi oluş düzeyi düşük kan basıncı ve gelişen bağışıklık sistemi gibi fiziksel sağlık durumları ile ilişkilidir. Bunların yanında düşük stres düzeyi ve olumlu duygulanım durumu fiziksel sağlığın gelişiminde doğrudan rol oynamaktadır. </a:t>
            </a:r>
            <a:endParaRPr lang="tr-TR" sz="2000" dirty="0"/>
          </a:p>
        </p:txBody>
      </p:sp>
      <p:pic>
        <p:nvPicPr>
          <p:cNvPr id="1026" name="Picture 2" descr="C:\Users\Fikri\Desktop\healthy-habits.jpg"/>
          <p:cNvPicPr>
            <a:picLocks noChangeAspect="1" noChangeArrowheads="1"/>
          </p:cNvPicPr>
          <p:nvPr/>
        </p:nvPicPr>
        <p:blipFill>
          <a:blip r:embed="rId2" cstate="print"/>
          <a:srcRect/>
          <a:stretch>
            <a:fillRect/>
          </a:stretch>
        </p:blipFill>
        <p:spPr bwMode="auto">
          <a:xfrm>
            <a:off x="6000760" y="3214692"/>
            <a:ext cx="2451908" cy="1500180"/>
          </a:xfrm>
          <a:prstGeom prst="rect">
            <a:avLst/>
          </a:prstGeom>
          <a:ln w="228600" cap="sq" cmpd="thickThin">
            <a:solidFill>
              <a:srgbClr val="7030A0"/>
            </a:solidFill>
            <a:prstDash val="solid"/>
            <a:miter lim="800000"/>
          </a:ln>
          <a:effectLst>
            <a:innerShdw blurRad="76200">
              <a:srgbClr val="000000"/>
            </a:innerShdw>
          </a:effectLst>
        </p:spPr>
      </p:pic>
    </p:spTree>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2000" b="1" dirty="0" smtClean="0"/>
              <a:t>   DÜŞÜK İÇSELLEŞTİRME</a:t>
            </a:r>
            <a:br>
              <a:rPr lang="tr-TR" sz="2000" b="1" dirty="0" smtClean="0"/>
            </a:br>
            <a:endParaRPr lang="tr-TR" sz="2000" b="1" dirty="0"/>
          </a:p>
        </p:txBody>
      </p:sp>
      <p:sp>
        <p:nvSpPr>
          <p:cNvPr id="3" name="2 İçerik Yer Tutucusu"/>
          <p:cNvSpPr>
            <a:spLocks noGrp="1"/>
          </p:cNvSpPr>
          <p:nvPr>
            <p:ph idx="1"/>
          </p:nvPr>
        </p:nvSpPr>
        <p:spPr/>
        <p:txBody>
          <a:bodyPr>
            <a:normAutofit/>
          </a:bodyPr>
          <a:lstStyle/>
          <a:p>
            <a:pPr algn="just"/>
            <a:r>
              <a:rPr lang="tr-TR" sz="2000" dirty="0" smtClean="0"/>
              <a:t>İçselleştirme davranışları endişeli olma, ürkeklik ve içine kapanıklık gibi sorunlar ile kaygı, depresyon, içe çekilme ve psikosomatik sıkıntılar şeklinde gözlenmektedir. Bu sorunlar genellikle aşırı kontrol edilen çocuklarda görülmektedir. </a:t>
            </a:r>
          </a:p>
          <a:p>
            <a:pPr algn="just"/>
            <a:r>
              <a:rPr lang="tr-TR" sz="2000" dirty="0" smtClean="0"/>
              <a:t>Kaygı, stres, depresyon, çekingenlik, içe kapanıklık ve psikosomatik sıkıntılar gibi içe yönelimli negatif durumlar karşısında çocuğun duygularını kontrol ederek davranışlarını olumlu yönde düzenlemesi gerekir.</a:t>
            </a:r>
            <a:endParaRPr lang="tr-TR" sz="2000" dirty="0"/>
          </a:p>
        </p:txBody>
      </p:sp>
      <p:pic>
        <p:nvPicPr>
          <p:cNvPr id="4" name="Picture 2" descr="C:\Users\Feza Bilgisayar\Desktop\İYİ OLUŞ VE VELİ KAYNAKÇA\indir.jf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531206"/>
            <a:ext cx="2640335" cy="134112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1800" b="1" dirty="0" smtClean="0"/>
              <a:t>   DÜŞÜK DIŞSALLAŞTIRMA</a:t>
            </a:r>
            <a:br>
              <a:rPr lang="tr-TR" sz="1800" b="1" dirty="0" smtClean="0"/>
            </a:br>
            <a:endParaRPr lang="tr-TR" sz="1800" b="1" dirty="0"/>
          </a:p>
        </p:txBody>
      </p:sp>
      <p:sp>
        <p:nvSpPr>
          <p:cNvPr id="3" name="2 İçerik Yer Tutucusu"/>
          <p:cNvSpPr>
            <a:spLocks noGrp="1"/>
          </p:cNvSpPr>
          <p:nvPr>
            <p:ph idx="1"/>
          </p:nvPr>
        </p:nvSpPr>
        <p:spPr/>
        <p:txBody>
          <a:bodyPr>
            <a:normAutofit/>
          </a:bodyPr>
          <a:lstStyle/>
          <a:p>
            <a:pPr algn="just"/>
            <a:r>
              <a:rPr lang="tr-TR" sz="1800" dirty="0" smtClean="0"/>
              <a:t>Erken çocukluk döneminde dışsallaştırma davranışları genellikle öfke patlamaları, dürtüsellik ve karşı gelme gibi sorun belirtileri ile gözlenmektedir. Düşük dışsallaştırma kızgınlık, saldırganlık, öfke ve kurallara karşı gelme gibi dışa yönelimli negatif durumlar karşısında çocuğun duygularını kontrol altına alarak davranışlarını olumlu yönde düzenlemesi olarak tanımlanmıştır.</a:t>
            </a:r>
          </a:p>
          <a:p>
            <a:pPr algn="just"/>
            <a:endParaRPr lang="tr-TR" sz="2000" dirty="0"/>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6810"/>
            <a:ext cx="8229600" cy="857250"/>
          </a:xfrm>
        </p:spPr>
        <p:txBody>
          <a:bodyPr>
            <a:normAutofit/>
          </a:bodyPr>
          <a:lstStyle/>
          <a:p>
            <a:r>
              <a:rPr lang="tr-TR" sz="1800" b="1" dirty="0" smtClean="0">
                <a:latin typeface="Times New Roman" pitchFamily="18" charset="0"/>
                <a:cs typeface="Times New Roman" pitchFamily="18" charset="0"/>
              </a:rPr>
              <a:t>İYİ OLUŞ NEDİR?</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buNone/>
            </a:pPr>
            <a:endParaRPr lang="tr-TR" sz="1800" dirty="0">
              <a:latin typeface="Times New Roman" pitchFamily="18" charset="0"/>
              <a:cs typeface="Times New Roman" pitchFamily="18" charset="0"/>
            </a:endParaRPr>
          </a:p>
          <a:p>
            <a:pPr algn="just"/>
            <a:r>
              <a:rPr lang="tr-TR" sz="1800" dirty="0" smtClean="0">
                <a:latin typeface="Times New Roman" pitchFamily="18" charset="0"/>
                <a:cs typeface="Times New Roman" pitchFamily="18" charset="0"/>
              </a:rPr>
              <a:t>Olumlu kendilik algısı,</a:t>
            </a:r>
          </a:p>
          <a:p>
            <a:pPr algn="just"/>
            <a:r>
              <a:rPr lang="tr-TR" sz="1800" dirty="0" smtClean="0">
                <a:latin typeface="Times New Roman" pitchFamily="18" charset="0"/>
                <a:cs typeface="Times New Roman" pitchFamily="18" charset="0"/>
              </a:rPr>
              <a:t>Sınırlılıklarının farkında olma,</a:t>
            </a:r>
          </a:p>
          <a:p>
            <a:pPr algn="just"/>
            <a:r>
              <a:rPr lang="tr-TR" sz="1800" dirty="0" smtClean="0">
                <a:latin typeface="Times New Roman" pitchFamily="18" charset="0"/>
                <a:cs typeface="Times New Roman" pitchFamily="18" charset="0"/>
              </a:rPr>
              <a:t>Diğerleriyle güvenli ve sağlıklı ilişkiler geliştirebilme,</a:t>
            </a:r>
          </a:p>
          <a:p>
            <a:pPr algn="just"/>
            <a:r>
              <a:rPr lang="tr-TR" sz="1800" dirty="0" smtClean="0">
                <a:latin typeface="Times New Roman" pitchFamily="18" charset="0"/>
                <a:cs typeface="Times New Roman" pitchFamily="18" charset="0"/>
              </a:rPr>
              <a:t>Yaşamda bir amacın olması,</a:t>
            </a:r>
          </a:p>
          <a:p>
            <a:pPr algn="just"/>
            <a:r>
              <a:rPr lang="tr-TR" sz="1800" dirty="0" smtClean="0">
                <a:latin typeface="Times New Roman" pitchFamily="18" charset="0"/>
                <a:cs typeface="Times New Roman" pitchFamily="18" charset="0"/>
              </a:rPr>
              <a:t>Kendinle barışık olma,</a:t>
            </a:r>
          </a:p>
          <a:p>
            <a:pPr algn="just"/>
            <a:r>
              <a:rPr lang="tr-TR" sz="1800" dirty="0" smtClean="0">
                <a:latin typeface="Times New Roman" pitchFamily="18" charset="0"/>
                <a:cs typeface="Times New Roman" pitchFamily="18" charset="0"/>
              </a:rPr>
              <a:t>Özerk ve bağımsız hareket edebilme.</a:t>
            </a:r>
          </a:p>
          <a:p>
            <a:pPr algn="just"/>
            <a:endParaRPr lang="tr-TR" sz="1800" dirty="0">
              <a:latin typeface="Times New Roman" pitchFamily="18" charset="0"/>
              <a:cs typeface="Times New Roman" pitchFamily="18" charset="0"/>
            </a:endParaRPr>
          </a:p>
          <a:p>
            <a:pPr algn="just"/>
            <a:r>
              <a:rPr lang="tr-TR" sz="1800" dirty="0" smtClean="0">
                <a:latin typeface="Times New Roman" pitchFamily="18" charset="0"/>
                <a:cs typeface="Times New Roman" pitchFamily="18" charset="0"/>
              </a:rPr>
              <a:t>‘’Tüm sınırlılıklara rağmen uzun vadede pozitif ruh sağlığı.’’</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7" y="1203598"/>
            <a:ext cx="2113855" cy="1636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977386"/>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fontScale="90000"/>
          </a:bodyPr>
          <a:lstStyle/>
          <a:p>
            <a:r>
              <a:rPr lang="tr-TR" sz="3600" b="1" dirty="0" smtClean="0"/>
              <a:t>   </a:t>
            </a:r>
            <a:r>
              <a:rPr lang="tr-TR" sz="2000" b="1" dirty="0" smtClean="0"/>
              <a:t>BİLİŞSEL ESNEKLİK</a:t>
            </a:r>
            <a:br>
              <a:rPr lang="tr-TR" sz="2000" b="1" dirty="0" smtClean="0"/>
            </a:br>
            <a:endParaRPr lang="tr-TR" sz="2000" b="1" dirty="0"/>
          </a:p>
        </p:txBody>
      </p:sp>
      <p:sp>
        <p:nvSpPr>
          <p:cNvPr id="3" name="2 İçerik Yer Tutucusu"/>
          <p:cNvSpPr>
            <a:spLocks noGrp="1"/>
          </p:cNvSpPr>
          <p:nvPr>
            <p:ph idx="1"/>
          </p:nvPr>
        </p:nvSpPr>
        <p:spPr/>
        <p:txBody>
          <a:bodyPr>
            <a:normAutofit/>
          </a:bodyPr>
          <a:lstStyle/>
          <a:p>
            <a:pPr algn="just">
              <a:lnSpc>
                <a:spcPct val="150000"/>
              </a:lnSpc>
            </a:pPr>
            <a:r>
              <a:rPr lang="tr-TR" sz="1400" dirty="0" smtClean="0">
                <a:latin typeface="Times New Roman" pitchFamily="18" charset="0"/>
                <a:cs typeface="Times New Roman" pitchFamily="18" charset="0"/>
              </a:rPr>
              <a:t>Olumlu bir duygusal duruma sahip olmanın problemlere çözüm yolları bulmada etkili görülen yaratıcılığı arttırdığı bulunmuştur. </a:t>
            </a:r>
            <a:r>
              <a:rPr lang="tr-TR" sz="1400" dirty="0" err="1" smtClean="0">
                <a:latin typeface="Times New Roman" pitchFamily="18" charset="0"/>
                <a:cs typeface="Times New Roman" pitchFamily="18" charset="0"/>
              </a:rPr>
              <a:t>Fredrickson</a:t>
            </a:r>
            <a:r>
              <a:rPr lang="tr-TR" sz="1400" dirty="0" smtClean="0">
                <a:latin typeface="Times New Roman" pitchFamily="18" charset="0"/>
                <a:cs typeface="Times New Roman" pitchFamily="18" charset="0"/>
              </a:rPr>
              <a:t> (1998) keyif ve eğlencenin çocukların genellikle oyun oynarken hissettikleri olumlu bir duygu olduğunu belirtmektedir. Bu duygulanım peşinde koşan çocuk, oyun oynarken dolaylı ve doğrudan olarak fiziksel, zihinsel ve sosyal becerilerini geliştirmektedir. Bu süreçte çocukta oluşan ilgi kişisel gelişim ve bilgi için temel olan keşif ve araştırmayı teşvik etmektedir.</a:t>
            </a:r>
          </a:p>
          <a:p>
            <a:pPr algn="just"/>
            <a:endParaRPr lang="tr-TR" sz="1400" dirty="0" smtClean="0">
              <a:latin typeface="Times New Roman" pitchFamily="18" charset="0"/>
              <a:cs typeface="Times New Roman" pitchFamily="18" charset="0"/>
            </a:endParaRPr>
          </a:p>
          <a:p>
            <a:pPr algn="just">
              <a:lnSpc>
                <a:spcPct val="150000"/>
              </a:lnSpc>
            </a:pPr>
            <a:r>
              <a:rPr lang="tr-TR" sz="1400" dirty="0" smtClean="0">
                <a:latin typeface="Times New Roman" pitchFamily="18" charset="0"/>
                <a:cs typeface="Times New Roman" pitchFamily="18" charset="0"/>
              </a:rPr>
              <a:t>Birey </a:t>
            </a:r>
            <a:r>
              <a:rPr lang="tr-TR" sz="1400" dirty="0">
                <a:latin typeface="Times New Roman" pitchFamily="18" charset="0"/>
                <a:cs typeface="Times New Roman" pitchFamily="18" charset="0"/>
              </a:rPr>
              <a:t>bir problemle, olayla ya da durumla karşılaştığında tek bir çözüm üzerine odaklanmayacağı, çok yönlü düşüneceği ve işler planladığı gibi gitmeyince yeni durumlara göre yeni ayarlamalar yapabileceği ve yeni durumu var olan duruma uyarlayabileceği düşünülmektedir</a:t>
            </a:r>
            <a:r>
              <a:rPr lang="tr-TR" sz="2000" dirty="0"/>
              <a:t>.</a:t>
            </a:r>
          </a:p>
        </p:txBody>
      </p:sp>
    </p:spTree>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1800" b="1" dirty="0" smtClean="0"/>
              <a:t>ÖZERKLİK</a:t>
            </a:r>
            <a:br>
              <a:rPr lang="tr-TR" sz="1800" b="1" dirty="0" smtClean="0"/>
            </a:br>
            <a:endParaRPr lang="tr-TR" sz="1800" b="1" dirty="0"/>
          </a:p>
        </p:txBody>
      </p:sp>
      <p:sp>
        <p:nvSpPr>
          <p:cNvPr id="3" name="2 İçerik Yer Tutucusu"/>
          <p:cNvSpPr>
            <a:spLocks noGrp="1"/>
          </p:cNvSpPr>
          <p:nvPr>
            <p:ph idx="1"/>
          </p:nvPr>
        </p:nvSpPr>
        <p:spPr/>
        <p:txBody>
          <a:bodyPr>
            <a:normAutofit/>
          </a:bodyPr>
          <a:lstStyle/>
          <a:p>
            <a:pPr algn="just"/>
            <a:r>
              <a:rPr lang="tr-TR" sz="1800" dirty="0"/>
              <a:t>B</a:t>
            </a:r>
            <a:r>
              <a:rPr lang="tr-TR" sz="1800" dirty="0" smtClean="0"/>
              <a:t>ireyin eylemlerini kendi iradesi ile başlatması ve yaşamda kendi seçimlerini yapması şeklinde değerlendirilmektedir. Özerklik, planlama ve uygulama sürecinde çocuğun bağımsız olarak karar alması, davranışı başlatması ve bu süreçte oluşan duyguları yöneterek bir yetişkin onayı veya desteği beklemeden davranışı sürdürebilme ve sonlandırabilme yetkinliğini gösterebilmesi şeklinde tanımlanmıştır.</a:t>
            </a:r>
          </a:p>
          <a:p>
            <a:pPr algn="just"/>
            <a:endParaRPr lang="tr-TR" sz="2000" dirty="0"/>
          </a:p>
        </p:txBody>
      </p:sp>
    </p:spTree>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1800" b="1" dirty="0" smtClean="0"/>
              <a:t>GİRİŞİMCİLİK</a:t>
            </a:r>
            <a:br>
              <a:rPr lang="tr-TR" sz="1800" b="1" dirty="0" smtClean="0"/>
            </a:br>
            <a:endParaRPr lang="tr-TR" sz="1800" b="1" dirty="0"/>
          </a:p>
        </p:txBody>
      </p:sp>
      <p:sp>
        <p:nvSpPr>
          <p:cNvPr id="3" name="2 İçerik Yer Tutucusu"/>
          <p:cNvSpPr>
            <a:spLocks noGrp="1"/>
          </p:cNvSpPr>
          <p:nvPr>
            <p:ph idx="1"/>
          </p:nvPr>
        </p:nvSpPr>
        <p:spPr/>
        <p:txBody>
          <a:bodyPr>
            <a:normAutofit/>
          </a:bodyPr>
          <a:lstStyle/>
          <a:p>
            <a:pPr algn="just"/>
            <a:r>
              <a:rPr lang="tr-TR" sz="1800" dirty="0" smtClean="0"/>
              <a:t>Girişimci çocuk, kendi başına karar verebilen, başladığı işi bitirebilen, başkalarının ne hissettiğini önemseyen, çevresindekilerin de ihtiyaçlarını dikkate alan, problem çözme becerisi gelişmiş, arkadaşlarına liderlik edebilen, özverili ve mutlu çocuk olarak betimlenmektedir. Ayrıca yapılan deneysel bir araştırmada girişkenliğin geliştirilmesinin çocuklarda öznel iyi oluşu arttırdığı bulunmuştur.</a:t>
            </a:r>
            <a:endParaRPr lang="tr-TR" sz="1800" dirty="0"/>
          </a:p>
        </p:txBody>
      </p:sp>
    </p:spTree>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2000" b="1" dirty="0" smtClean="0"/>
              <a:t>DEĞERLER</a:t>
            </a:r>
            <a:r>
              <a:rPr lang="tr-TR" sz="3600" b="1" dirty="0" smtClean="0"/>
              <a:t/>
            </a:r>
            <a:br>
              <a:rPr lang="tr-TR" sz="3600" b="1" dirty="0" smtClean="0"/>
            </a:br>
            <a:endParaRPr lang="tr-TR" sz="2200" b="1" dirty="0"/>
          </a:p>
        </p:txBody>
      </p:sp>
      <p:sp>
        <p:nvSpPr>
          <p:cNvPr id="3" name="2 İçerik Yer Tutucusu"/>
          <p:cNvSpPr>
            <a:spLocks noGrp="1"/>
          </p:cNvSpPr>
          <p:nvPr>
            <p:ph idx="1"/>
          </p:nvPr>
        </p:nvSpPr>
        <p:spPr/>
        <p:txBody>
          <a:bodyPr>
            <a:normAutofit/>
          </a:bodyPr>
          <a:lstStyle/>
          <a:p>
            <a:pPr algn="just"/>
            <a:r>
              <a:rPr lang="tr-TR" sz="2000" dirty="0" smtClean="0"/>
              <a:t>Değerler ve iyi oluşun ilişkisine yönelik araştırmalar incelendiğinde, karşılıklı yardımlaşmanın bireylerin stres düzeyini azalttığı ve iyi oluş düzeyini arttırdığı görülmektedir (</a:t>
            </a:r>
            <a:r>
              <a:rPr lang="tr-TR" sz="2000" dirty="0" err="1" smtClean="0"/>
              <a:t>Burke</a:t>
            </a:r>
            <a:r>
              <a:rPr lang="tr-TR" sz="2000" dirty="0" smtClean="0"/>
              <a:t> ve </a:t>
            </a:r>
            <a:r>
              <a:rPr lang="tr-TR" sz="2000" dirty="0" err="1" smtClean="0"/>
              <a:t>Weir</a:t>
            </a:r>
            <a:r>
              <a:rPr lang="tr-TR" sz="2000" dirty="0" smtClean="0"/>
              <a:t>, 1977). Erken çocuklukta değerlerin içselleştirilmesinin gelişimsel olarak mümkün olmadığı düşünülse bile paylaşma, işbirliği, yardımlaşma gibi değerlerin çocukların sosyal çevrelerinden kabul görmelerini arttırmasının onların sosyalleşme ihtiyaçlarını gidermede katkı sağlayıcı olduğu, dolayısıyla da iyi oluş düzeylerinin artacağı düşünülmektedir. </a:t>
            </a:r>
            <a:endParaRPr lang="tr-TR" sz="2000" dirty="0"/>
          </a:p>
        </p:txBody>
      </p:sp>
    </p:spTree>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1800" b="1" dirty="0" smtClean="0"/>
              <a:t>PSİKOLOJİK DAYANIKLILIK</a:t>
            </a:r>
            <a:br>
              <a:rPr lang="tr-TR" sz="1800" b="1" dirty="0" smtClean="0"/>
            </a:br>
            <a:endParaRPr lang="tr-TR" sz="1800" b="1" dirty="0"/>
          </a:p>
        </p:txBody>
      </p:sp>
      <p:sp>
        <p:nvSpPr>
          <p:cNvPr id="3" name="2 İçerik Yer Tutucusu"/>
          <p:cNvSpPr>
            <a:spLocks noGrp="1"/>
          </p:cNvSpPr>
          <p:nvPr>
            <p:ph idx="1"/>
          </p:nvPr>
        </p:nvSpPr>
        <p:spPr/>
        <p:txBody>
          <a:bodyPr>
            <a:normAutofit/>
          </a:bodyPr>
          <a:lstStyle/>
          <a:p>
            <a:pPr algn="just"/>
            <a:r>
              <a:rPr lang="tr-TR" sz="2000" dirty="0" smtClean="0"/>
              <a:t>Bireyin karşılaştığı zorlu yaşam koşullarının üstesinden gelerek normal/eski haline dönebilmesi şeklinde ele almıştır. Psikolojik dayanıklılığın 13-16 yaş aralığındaki çocuklarda özerklik ve kontrol duygusu (sense of </a:t>
            </a:r>
            <a:r>
              <a:rPr lang="tr-TR" sz="2000" dirty="0" err="1" smtClean="0"/>
              <a:t>mastery</a:t>
            </a:r>
            <a:r>
              <a:rPr lang="tr-TR" sz="2000" dirty="0" smtClean="0"/>
              <a:t>) gibi psikolojik iyi oluşun bir bileşeni olduğu düşünülmektedir (</a:t>
            </a:r>
            <a:r>
              <a:rPr lang="tr-TR" sz="2000" dirty="0" err="1" smtClean="0"/>
              <a:t>Jané-Llopis</a:t>
            </a:r>
            <a:r>
              <a:rPr lang="tr-TR" sz="2000" dirty="0" smtClean="0"/>
              <a:t>, 2008). Okul öncesi dönemde ise psikolojik </a:t>
            </a:r>
            <a:r>
              <a:rPr lang="tr-TR" sz="2000" dirty="0" err="1" smtClean="0"/>
              <a:t>dayanıklığın</a:t>
            </a:r>
            <a:r>
              <a:rPr lang="tr-TR" sz="2000" dirty="0" smtClean="0"/>
              <a:t> sosyal problem çözme becerileri, öz düzenleme, bağlanma, doyum erteleyebilme, yardım alabilme, sosyal yeterlilik, girişkenlik-özgüven ve duygu kontrolü boyutlarının olduğu belirtilmektedir</a:t>
            </a:r>
            <a:endParaRPr lang="tr-TR" sz="2000" dirty="0"/>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8229600" cy="857250"/>
          </a:xfrm>
        </p:spPr>
        <p:txBody>
          <a:bodyPr>
            <a:normAutofit/>
          </a:bodyPr>
          <a:lstStyle/>
          <a:p>
            <a:r>
              <a:rPr lang="tr-TR" sz="2000" b="1" dirty="0" smtClean="0"/>
              <a:t>“YAŞAM DOYUMU”</a:t>
            </a:r>
            <a:r>
              <a:rPr lang="tr-TR" sz="3600" b="1" dirty="0" smtClean="0"/>
              <a:t/>
            </a:r>
            <a:br>
              <a:rPr lang="tr-TR" sz="3600" b="1" dirty="0" smtClean="0"/>
            </a:br>
            <a:endParaRPr lang="tr-TR" sz="2200" b="1" dirty="0"/>
          </a:p>
        </p:txBody>
      </p:sp>
      <p:sp>
        <p:nvSpPr>
          <p:cNvPr id="3" name="2 İçerik Yer Tutucusu"/>
          <p:cNvSpPr>
            <a:spLocks noGrp="1"/>
          </p:cNvSpPr>
          <p:nvPr>
            <p:ph idx="1"/>
          </p:nvPr>
        </p:nvSpPr>
        <p:spPr/>
        <p:txBody>
          <a:bodyPr>
            <a:normAutofit/>
          </a:bodyPr>
          <a:lstStyle/>
          <a:p>
            <a:pPr algn="just"/>
            <a:r>
              <a:rPr lang="tr-TR" sz="1800" b="1" i="1" dirty="0" smtClean="0"/>
              <a:t>“Bireyin kendi belirlediği kriterlere göre (aile, arkadaşlar, toplum, kendisi vb.) yaşam kalitesinin genel olarak değerlendirilmesi”</a:t>
            </a:r>
            <a:r>
              <a:rPr lang="tr-TR" sz="1800" dirty="0" smtClean="0"/>
              <a:t> şeklinde tanımlanmaktadır (</a:t>
            </a:r>
            <a:r>
              <a:rPr lang="tr-TR" sz="1800" dirty="0" err="1" smtClean="0"/>
              <a:t>Shin</a:t>
            </a:r>
            <a:r>
              <a:rPr lang="tr-TR" sz="1800" dirty="0" smtClean="0"/>
              <a:t> ve Johnson, 1978, p. 478; </a:t>
            </a:r>
            <a:r>
              <a:rPr lang="tr-TR" sz="1800" dirty="0" err="1" smtClean="0"/>
              <a:t>akt</a:t>
            </a:r>
            <a:r>
              <a:rPr lang="tr-TR" sz="1800" dirty="0" smtClean="0"/>
              <a:t>. </a:t>
            </a:r>
            <a:r>
              <a:rPr lang="tr-TR" sz="1800" dirty="0" err="1" smtClean="0"/>
              <a:t>Huebne</a:t>
            </a:r>
            <a:r>
              <a:rPr lang="tr-TR" sz="1800" dirty="0" smtClean="0"/>
              <a:t>, 1991). Özellikle öznel iyi oluş ile ilgili araştırmalarda temel bir değişken olan yaşam doyumu bireyin kendi standartlarına dayalı bilişsel bir değerlendirmesi olarak belirtilmektedir (</a:t>
            </a:r>
            <a:r>
              <a:rPr lang="tr-TR" sz="1800" dirty="0" err="1" smtClean="0"/>
              <a:t>Huebner</a:t>
            </a:r>
            <a:r>
              <a:rPr lang="tr-TR" sz="1800" dirty="0" smtClean="0"/>
              <a:t>, 1994). ve </a:t>
            </a:r>
            <a:r>
              <a:rPr lang="tr-TR" sz="1800" b="1" i="1" dirty="0" smtClean="0"/>
              <a:t>aile, arkadaşlar ve okul yaşamında ve diğerleriyle ilişkilerde hissedilen olumlu duygulanım olarak tanımlanmıştır</a:t>
            </a:r>
            <a:r>
              <a:rPr lang="tr-TR" sz="1800" dirty="0" smtClean="0"/>
              <a:t>.</a:t>
            </a:r>
            <a:r>
              <a:rPr lang="tr-TR" sz="1800" b="1" dirty="0" smtClean="0"/>
              <a:t> </a:t>
            </a:r>
            <a:endParaRPr lang="tr-TR" sz="1800" dirty="0"/>
          </a:p>
        </p:txBody>
      </p:sp>
    </p:spTree>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87824" y="0"/>
            <a:ext cx="4824536" cy="646331"/>
          </a:xfrm>
          <a:prstGeom prst="rect">
            <a:avLst/>
          </a:prstGeom>
          <a:noFill/>
        </p:spPr>
        <p:txBody>
          <a:bodyPr wrap="square" rtlCol="0">
            <a:spAutoFit/>
          </a:bodyPr>
          <a:lstStyle/>
          <a:p>
            <a:pPr algn="ctr"/>
            <a:r>
              <a:rPr lang="tr-TR" b="1" dirty="0" smtClean="0"/>
              <a:t>ÇOCUKLARDA BENLİK SAYGISI VE </a:t>
            </a:r>
          </a:p>
          <a:p>
            <a:pPr algn="ctr"/>
            <a:r>
              <a:rPr lang="tr-TR" b="1" dirty="0" smtClean="0"/>
              <a:t>İYİ OLUŞ</a:t>
            </a:r>
            <a:endParaRPr lang="tr-TR" b="1" dirty="0"/>
          </a:p>
        </p:txBody>
      </p:sp>
      <p:sp>
        <p:nvSpPr>
          <p:cNvPr id="3" name="Metin kutusu 2"/>
          <p:cNvSpPr txBox="1"/>
          <p:nvPr/>
        </p:nvSpPr>
        <p:spPr>
          <a:xfrm>
            <a:off x="827584" y="1419622"/>
            <a:ext cx="7488832" cy="3139321"/>
          </a:xfrm>
          <a:prstGeom prst="rect">
            <a:avLst/>
          </a:prstGeom>
          <a:noFill/>
        </p:spPr>
        <p:txBody>
          <a:bodyPr wrap="square" rtlCol="0">
            <a:spAutoFit/>
          </a:bodyPr>
          <a:lstStyle/>
          <a:p>
            <a:pPr algn="just"/>
            <a:r>
              <a:rPr lang="tr-TR" b="1" dirty="0" smtClean="0">
                <a:solidFill>
                  <a:srgbClr val="FF0000"/>
                </a:solidFill>
              </a:rPr>
              <a:t>Benlik</a:t>
            </a:r>
            <a:r>
              <a:rPr lang="tr-TR" dirty="0">
                <a:solidFill>
                  <a:srgbClr val="FF0000"/>
                </a:solidFill>
              </a:rPr>
              <a:t>,</a:t>
            </a:r>
            <a:r>
              <a:rPr lang="tr-TR" dirty="0"/>
              <a:t> </a:t>
            </a:r>
            <a:r>
              <a:rPr lang="tr-TR" dirty="0" smtClean="0"/>
              <a:t>bireyin iyi ya da kötü bir insan olma şeklinde kendisine değer biçmesi anlamına </a:t>
            </a:r>
            <a:r>
              <a:rPr lang="tr-TR" dirty="0"/>
              <a:t>gelmektedir</a:t>
            </a:r>
            <a:r>
              <a:rPr lang="tr-TR" dirty="0" smtClean="0"/>
              <a:t>.</a:t>
            </a:r>
          </a:p>
          <a:p>
            <a:endParaRPr lang="tr-TR" dirty="0" smtClean="0"/>
          </a:p>
          <a:p>
            <a:endParaRPr lang="tr-TR" dirty="0"/>
          </a:p>
          <a:p>
            <a:pPr marL="285750" indent="-285750" algn="just">
              <a:buFont typeface="Arial" pitchFamily="34" charset="0"/>
              <a:buChar char="•"/>
            </a:pPr>
            <a:r>
              <a:rPr lang="tr-TR" dirty="0"/>
              <a:t>Ben neyim? Ben </a:t>
            </a:r>
            <a:r>
              <a:rPr lang="tr-TR" dirty="0" smtClean="0"/>
              <a:t>neler </a:t>
            </a:r>
            <a:r>
              <a:rPr lang="tr-TR" dirty="0"/>
              <a:t>yapabilirim? Bende ne gibi yeterlilikler var? Benim için neler değerlidir? Ben ne yapmalıyım </a:t>
            </a:r>
            <a:r>
              <a:rPr lang="tr-TR" dirty="0" smtClean="0"/>
              <a:t>veya </a:t>
            </a:r>
            <a:r>
              <a:rPr lang="tr-TR" dirty="0"/>
              <a:t>ne </a:t>
            </a:r>
            <a:r>
              <a:rPr lang="tr-TR" dirty="0" smtClean="0"/>
              <a:t>yapmamalıyım?</a:t>
            </a:r>
          </a:p>
          <a:p>
            <a:endParaRPr lang="tr-TR" dirty="0" smtClean="0"/>
          </a:p>
          <a:p>
            <a:pPr marL="285750" indent="-285750">
              <a:buFont typeface="Arial" pitchFamily="34" charset="0"/>
              <a:buChar char="•"/>
            </a:pPr>
            <a:r>
              <a:rPr lang="tr-TR" dirty="0"/>
              <a:t>Çirkin, güzel, akıllı, akılsız, yakışıklı, çekici, yetenekli, sıkıcı, </a:t>
            </a:r>
            <a:r>
              <a:rPr lang="tr-TR" dirty="0" smtClean="0"/>
              <a:t>konuşkan, yetersizim, değersizim gibi.</a:t>
            </a:r>
          </a:p>
          <a:p>
            <a:pPr marL="285750" indent="-285750">
              <a:buFont typeface="Arial" pitchFamily="34" charset="0"/>
              <a:buChar char="•"/>
            </a:pPr>
            <a:endParaRPr lang="tr-TR" dirty="0"/>
          </a:p>
          <a:p>
            <a:endParaRPr lang="tr-TR" dirty="0"/>
          </a:p>
        </p:txBody>
      </p:sp>
    </p:spTree>
    <p:extLst>
      <p:ext uri="{BB962C8B-B14F-4D97-AF65-F5344CB8AC3E}">
        <p14:creationId xmlns:p14="http://schemas.microsoft.com/office/powerpoint/2010/main" val="2157243119"/>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74847" y="178790"/>
            <a:ext cx="4824536" cy="400110"/>
          </a:xfrm>
          <a:prstGeom prst="rect">
            <a:avLst/>
          </a:prstGeom>
          <a:noFill/>
        </p:spPr>
        <p:txBody>
          <a:bodyPr wrap="square" rtlCol="0">
            <a:spAutoFit/>
          </a:bodyPr>
          <a:lstStyle/>
          <a:p>
            <a:pPr algn="ctr"/>
            <a:r>
              <a:rPr lang="tr-TR" sz="2000" b="1" dirty="0" smtClean="0"/>
              <a:t>ÇOCUKLARDA BENLİK SAYGISI VE İYİ OLUŞ</a:t>
            </a:r>
            <a:endParaRPr lang="tr-TR" sz="2000" b="1" dirty="0"/>
          </a:p>
        </p:txBody>
      </p:sp>
      <p:sp>
        <p:nvSpPr>
          <p:cNvPr id="3" name="Metin kutusu 2"/>
          <p:cNvSpPr txBox="1"/>
          <p:nvPr/>
        </p:nvSpPr>
        <p:spPr>
          <a:xfrm>
            <a:off x="901990" y="1059582"/>
            <a:ext cx="7488832" cy="3693319"/>
          </a:xfrm>
          <a:prstGeom prst="rect">
            <a:avLst/>
          </a:prstGeom>
          <a:noFill/>
        </p:spPr>
        <p:txBody>
          <a:bodyPr wrap="square" rtlCol="0">
            <a:spAutoFit/>
          </a:bodyPr>
          <a:lstStyle/>
          <a:p>
            <a:pPr algn="just"/>
            <a:r>
              <a:rPr lang="tr-TR" b="1" dirty="0" smtClean="0">
                <a:solidFill>
                  <a:srgbClr val="FF0000"/>
                </a:solidFill>
              </a:rPr>
              <a:t>Benlik saygısı, </a:t>
            </a:r>
            <a:r>
              <a:rPr lang="tr-TR" dirty="0" smtClean="0"/>
              <a:t>kendini </a:t>
            </a:r>
            <a:r>
              <a:rPr lang="tr-TR" dirty="0"/>
              <a:t>yargılama ve değerlendirme sonucu ortaya çıkan bir </a:t>
            </a:r>
            <a:r>
              <a:rPr lang="tr-TR" dirty="0" err="1" smtClean="0"/>
              <a:t>his’tir</a:t>
            </a:r>
            <a:r>
              <a:rPr lang="tr-TR" dirty="0" smtClean="0"/>
              <a:t>. Kendini </a:t>
            </a:r>
            <a:r>
              <a:rPr lang="tr-TR" dirty="0"/>
              <a:t>değerli hissetme, yeteneklerini, bilgi ve becerilerini ortaya koyabilme, başarma, </a:t>
            </a:r>
            <a:r>
              <a:rPr lang="tr-TR" dirty="0" smtClean="0"/>
              <a:t>toplum </a:t>
            </a:r>
            <a:r>
              <a:rPr lang="tr-TR" dirty="0"/>
              <a:t>içinde beğenilir olma, kabul görme, sevilen olma ve kendi bedensel özelliklerini kabul ve benimseme, benlik saygısının oluşması ve gelişmesinde önde gelen etkenlerdir. </a:t>
            </a:r>
            <a:r>
              <a:rPr lang="tr-TR" dirty="0" smtClean="0"/>
              <a:t>Kişinin </a:t>
            </a:r>
            <a:r>
              <a:rPr lang="tr-TR" dirty="0"/>
              <a:t>kendi </a:t>
            </a:r>
            <a:r>
              <a:rPr lang="tr-TR" dirty="0" smtClean="0"/>
              <a:t>gururlu, değerli</a:t>
            </a:r>
            <a:r>
              <a:rPr lang="tr-TR" dirty="0"/>
              <a:t>, gayretli, etkin ve </a:t>
            </a:r>
            <a:r>
              <a:rPr lang="tr-TR" dirty="0" smtClean="0"/>
              <a:t>başarılı </a:t>
            </a:r>
            <a:r>
              <a:rPr lang="tr-TR" dirty="0"/>
              <a:t>hissetmesidir</a:t>
            </a:r>
            <a:r>
              <a:rPr lang="tr-TR" dirty="0" smtClean="0"/>
              <a:t>. (FİZ.-DUYG.-SOSYL.-ZİH. BENLİK)</a:t>
            </a:r>
          </a:p>
          <a:p>
            <a:endParaRPr lang="tr-TR" dirty="0" smtClean="0"/>
          </a:p>
          <a:p>
            <a:pPr marL="285750" indent="-285750">
              <a:buFont typeface="Arial" pitchFamily="34" charset="0"/>
              <a:buChar char="•"/>
            </a:pPr>
            <a:r>
              <a:rPr lang="tr-TR" dirty="0"/>
              <a:t>Aynada kendime baktığımda, içimi iyi duygular kaplıyor</a:t>
            </a:r>
            <a:r>
              <a:rPr lang="tr-TR" dirty="0" smtClean="0"/>
              <a:t>.</a:t>
            </a:r>
          </a:p>
          <a:p>
            <a:pPr marL="285750" indent="-285750">
              <a:buFont typeface="Arial" pitchFamily="34" charset="0"/>
              <a:buChar char="•"/>
            </a:pPr>
            <a:r>
              <a:rPr lang="tr-TR" dirty="0"/>
              <a:t>Kendim olduğum için </a:t>
            </a:r>
            <a:r>
              <a:rPr lang="tr-TR" dirty="0" smtClean="0"/>
              <a:t>mutluyum</a:t>
            </a:r>
          </a:p>
          <a:p>
            <a:pPr marL="285750" indent="-285750">
              <a:buFont typeface="Arial" pitchFamily="34" charset="0"/>
              <a:buChar char="•"/>
            </a:pPr>
            <a:r>
              <a:rPr lang="tr-TR" dirty="0"/>
              <a:t>Ben, başkaları kadar değerliyim</a:t>
            </a:r>
            <a:r>
              <a:rPr lang="tr-TR" dirty="0" smtClean="0"/>
              <a:t>.</a:t>
            </a:r>
          </a:p>
          <a:p>
            <a:endParaRPr lang="tr-TR" dirty="0"/>
          </a:p>
          <a:p>
            <a:pPr marL="285750" indent="-285750">
              <a:buFont typeface="Arial" pitchFamily="34" charset="0"/>
              <a:buChar char="•"/>
            </a:pPr>
            <a:endParaRPr lang="tr-TR" i="1" dirty="0"/>
          </a:p>
          <a:p>
            <a:endParaRPr lang="tr-TR" dirty="0"/>
          </a:p>
        </p:txBody>
      </p:sp>
    </p:spTree>
    <p:extLst>
      <p:ext uri="{BB962C8B-B14F-4D97-AF65-F5344CB8AC3E}">
        <p14:creationId xmlns:p14="http://schemas.microsoft.com/office/powerpoint/2010/main" val="211016182"/>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41528" y="31531"/>
            <a:ext cx="8229600" cy="857250"/>
          </a:xfrm>
        </p:spPr>
        <p:txBody>
          <a:bodyPr>
            <a:normAutofit/>
          </a:bodyPr>
          <a:lstStyle/>
          <a:p>
            <a:r>
              <a:rPr lang="tr-TR" sz="1800" b="1" dirty="0" smtClean="0">
                <a:latin typeface="Times New Roman" pitchFamily="18" charset="0"/>
                <a:cs typeface="Times New Roman" pitchFamily="18" charset="0"/>
              </a:rPr>
              <a:t>Araştırma Sonuçları</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1800" dirty="0" smtClean="0">
                <a:latin typeface="Times New Roman" pitchFamily="18" charset="0"/>
                <a:cs typeface="Times New Roman" pitchFamily="18" charset="0"/>
              </a:rPr>
              <a:t>Benlik saygısının düşük olduğu bireylerde kaygı bozuklukları, yeme bozuklukları, çocukluk çağı depresyonu ve davranış bozuklukları yaygın olarak görülmektedir.</a:t>
            </a:r>
            <a:endParaRPr lang="tr-TR" sz="1800" dirty="0">
              <a:latin typeface="Times New Roman" pitchFamily="18" charset="0"/>
              <a:cs typeface="Times New Roman" pitchFamily="18" charset="0"/>
            </a:endParaRPr>
          </a:p>
        </p:txBody>
      </p:sp>
      <p:pic>
        <p:nvPicPr>
          <p:cNvPr id="2050" name="Picture 2" descr="C:\Users\Feza Bilgisayar\Desktop\İYİ OLUŞ VE VELİ KAYNAKÇA\1553870806617-shutterstock-672069292-e-152692218450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2787774"/>
            <a:ext cx="1728192" cy="1152128"/>
          </a:xfrm>
          <a:prstGeom prst="rect">
            <a:avLst/>
          </a:prstGeom>
          <a:solidFill>
            <a:srgbClr val="000000">
              <a:shade val="95000"/>
            </a:srgbClr>
          </a:solidFill>
          <a:ln w="444500" cap="sq">
            <a:solidFill>
              <a:srgbClr val="00B0F0"/>
            </a:solidFill>
            <a:miter lim="800000"/>
          </a:ln>
          <a:effectLst>
            <a:outerShdw blurRad="254000" dist="190500" dir="2700000" sy="90000" algn="bl" rotWithShape="0">
              <a:srgbClr val="000000">
                <a:alpha val="40000"/>
              </a:srgbClr>
            </a:outerShdw>
          </a:effectLst>
          <a:extLst/>
        </p:spPr>
      </p:pic>
    </p:spTree>
    <p:extLst>
      <p:ext uri="{BB962C8B-B14F-4D97-AF65-F5344CB8AC3E}">
        <p14:creationId xmlns:p14="http://schemas.microsoft.com/office/powerpoint/2010/main" val="3320967203"/>
      </p:ext>
    </p:extLst>
  </p:cSld>
  <p:clrMapOvr>
    <a:masterClrMapping/>
  </p:clrMapOvr>
  <p:transition spd="slow">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41528" y="31531"/>
            <a:ext cx="8229600" cy="857250"/>
          </a:xfrm>
        </p:spPr>
        <p:txBody>
          <a:bodyPr>
            <a:normAutofit/>
          </a:bodyPr>
          <a:lstStyle/>
          <a:p>
            <a:r>
              <a:rPr lang="tr-TR" sz="1800" b="1" dirty="0" smtClean="0">
                <a:latin typeface="Times New Roman" pitchFamily="18" charset="0"/>
                <a:cs typeface="Times New Roman" pitchFamily="18" charset="0"/>
              </a:rPr>
              <a:t>Araştırma Sonuçları</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1800" dirty="0" smtClean="0">
                <a:latin typeface="Times New Roman" pitchFamily="18" charset="0"/>
                <a:cs typeface="Times New Roman" pitchFamily="18" charset="0"/>
              </a:rPr>
              <a:t>13.000 </a:t>
            </a:r>
            <a:r>
              <a:rPr lang="tr-TR" sz="1800" dirty="0">
                <a:latin typeface="Times New Roman" pitchFamily="18" charset="0"/>
                <a:cs typeface="Times New Roman" pitchFamily="18" charset="0"/>
              </a:rPr>
              <a:t>üniversite öğrencisi üzerinde </a:t>
            </a:r>
            <a:r>
              <a:rPr lang="tr-TR" sz="1800" dirty="0" smtClean="0">
                <a:latin typeface="Times New Roman" pitchFamily="18" charset="0"/>
                <a:cs typeface="Times New Roman" pitchFamily="18" charset="0"/>
              </a:rPr>
              <a:t>gerçekleştirilen bir çalışmada </a:t>
            </a:r>
            <a:r>
              <a:rPr lang="tr-TR" sz="1800" dirty="0">
                <a:latin typeface="Times New Roman" pitchFamily="18" charset="0"/>
                <a:cs typeface="Times New Roman" pitchFamily="18" charset="0"/>
              </a:rPr>
              <a:t>benlik saygısının </a:t>
            </a:r>
            <a:r>
              <a:rPr lang="tr-TR" sz="1800" dirty="0" smtClean="0">
                <a:latin typeface="Times New Roman" pitchFamily="18" charset="0"/>
                <a:cs typeface="Times New Roman" pitchFamily="18" charset="0"/>
              </a:rPr>
              <a:t>iyi oluşun önemli bir </a:t>
            </a:r>
            <a:r>
              <a:rPr lang="tr-TR" sz="1800" dirty="0" err="1">
                <a:latin typeface="Times New Roman" pitchFamily="18" charset="0"/>
                <a:cs typeface="Times New Roman" pitchFamily="18" charset="0"/>
              </a:rPr>
              <a:t>yordayıcısı</a:t>
            </a:r>
            <a:r>
              <a:rPr lang="tr-TR" sz="1800" dirty="0">
                <a:latin typeface="Times New Roman" pitchFamily="18" charset="0"/>
                <a:cs typeface="Times New Roman" pitchFamily="18" charset="0"/>
              </a:rPr>
              <a:t> </a:t>
            </a:r>
            <a:r>
              <a:rPr lang="tr-TR" sz="1800" dirty="0" smtClean="0">
                <a:latin typeface="Times New Roman" pitchFamily="18" charset="0"/>
                <a:cs typeface="Times New Roman" pitchFamily="18" charset="0"/>
              </a:rPr>
              <a:t>olduğu ifade edilmiştir. Yine bu çalışma, bireylerin iyi </a:t>
            </a:r>
            <a:r>
              <a:rPr lang="tr-TR" sz="1800" dirty="0">
                <a:latin typeface="Times New Roman" pitchFamily="18" charset="0"/>
                <a:cs typeface="Times New Roman" pitchFamily="18" charset="0"/>
              </a:rPr>
              <a:t>oluş düzeylerinin yükselmesine bağlı </a:t>
            </a:r>
            <a:r>
              <a:rPr lang="tr-TR" sz="1800" dirty="0" smtClean="0">
                <a:latin typeface="Times New Roman" pitchFamily="18" charset="0"/>
                <a:cs typeface="Times New Roman" pitchFamily="18" charset="0"/>
              </a:rPr>
              <a:t>olarak;</a:t>
            </a:r>
          </a:p>
          <a:p>
            <a:pPr marL="0" indent="0" algn="just">
              <a:buNone/>
            </a:pPr>
            <a:endParaRPr lang="tr-TR" sz="1800" dirty="0">
              <a:latin typeface="Times New Roman" pitchFamily="18" charset="0"/>
              <a:cs typeface="Times New Roman" pitchFamily="18" charset="0"/>
            </a:endParaRPr>
          </a:p>
          <a:p>
            <a:pPr algn="just"/>
            <a:r>
              <a:rPr lang="tr-TR" sz="1800" dirty="0" smtClean="0">
                <a:latin typeface="Times New Roman" pitchFamily="18" charset="0"/>
                <a:cs typeface="Times New Roman" pitchFamily="18" charset="0"/>
              </a:rPr>
              <a:t>Üretkenliklerinin arttığını,</a:t>
            </a:r>
          </a:p>
          <a:p>
            <a:pPr algn="just"/>
            <a:r>
              <a:rPr lang="tr-TR" sz="1800" dirty="0" smtClean="0">
                <a:latin typeface="Times New Roman" pitchFamily="18" charset="0"/>
                <a:cs typeface="Times New Roman" pitchFamily="18" charset="0"/>
              </a:rPr>
              <a:t>Psikolojik açıdan daha sağlıklı bir yaşam sürdüklerini,</a:t>
            </a:r>
          </a:p>
          <a:p>
            <a:pPr algn="just"/>
            <a:r>
              <a:rPr lang="tr-TR" sz="1800" dirty="0">
                <a:latin typeface="Times New Roman" pitchFamily="18" charset="0"/>
                <a:cs typeface="Times New Roman" pitchFamily="18" charset="0"/>
              </a:rPr>
              <a:t>K</a:t>
            </a:r>
            <a:r>
              <a:rPr lang="tr-TR" sz="1800" dirty="0" smtClean="0">
                <a:latin typeface="Times New Roman" pitchFamily="18" charset="0"/>
                <a:cs typeface="Times New Roman" pitchFamily="18" charset="0"/>
              </a:rPr>
              <a:t>endilerinden </a:t>
            </a:r>
            <a:r>
              <a:rPr lang="tr-TR" sz="1800" dirty="0">
                <a:latin typeface="Times New Roman" pitchFamily="18" charset="0"/>
                <a:cs typeface="Times New Roman" pitchFamily="18" charset="0"/>
              </a:rPr>
              <a:t>beklenen rolleri ve sorumlulukları gereği gibi yerine getirdiklerini göstermiştir. </a:t>
            </a:r>
          </a:p>
        </p:txBody>
      </p:sp>
    </p:spTree>
    <p:extLst>
      <p:ext uri="{BB962C8B-B14F-4D97-AF65-F5344CB8AC3E}">
        <p14:creationId xmlns:p14="http://schemas.microsoft.com/office/powerpoint/2010/main" val="102690187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00430" y="571486"/>
            <a:ext cx="2214578" cy="642936"/>
          </a:xfrm>
          <a:solidFill>
            <a:srgbClr val="FFFF00"/>
          </a:solidFill>
        </p:spPr>
        <p:style>
          <a:lnRef idx="2">
            <a:schemeClr val="accent1"/>
          </a:lnRef>
          <a:fillRef idx="1">
            <a:schemeClr val="lt1"/>
          </a:fillRef>
          <a:effectRef idx="0">
            <a:schemeClr val="accent1"/>
          </a:effectRef>
          <a:fontRef idx="minor">
            <a:schemeClr val="dk1"/>
          </a:fontRef>
        </p:style>
        <p:txBody>
          <a:bodyPr>
            <a:normAutofit/>
          </a:bodyPr>
          <a:lstStyle/>
          <a:p>
            <a:r>
              <a:rPr lang="tr-TR" sz="1800" b="1" dirty="0" smtClean="0">
                <a:latin typeface="Times New Roman" pitchFamily="18" charset="0"/>
                <a:cs typeface="Times New Roman" pitchFamily="18" charset="0"/>
              </a:rPr>
              <a:t>İYİ OLUŞ</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200150"/>
            <a:ext cx="8229600" cy="3729053"/>
          </a:xfrm>
        </p:spPr>
        <p:txBody>
          <a:bodyPr>
            <a:normAutofit/>
          </a:bodyPr>
          <a:lstStyle/>
          <a:p>
            <a:pPr algn="just">
              <a:buNone/>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just">
              <a:buNone/>
            </a:pPr>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a:t>
            </a:r>
            <a:endParaRPr lang="tr-TR" sz="3600" dirty="0">
              <a:latin typeface="Times New Roman" pitchFamily="18" charset="0"/>
              <a:cs typeface="Times New Roman" pitchFamily="18" charset="0"/>
            </a:endParaRPr>
          </a:p>
        </p:txBody>
      </p:sp>
      <p:sp>
        <p:nvSpPr>
          <p:cNvPr id="6" name="5 Aynı Yanın Köşesi Yuvarlatılmış Dikdörtgen"/>
          <p:cNvSpPr/>
          <p:nvPr/>
        </p:nvSpPr>
        <p:spPr>
          <a:xfrm>
            <a:off x="571472" y="2428874"/>
            <a:ext cx="2071702" cy="78581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Metin kutusu"/>
          <p:cNvSpPr txBox="1"/>
          <p:nvPr/>
        </p:nvSpPr>
        <p:spPr>
          <a:xfrm>
            <a:off x="857224" y="2643188"/>
            <a:ext cx="1500198" cy="307777"/>
          </a:xfrm>
          <a:prstGeom prst="rect">
            <a:avLst/>
          </a:prstGeom>
          <a:noFill/>
        </p:spPr>
        <p:txBody>
          <a:bodyPr wrap="square" rtlCol="0">
            <a:spAutoFit/>
          </a:bodyPr>
          <a:lstStyle/>
          <a:p>
            <a:r>
              <a:rPr lang="tr-TR" sz="1400" b="1" dirty="0" smtClean="0"/>
              <a:t>Yaşam Doyumu</a:t>
            </a:r>
            <a:endParaRPr lang="tr-TR" sz="1400" b="1" dirty="0"/>
          </a:p>
        </p:txBody>
      </p:sp>
      <p:sp>
        <p:nvSpPr>
          <p:cNvPr id="8" name="7 Aynı Yanın Köşesi Yuvarlatılmış Dikdörtgen"/>
          <p:cNvSpPr/>
          <p:nvPr/>
        </p:nvSpPr>
        <p:spPr>
          <a:xfrm>
            <a:off x="3286116" y="2428874"/>
            <a:ext cx="2071702" cy="78581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Aynı Yanın Köşesi Yuvarlatılmış Dikdörtgen"/>
          <p:cNvSpPr/>
          <p:nvPr/>
        </p:nvSpPr>
        <p:spPr>
          <a:xfrm>
            <a:off x="6143636" y="2428874"/>
            <a:ext cx="2071702" cy="78581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Metin kutusu"/>
          <p:cNvSpPr txBox="1"/>
          <p:nvPr/>
        </p:nvSpPr>
        <p:spPr>
          <a:xfrm>
            <a:off x="3500430" y="2500312"/>
            <a:ext cx="1643074" cy="523220"/>
          </a:xfrm>
          <a:prstGeom prst="rect">
            <a:avLst/>
          </a:prstGeom>
          <a:noFill/>
        </p:spPr>
        <p:txBody>
          <a:bodyPr wrap="square" rtlCol="0">
            <a:spAutoFit/>
          </a:bodyPr>
          <a:lstStyle/>
          <a:p>
            <a:pPr algn="ctr"/>
            <a:r>
              <a:rPr lang="tr-TR" sz="1400" b="1" dirty="0" smtClean="0"/>
              <a:t>Olumlu Duyguların Çokluğu</a:t>
            </a:r>
            <a:endParaRPr lang="tr-TR" sz="1400" b="1" dirty="0"/>
          </a:p>
        </p:txBody>
      </p:sp>
      <p:sp>
        <p:nvSpPr>
          <p:cNvPr id="11" name="10 Metin kutusu"/>
          <p:cNvSpPr txBox="1"/>
          <p:nvPr/>
        </p:nvSpPr>
        <p:spPr>
          <a:xfrm>
            <a:off x="6429388" y="2571750"/>
            <a:ext cx="1500198" cy="523220"/>
          </a:xfrm>
          <a:prstGeom prst="rect">
            <a:avLst/>
          </a:prstGeom>
          <a:noFill/>
        </p:spPr>
        <p:txBody>
          <a:bodyPr wrap="square" rtlCol="0">
            <a:spAutoFit/>
          </a:bodyPr>
          <a:lstStyle/>
          <a:p>
            <a:pPr algn="ctr"/>
            <a:r>
              <a:rPr lang="tr-TR" sz="1400" b="1" dirty="0" smtClean="0"/>
              <a:t>Olumsuz Duyguların Azlığı</a:t>
            </a:r>
            <a:endParaRPr lang="tr-TR" sz="1400" b="1" dirty="0"/>
          </a:p>
        </p:txBody>
      </p:sp>
      <p:sp>
        <p:nvSpPr>
          <p:cNvPr id="13" name="12 Metin kutusu"/>
          <p:cNvSpPr txBox="1"/>
          <p:nvPr/>
        </p:nvSpPr>
        <p:spPr>
          <a:xfrm>
            <a:off x="2714612" y="2428874"/>
            <a:ext cx="285752" cy="830997"/>
          </a:xfrm>
          <a:prstGeom prst="rect">
            <a:avLst/>
          </a:prstGeom>
          <a:noFill/>
        </p:spPr>
        <p:txBody>
          <a:bodyPr wrap="square" rtlCol="0">
            <a:spAutoFit/>
          </a:bodyPr>
          <a:lstStyle/>
          <a:p>
            <a:r>
              <a:rPr lang="tr-TR" sz="4800" dirty="0" smtClean="0"/>
              <a:t>+</a:t>
            </a:r>
            <a:endParaRPr lang="tr-TR" sz="4800" dirty="0"/>
          </a:p>
        </p:txBody>
      </p:sp>
      <p:sp>
        <p:nvSpPr>
          <p:cNvPr id="14" name="13 Metin kutusu"/>
          <p:cNvSpPr txBox="1"/>
          <p:nvPr/>
        </p:nvSpPr>
        <p:spPr>
          <a:xfrm>
            <a:off x="5572132" y="2357436"/>
            <a:ext cx="285752" cy="830997"/>
          </a:xfrm>
          <a:prstGeom prst="rect">
            <a:avLst/>
          </a:prstGeom>
          <a:noFill/>
        </p:spPr>
        <p:txBody>
          <a:bodyPr wrap="square" rtlCol="0">
            <a:spAutoFit/>
          </a:bodyPr>
          <a:lstStyle/>
          <a:p>
            <a:r>
              <a:rPr lang="tr-TR" sz="4800" dirty="0" smtClean="0"/>
              <a:t>+</a:t>
            </a:r>
            <a:endParaRPr lang="tr-TR" sz="4800" dirty="0"/>
          </a:p>
        </p:txBody>
      </p:sp>
      <p:sp>
        <p:nvSpPr>
          <p:cNvPr id="15" name="14 Sol Sağ Yukarı Ok"/>
          <p:cNvSpPr/>
          <p:nvPr/>
        </p:nvSpPr>
        <p:spPr>
          <a:xfrm>
            <a:off x="2428860" y="1285866"/>
            <a:ext cx="4143404" cy="100013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15 Metin kutusu"/>
          <p:cNvSpPr txBox="1"/>
          <p:nvPr/>
        </p:nvSpPr>
        <p:spPr>
          <a:xfrm>
            <a:off x="6429388" y="3429006"/>
            <a:ext cx="1714512" cy="1200329"/>
          </a:xfrm>
          <a:prstGeom prst="rect">
            <a:avLst/>
          </a:prstGeom>
          <a:noFill/>
        </p:spPr>
        <p:txBody>
          <a:bodyPr wrap="square" rtlCol="0">
            <a:spAutoFit/>
          </a:bodyPr>
          <a:lstStyle/>
          <a:p>
            <a:pPr>
              <a:buFont typeface="Arial" pitchFamily="34" charset="0"/>
              <a:buChar char="•"/>
            </a:pPr>
            <a:r>
              <a:rPr lang="tr-TR" sz="1200" dirty="0" smtClean="0"/>
              <a:t>Tedirgin, </a:t>
            </a:r>
          </a:p>
          <a:p>
            <a:pPr>
              <a:buFont typeface="Arial" pitchFamily="34" charset="0"/>
              <a:buChar char="•"/>
            </a:pPr>
            <a:r>
              <a:rPr lang="tr-TR" sz="1200" dirty="0" smtClean="0"/>
              <a:t>Sinirli, Utanmış,</a:t>
            </a:r>
          </a:p>
          <a:p>
            <a:pPr>
              <a:buFont typeface="Arial" pitchFamily="34" charset="0"/>
              <a:buChar char="•"/>
            </a:pPr>
            <a:r>
              <a:rPr lang="tr-TR" sz="1200" dirty="0" smtClean="0"/>
              <a:t>Asabi,</a:t>
            </a:r>
          </a:p>
          <a:p>
            <a:pPr>
              <a:buFont typeface="Arial" pitchFamily="34" charset="0"/>
              <a:buChar char="•"/>
            </a:pPr>
            <a:r>
              <a:rPr lang="tr-TR" sz="1200" dirty="0" smtClean="0"/>
              <a:t>Korkmuş,</a:t>
            </a:r>
          </a:p>
          <a:p>
            <a:pPr>
              <a:buFont typeface="Arial" pitchFamily="34" charset="0"/>
              <a:buChar char="•"/>
            </a:pPr>
            <a:r>
              <a:rPr lang="tr-TR" sz="1200" dirty="0" smtClean="0"/>
              <a:t>Suçlu,</a:t>
            </a:r>
          </a:p>
          <a:p>
            <a:pPr>
              <a:buFont typeface="Arial" pitchFamily="34" charset="0"/>
              <a:buChar char="•"/>
            </a:pPr>
            <a:r>
              <a:rPr lang="tr-TR" sz="1200" dirty="0" smtClean="0"/>
              <a:t>Sıkıntılı.</a:t>
            </a:r>
            <a:endParaRPr lang="tr-TR" sz="1200" dirty="0"/>
          </a:p>
        </p:txBody>
      </p:sp>
      <p:sp>
        <p:nvSpPr>
          <p:cNvPr id="17" name="16 Metin kutusu"/>
          <p:cNvSpPr txBox="1"/>
          <p:nvPr/>
        </p:nvSpPr>
        <p:spPr>
          <a:xfrm>
            <a:off x="3500430" y="3357568"/>
            <a:ext cx="1714512" cy="1569660"/>
          </a:xfrm>
          <a:prstGeom prst="rect">
            <a:avLst/>
          </a:prstGeom>
          <a:noFill/>
        </p:spPr>
        <p:txBody>
          <a:bodyPr wrap="square" rtlCol="0">
            <a:spAutoFit/>
          </a:bodyPr>
          <a:lstStyle/>
          <a:p>
            <a:pPr>
              <a:buFont typeface="Arial" pitchFamily="34" charset="0"/>
              <a:buChar char="•"/>
            </a:pPr>
            <a:r>
              <a:rPr lang="tr-TR" sz="1200" dirty="0" smtClean="0"/>
              <a:t>Neşe</a:t>
            </a:r>
          </a:p>
          <a:p>
            <a:pPr>
              <a:buFont typeface="Arial" pitchFamily="34" charset="0"/>
              <a:buChar char="•"/>
            </a:pPr>
            <a:r>
              <a:rPr lang="tr-TR" sz="1200" dirty="0" smtClean="0"/>
              <a:t>Şükür,</a:t>
            </a:r>
          </a:p>
          <a:p>
            <a:pPr>
              <a:buFont typeface="Arial" pitchFamily="34" charset="0"/>
              <a:buChar char="•"/>
            </a:pPr>
            <a:r>
              <a:rPr lang="tr-TR" sz="1200" dirty="0" smtClean="0"/>
              <a:t>İlgi, Dinginlik,</a:t>
            </a:r>
          </a:p>
          <a:p>
            <a:pPr>
              <a:buFont typeface="Arial" pitchFamily="34" charset="0"/>
              <a:buChar char="•"/>
            </a:pPr>
            <a:r>
              <a:rPr lang="tr-TR" sz="1200" dirty="0" smtClean="0"/>
              <a:t>Umut,</a:t>
            </a:r>
          </a:p>
          <a:p>
            <a:pPr>
              <a:buFont typeface="Arial" pitchFamily="34" charset="0"/>
              <a:buChar char="•"/>
            </a:pPr>
            <a:r>
              <a:rPr lang="tr-TR" sz="1200" dirty="0" smtClean="0"/>
              <a:t>Gurur,</a:t>
            </a:r>
          </a:p>
          <a:p>
            <a:pPr>
              <a:buFont typeface="Arial" pitchFamily="34" charset="0"/>
              <a:buChar char="•"/>
            </a:pPr>
            <a:r>
              <a:rPr lang="tr-TR" sz="1200" dirty="0" smtClean="0"/>
              <a:t>Eğlence,</a:t>
            </a:r>
          </a:p>
          <a:p>
            <a:pPr>
              <a:buFont typeface="Arial" pitchFamily="34" charset="0"/>
              <a:buChar char="•"/>
            </a:pPr>
            <a:r>
              <a:rPr lang="tr-TR" sz="1200" dirty="0" smtClean="0"/>
              <a:t>Takdir,</a:t>
            </a:r>
          </a:p>
          <a:p>
            <a:pPr>
              <a:buFont typeface="Arial" pitchFamily="34" charset="0"/>
              <a:buChar char="•"/>
            </a:pPr>
            <a:r>
              <a:rPr lang="tr-TR" sz="1200" dirty="0" smtClean="0"/>
              <a:t>Sevgi.</a:t>
            </a:r>
            <a:endParaRPr lang="tr-TR" sz="1200" dirty="0"/>
          </a:p>
        </p:txBody>
      </p:sp>
      <p:sp>
        <p:nvSpPr>
          <p:cNvPr id="18" name="17 Metin kutusu"/>
          <p:cNvSpPr txBox="1"/>
          <p:nvPr/>
        </p:nvSpPr>
        <p:spPr>
          <a:xfrm>
            <a:off x="785786" y="3357568"/>
            <a:ext cx="1714512" cy="1785104"/>
          </a:xfrm>
          <a:prstGeom prst="rect">
            <a:avLst/>
          </a:prstGeom>
          <a:noFill/>
        </p:spPr>
        <p:txBody>
          <a:bodyPr wrap="square" rtlCol="0">
            <a:spAutoFit/>
          </a:bodyPr>
          <a:lstStyle/>
          <a:p>
            <a:pPr>
              <a:buFont typeface="Arial" pitchFamily="34" charset="0"/>
              <a:buChar char="•"/>
            </a:pPr>
            <a:r>
              <a:rPr lang="tr-TR" sz="1100" dirty="0" smtClean="0"/>
              <a:t>Fiziksel, sosyal, duygusal, </a:t>
            </a:r>
            <a:r>
              <a:rPr lang="tr-TR" sz="1100" dirty="0" err="1" smtClean="0"/>
              <a:t>mental</a:t>
            </a:r>
            <a:r>
              <a:rPr lang="tr-TR" sz="1100" dirty="0" smtClean="0"/>
              <a:t> sağlık, işlevsel ve etkili iletişim kurma becerisine sahip olma, sosyal ilişkileri başlatabilme ve sürdürebilme, sosyal bağlantılara sahip olma / yaşama yönelik zihinsel değerlendirme.</a:t>
            </a:r>
            <a:endParaRPr lang="tr-TR" sz="1100" dirty="0"/>
          </a:p>
        </p:txBody>
      </p:sp>
    </p:spTree>
    <p:extLst>
      <p:ext uri="{BB962C8B-B14F-4D97-AF65-F5344CB8AC3E}">
        <p14:creationId xmlns:p14="http://schemas.microsoft.com/office/powerpoint/2010/main" val="1380977386"/>
      </p:ext>
    </p:extLst>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41528" y="31531"/>
            <a:ext cx="8229600" cy="857250"/>
          </a:xfrm>
        </p:spPr>
        <p:txBody>
          <a:bodyPr>
            <a:normAutofit/>
          </a:bodyPr>
          <a:lstStyle/>
          <a:p>
            <a:r>
              <a:rPr lang="tr-TR" sz="1800" b="1" dirty="0" smtClean="0">
                <a:latin typeface="Times New Roman" pitchFamily="18" charset="0"/>
                <a:cs typeface="Times New Roman" pitchFamily="18" charset="0"/>
              </a:rPr>
              <a:t>Araştırma Sonuçları</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1600" dirty="0" smtClean="0">
                <a:latin typeface="Times New Roman" pitchFamily="18" charset="0"/>
                <a:cs typeface="Times New Roman" pitchFamily="18" charset="0"/>
              </a:rPr>
              <a:t>Mutluluk </a:t>
            </a:r>
            <a:r>
              <a:rPr lang="tr-TR" sz="1600" dirty="0">
                <a:latin typeface="Times New Roman" pitchFamily="18" charset="0"/>
                <a:cs typeface="Times New Roman" pitchFamily="18" charset="0"/>
              </a:rPr>
              <a:t>ve benlik saygısı ilişkisini ele alan çalışmalarda benlik saygısının mutlulukla anlamlı düzeyde ilişkili olduğuna ve mutluluğun önemli bir belirleyicisi olduğuna yönelik sonuçlar elde edilmiştir. Araştırmalar, </a:t>
            </a:r>
            <a:r>
              <a:rPr lang="tr-TR" sz="1600" dirty="0" smtClean="0">
                <a:latin typeface="Times New Roman" pitchFamily="18" charset="0"/>
                <a:cs typeface="Times New Roman" pitchFamily="18" charset="0"/>
              </a:rPr>
              <a:t>iyi </a:t>
            </a:r>
            <a:r>
              <a:rPr lang="tr-TR" sz="1600" dirty="0">
                <a:latin typeface="Times New Roman" pitchFamily="18" charset="0"/>
                <a:cs typeface="Times New Roman" pitchFamily="18" charset="0"/>
              </a:rPr>
              <a:t>oluş düzeyi yüksek olan bireylerin yalnızca kendilerini iyi hissetmekle kalmayıp, kişilerarası ilişkilerinde de daha başarılı olduklarını (</a:t>
            </a:r>
            <a:r>
              <a:rPr lang="tr-TR" sz="1600" dirty="0" err="1">
                <a:latin typeface="Times New Roman" pitchFamily="18" charset="0"/>
                <a:cs typeface="Times New Roman" pitchFamily="18" charset="0"/>
              </a:rPr>
              <a:t>Diener</a:t>
            </a:r>
            <a:r>
              <a:rPr lang="tr-TR" sz="1600" dirty="0">
                <a:latin typeface="Times New Roman" pitchFamily="18" charset="0"/>
                <a:cs typeface="Times New Roman" pitchFamily="18" charset="0"/>
              </a:rPr>
              <a:t> ve </a:t>
            </a:r>
            <a:r>
              <a:rPr lang="tr-TR" sz="1600" dirty="0" err="1">
                <a:latin typeface="Times New Roman" pitchFamily="18" charset="0"/>
                <a:cs typeface="Times New Roman" pitchFamily="18" charset="0"/>
              </a:rPr>
              <a:t>Seligman</a:t>
            </a:r>
            <a:r>
              <a:rPr lang="tr-TR" sz="1600" dirty="0">
                <a:latin typeface="Times New Roman" pitchFamily="18" charset="0"/>
                <a:cs typeface="Times New Roman" pitchFamily="18" charset="0"/>
              </a:rPr>
              <a:t>, 2002), yaşam enerjisi ve yaratıcılıklarının arttığını, bağışıklık sistemlerinin güçlendiğini, iş yaşamında daha verimli olduklarını ve yaşam sürelerinin uzadığını (</a:t>
            </a:r>
            <a:r>
              <a:rPr lang="tr-TR" sz="1600" dirty="0" err="1">
                <a:latin typeface="Times New Roman" pitchFamily="18" charset="0"/>
                <a:cs typeface="Times New Roman" pitchFamily="18" charset="0"/>
              </a:rPr>
              <a:t>Lyubomirsky</a:t>
            </a:r>
            <a:r>
              <a:rPr lang="tr-TR" sz="1600" dirty="0">
                <a:latin typeface="Times New Roman" pitchFamily="18" charset="0"/>
                <a:cs typeface="Times New Roman" pitchFamily="18" charset="0"/>
              </a:rPr>
              <a:t>, </a:t>
            </a:r>
            <a:r>
              <a:rPr lang="tr-TR" sz="1600" dirty="0" err="1">
                <a:latin typeface="Times New Roman" pitchFamily="18" charset="0"/>
                <a:cs typeface="Times New Roman" pitchFamily="18" charset="0"/>
              </a:rPr>
              <a:t>King</a:t>
            </a:r>
            <a:r>
              <a:rPr lang="tr-TR" sz="1600" dirty="0">
                <a:latin typeface="Times New Roman" pitchFamily="18" charset="0"/>
                <a:cs typeface="Times New Roman" pitchFamily="18" charset="0"/>
              </a:rPr>
              <a:t> ve </a:t>
            </a:r>
            <a:r>
              <a:rPr lang="tr-TR" sz="1600" dirty="0" err="1">
                <a:latin typeface="Times New Roman" pitchFamily="18" charset="0"/>
                <a:cs typeface="Times New Roman" pitchFamily="18" charset="0"/>
              </a:rPr>
              <a:t>Diener</a:t>
            </a:r>
            <a:r>
              <a:rPr lang="tr-TR" sz="1600" dirty="0">
                <a:latin typeface="Times New Roman" pitchFamily="18" charset="0"/>
                <a:cs typeface="Times New Roman" pitchFamily="18" charset="0"/>
              </a:rPr>
              <a:t>, 2005) ortaya koymaktadır</a:t>
            </a:r>
            <a:r>
              <a:rPr lang="tr-TR" sz="2200" dirty="0">
                <a:latin typeface="Times New Roman" pitchFamily="18" charset="0"/>
                <a:cs typeface="Times New Roman" pitchFamily="18" charset="0"/>
              </a:rPr>
              <a:t>. </a:t>
            </a:r>
          </a:p>
        </p:txBody>
      </p:sp>
      <p:pic>
        <p:nvPicPr>
          <p:cNvPr id="2050" name="Picture 2" descr="C:\Users\Feza Bilgisayar\Desktop\İYİ OLUŞ VE VELİ KAYNAKÇA\1553870806617-shutterstock-672069292-e-152692218450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3363838"/>
            <a:ext cx="1728192" cy="1152128"/>
          </a:xfrm>
          <a:prstGeom prst="rect">
            <a:avLst/>
          </a:prstGeom>
          <a:solidFill>
            <a:srgbClr val="000000">
              <a:shade val="95000"/>
            </a:srgbClr>
          </a:solidFill>
          <a:ln w="444500" cap="sq">
            <a:solidFill>
              <a:srgbClr val="00B0F0"/>
            </a:solidFill>
            <a:miter lim="800000"/>
          </a:ln>
          <a:effectLst>
            <a:outerShdw blurRad="254000" dist="190500" dir="2700000" sy="90000" algn="bl" rotWithShape="0">
              <a:srgbClr val="000000">
                <a:alpha val="40000"/>
              </a:srgbClr>
            </a:outerShdw>
          </a:effectLst>
          <a:extLst/>
        </p:spPr>
      </p:pic>
    </p:spTree>
    <p:extLst>
      <p:ext uri="{BB962C8B-B14F-4D97-AF65-F5344CB8AC3E}">
        <p14:creationId xmlns:p14="http://schemas.microsoft.com/office/powerpoint/2010/main" val="2598415615"/>
      </p:ext>
    </p:extLst>
  </p:cSld>
  <p:clrMapOvr>
    <a:masterClrMapping/>
  </p:clrMapOvr>
  <p:transition spd="slow">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latin typeface="Times New Roman" pitchFamily="18" charset="0"/>
                <a:cs typeface="Times New Roman" pitchFamily="18" charset="0"/>
              </a:rPr>
              <a:t>BENLİK SAYGISI NE ZAMAN GELİŞİR?</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Autofit/>
          </a:bodyPr>
          <a:lstStyle/>
          <a:p>
            <a:pPr algn="just"/>
            <a:r>
              <a:rPr lang="tr-TR" sz="2000" dirty="0" smtClean="0">
                <a:latin typeface="Times New Roman" pitchFamily="18" charset="0"/>
                <a:cs typeface="Times New Roman" pitchFamily="18" charset="0"/>
              </a:rPr>
              <a:t>Benlik, erken </a:t>
            </a:r>
            <a:r>
              <a:rPr lang="tr-TR" sz="2000" dirty="0">
                <a:latin typeface="Times New Roman" pitchFamily="18" charset="0"/>
                <a:cs typeface="Times New Roman" pitchFamily="18" charset="0"/>
              </a:rPr>
              <a:t>çocukluk </a:t>
            </a:r>
            <a:r>
              <a:rPr lang="tr-TR" sz="2000" dirty="0" smtClean="0">
                <a:latin typeface="Times New Roman" pitchFamily="18" charset="0"/>
                <a:cs typeface="Times New Roman" pitchFamily="18" charset="0"/>
              </a:rPr>
              <a:t>çağında (0-6) gelişmeye başlar. Benliğin </a:t>
            </a:r>
            <a:r>
              <a:rPr lang="tr-TR" sz="2000" dirty="0">
                <a:latin typeface="Times New Roman" pitchFamily="18" charset="0"/>
                <a:cs typeface="Times New Roman" pitchFamily="18" charset="0"/>
              </a:rPr>
              <a:t>oluşması yaşam boyu devam eder ve bireyin kendisini tanımasıyla daha da gelişir. </a:t>
            </a:r>
          </a:p>
          <a:p>
            <a:pPr marL="0" indent="0"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Benliğin </a:t>
            </a:r>
            <a:r>
              <a:rPr lang="tr-TR" sz="2000" dirty="0">
                <a:latin typeface="Times New Roman" pitchFamily="18" charset="0"/>
                <a:cs typeface="Times New Roman" pitchFamily="18" charset="0"/>
              </a:rPr>
              <a:t>gelişmesinde en önemli dönem ergenlik çağıdır. Bu çağ insan yaşamının en fırtınalı, en değişken dönemlerinden biridir. Bu dönemde birey, hızlı büyüme-gelişme içinde olduğu gibi bireysel, toplumsal ve evrensel değerleri fark etme ve kimlik oluşturma çabası içindedir. </a:t>
            </a:r>
            <a:endParaRPr lang="tr-TR" sz="2000" dirty="0" smtClean="0">
              <a:latin typeface="Times New Roman" pitchFamily="18" charset="0"/>
              <a:cs typeface="Times New Roman" pitchFamily="18" charset="0"/>
            </a:endParaRPr>
          </a:p>
          <a:p>
            <a:pPr algn="just"/>
            <a:endParaRPr lang="tr-TR"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03598"/>
            <a:ext cx="48736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957" y="2355726"/>
            <a:ext cx="48736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4786229"/>
      </p:ext>
    </p:extLst>
  </p:cSld>
  <p:clrMapOvr>
    <a:masterClrMapping/>
  </p:clrMapOvr>
  <p:transition spd="slow">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sz="2000" dirty="0" smtClean="0"/>
              <a:t>Benlik </a:t>
            </a:r>
            <a:r>
              <a:rPr lang="tr-TR" sz="2000" dirty="0"/>
              <a:t>saygısı doğumla gelişmeye başlayan </a:t>
            </a:r>
            <a:r>
              <a:rPr lang="tr-TR" sz="2000" dirty="0" smtClean="0"/>
              <a:t>erişkinlik dönemine </a:t>
            </a:r>
            <a:r>
              <a:rPr lang="tr-TR" sz="2000" dirty="0"/>
              <a:t>kadar gelişimi sürdüren, </a:t>
            </a:r>
            <a:r>
              <a:rPr lang="tr-TR" sz="2000" dirty="0" smtClean="0"/>
              <a:t>erişkinlik ve </a:t>
            </a:r>
            <a:r>
              <a:rPr lang="tr-TR" sz="2000" dirty="0"/>
              <a:t>daha sonraki dönemlerde ise hayat </a:t>
            </a:r>
            <a:r>
              <a:rPr lang="tr-TR" sz="2000" dirty="0" smtClean="0"/>
              <a:t>olaylarından etkilenen </a:t>
            </a:r>
            <a:r>
              <a:rPr lang="tr-TR" sz="2000" dirty="0"/>
              <a:t>ruhsal, toplumsal, </a:t>
            </a:r>
            <a:r>
              <a:rPr lang="tr-TR" sz="2000" dirty="0" smtClean="0"/>
              <a:t>kısmen </a:t>
            </a:r>
            <a:r>
              <a:rPr lang="tr-TR" sz="2000" dirty="0"/>
              <a:t>de bedensel </a:t>
            </a:r>
            <a:r>
              <a:rPr lang="tr-TR" sz="2000" dirty="0" smtClean="0"/>
              <a:t>bir olgudur. </a:t>
            </a:r>
            <a:r>
              <a:rPr lang="tr-TR" sz="2000" dirty="0"/>
              <a:t>Ruhsal gelişim sürecinde </a:t>
            </a:r>
            <a:r>
              <a:rPr lang="tr-TR" sz="2000" dirty="0" smtClean="0"/>
              <a:t>pek çok etken </a:t>
            </a:r>
            <a:r>
              <a:rPr lang="tr-TR" sz="2000" dirty="0"/>
              <a:t>benlik saygısını etkilemekle birlikte en çok </a:t>
            </a:r>
            <a:r>
              <a:rPr lang="tr-TR" sz="2000" dirty="0" smtClean="0"/>
              <a:t>aileden etkilenir.</a:t>
            </a:r>
            <a:endParaRPr lang="tr-TR" sz="2000" dirty="0"/>
          </a:p>
        </p:txBody>
      </p:sp>
    </p:spTree>
    <p:extLst>
      <p:ext uri="{BB962C8B-B14F-4D97-AF65-F5344CB8AC3E}">
        <p14:creationId xmlns:p14="http://schemas.microsoft.com/office/powerpoint/2010/main" val="3940959836"/>
      </p:ext>
    </p:extLst>
  </p:cSld>
  <p:clrMapOvr>
    <a:masterClrMapping/>
  </p:clrMapOvr>
  <p:transition spd="slow">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800" dirty="0" smtClean="0"/>
              <a:t>	</a:t>
            </a:r>
            <a:r>
              <a:rPr lang="tr-TR" sz="1800" dirty="0" smtClean="0"/>
              <a:t>Benlik saygısını </a:t>
            </a:r>
            <a:r>
              <a:rPr lang="tr-TR" sz="1800" dirty="0"/>
              <a:t>yüksek seviyede ve </a:t>
            </a:r>
            <a:r>
              <a:rPr lang="tr-TR" sz="1800" dirty="0" smtClean="0"/>
              <a:t>tutarlı </a:t>
            </a:r>
            <a:r>
              <a:rPr lang="tr-TR" sz="1800" dirty="0"/>
              <a:t>olarak </a:t>
            </a:r>
            <a:r>
              <a:rPr lang="tr-TR" sz="1800" dirty="0" smtClean="0"/>
              <a:t>	sürdüren kişiler sağlıklı, canlı </a:t>
            </a:r>
            <a:r>
              <a:rPr lang="tr-TR" sz="1800" dirty="0"/>
              <a:t>ve </a:t>
            </a:r>
            <a:r>
              <a:rPr lang="tr-TR" sz="1800" dirty="0" smtClean="0"/>
              <a:t>enerjiktirler.	</a:t>
            </a:r>
          </a:p>
          <a:p>
            <a:pPr marL="457200" lvl="1" indent="0" algn="just">
              <a:buNone/>
            </a:pPr>
            <a:endParaRPr lang="tr-TR" sz="1800" dirty="0"/>
          </a:p>
          <a:p>
            <a:pPr marL="457200" lvl="1" indent="0" algn="just">
              <a:buNone/>
            </a:pPr>
            <a:r>
              <a:rPr lang="tr-TR" sz="1800" dirty="0" smtClean="0"/>
              <a:t>	Düşük benlik </a:t>
            </a:r>
            <a:r>
              <a:rPr lang="tr-TR" sz="1800" dirty="0"/>
              <a:t>saygısına sahip </a:t>
            </a:r>
            <a:r>
              <a:rPr lang="tr-TR" sz="1800" dirty="0" smtClean="0"/>
              <a:t>olan kişiler ise canlılık </a:t>
            </a:r>
            <a:r>
              <a:rPr lang="tr-TR" sz="1800" dirty="0"/>
              <a:t>ve </a:t>
            </a:r>
            <a:r>
              <a:rPr lang="tr-TR" sz="1800" dirty="0" smtClean="0"/>
              <a:t>	enerjilerini kaybetmiş, </a:t>
            </a:r>
            <a:r>
              <a:rPr lang="tr-TR" sz="1800" dirty="0"/>
              <a:t>kendilerine güvenmeyen, </a:t>
            </a:r>
            <a:r>
              <a:rPr lang="tr-TR" sz="1800" dirty="0" smtClean="0"/>
              <a:t>	hatta kendilerini </a:t>
            </a:r>
            <a:r>
              <a:rPr lang="tr-TR" sz="1800" dirty="0"/>
              <a:t>utanç </a:t>
            </a:r>
            <a:r>
              <a:rPr lang="tr-TR" sz="1800" dirty="0" smtClean="0"/>
              <a:t>verici, 	değersiz </a:t>
            </a:r>
            <a:r>
              <a:rPr lang="tr-TR" sz="1800" dirty="0"/>
              <a:t>ve </a:t>
            </a:r>
            <a:r>
              <a:rPr lang="tr-TR" sz="1800" dirty="0" smtClean="0"/>
              <a:t>	çaresiz  	hisseden</a:t>
            </a:r>
            <a:r>
              <a:rPr lang="tr-TR" sz="1800" dirty="0"/>
              <a:t>, </a:t>
            </a:r>
            <a:r>
              <a:rPr lang="tr-TR" sz="1800" dirty="0" smtClean="0"/>
              <a:t>motivasyonları azalmış kişilerdir.</a:t>
            </a:r>
            <a:endParaRPr lang="tr-TR" sz="18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786" y="1214428"/>
            <a:ext cx="48736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662" y="2143122"/>
            <a:ext cx="48101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3637824"/>
      </p:ext>
    </p:extLst>
  </p:cSld>
  <p:clrMapOvr>
    <a:masterClrMapping/>
  </p:clrMapOvr>
  <p:transition spd="slow">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123478"/>
            <a:ext cx="8229600" cy="857250"/>
          </a:xfrm>
        </p:spPr>
        <p:txBody>
          <a:bodyPr>
            <a:normAutofit/>
          </a:bodyPr>
          <a:lstStyle/>
          <a:p>
            <a:r>
              <a:rPr lang="tr-TR" sz="1800" b="1" dirty="0" smtClean="0"/>
              <a:t>OLUMLU BENLİK SAYGISI</a:t>
            </a:r>
            <a:endParaRPr lang="tr-TR" sz="1800" b="1" dirty="0"/>
          </a:p>
        </p:txBody>
      </p:sp>
      <p:sp>
        <p:nvSpPr>
          <p:cNvPr id="3" name="İçerik Yer Tutucusu 2"/>
          <p:cNvSpPr>
            <a:spLocks noGrp="1"/>
          </p:cNvSpPr>
          <p:nvPr>
            <p:ph idx="1"/>
          </p:nvPr>
        </p:nvSpPr>
        <p:spPr/>
        <p:txBody>
          <a:bodyPr>
            <a:normAutofit/>
          </a:bodyPr>
          <a:lstStyle/>
          <a:p>
            <a:pPr algn="just"/>
            <a:r>
              <a:rPr lang="tr-TR" sz="1800" dirty="0" smtClean="0">
                <a:latin typeface="Times New Roman" pitchFamily="18" charset="0"/>
                <a:cs typeface="Times New Roman" pitchFamily="18" charset="0"/>
              </a:rPr>
              <a:t>Olumlu (yüksek) </a:t>
            </a:r>
            <a:r>
              <a:rPr lang="tr-TR" sz="1800" dirty="0">
                <a:latin typeface="Times New Roman" pitchFamily="18" charset="0"/>
                <a:cs typeface="Times New Roman" pitchFamily="18" charset="0"/>
              </a:rPr>
              <a:t>benlik </a:t>
            </a:r>
            <a:r>
              <a:rPr lang="tr-TR" sz="1800" dirty="0" smtClean="0">
                <a:latin typeface="Times New Roman" pitchFamily="18" charset="0"/>
                <a:cs typeface="Times New Roman" pitchFamily="18" charset="0"/>
              </a:rPr>
              <a:t>saygısı, </a:t>
            </a:r>
            <a:r>
              <a:rPr lang="tr-TR" sz="1800" dirty="0">
                <a:latin typeface="Times New Roman" pitchFamily="18" charset="0"/>
                <a:cs typeface="Times New Roman" pitchFamily="18" charset="0"/>
              </a:rPr>
              <a:t>kişinin </a:t>
            </a:r>
            <a:r>
              <a:rPr lang="tr-TR" sz="1800" dirty="0" smtClean="0">
                <a:latin typeface="Times New Roman" pitchFamily="18" charset="0"/>
                <a:cs typeface="Times New Roman" pitchFamily="18" charset="0"/>
              </a:rPr>
              <a:t>bir birey olarak tüm özellikleri ile kendisini </a:t>
            </a:r>
            <a:r>
              <a:rPr lang="tr-TR" sz="1800" dirty="0">
                <a:latin typeface="Times New Roman" pitchFamily="18" charset="0"/>
                <a:cs typeface="Times New Roman" pitchFamily="18" charset="0"/>
              </a:rPr>
              <a:t>kabul </a:t>
            </a:r>
            <a:r>
              <a:rPr lang="tr-TR" sz="1800" dirty="0" smtClean="0">
                <a:latin typeface="Times New Roman" pitchFamily="18" charset="0"/>
                <a:cs typeface="Times New Roman" pitchFamily="18" charset="0"/>
              </a:rPr>
              <a:t>etmesi, kendisine değer vermesi, güvenmesi </a:t>
            </a:r>
            <a:r>
              <a:rPr lang="tr-TR" sz="1800" dirty="0">
                <a:latin typeface="Times New Roman" pitchFamily="18" charset="0"/>
                <a:cs typeface="Times New Roman" pitchFamily="18" charset="0"/>
              </a:rPr>
              <a:t>olarak tanımlanır. </a:t>
            </a:r>
          </a:p>
        </p:txBody>
      </p:sp>
      <p:pic>
        <p:nvPicPr>
          <p:cNvPr id="8194" name="Picture 2" descr="C:\Users\Feza Bilgisayar\Desktop\İYİ OLUŞ VE VELİ KAYNAKÇA\5-e1422831394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0764" y="2355726"/>
            <a:ext cx="2372831" cy="2467744"/>
          </a:xfrm>
          <a:prstGeom prst="ellipse">
            <a:avLst/>
          </a:prstGeom>
          <a:ln>
            <a:solidFill>
              <a:srgbClr val="92D050"/>
            </a:solid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632132"/>
      </p:ext>
    </p:extLst>
  </p:cSld>
  <p:clrMapOvr>
    <a:masterClrMapping/>
  </p:clrMapOvr>
  <p:transition spd="slow">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03648" y="123478"/>
            <a:ext cx="8229600" cy="857250"/>
          </a:xfrm>
        </p:spPr>
        <p:txBody>
          <a:bodyPr>
            <a:normAutofit/>
          </a:bodyPr>
          <a:lstStyle/>
          <a:p>
            <a:r>
              <a:rPr lang="tr-TR" sz="1800" b="1" dirty="0" smtClean="0">
                <a:latin typeface="Times New Roman" pitchFamily="18" charset="0"/>
                <a:cs typeface="Times New Roman" pitchFamily="18" charset="0"/>
              </a:rPr>
              <a:t>Olumlu Benlik Saygısı Olan Çocuklar</a:t>
            </a:r>
            <a:endParaRPr lang="tr-TR" sz="1800" b="1" dirty="0">
              <a:latin typeface="Times New Roman" pitchFamily="18" charset="0"/>
              <a:cs typeface="Times New Roman"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137150583"/>
              </p:ext>
            </p:extLst>
          </p:nvPr>
        </p:nvGraphicFramePr>
        <p:xfrm>
          <a:off x="457200" y="1200150"/>
          <a:ext cx="8229600" cy="3302000"/>
        </p:xfrm>
        <a:graphic>
          <a:graphicData uri="http://schemas.openxmlformats.org/drawingml/2006/table">
            <a:tbl>
              <a:tblPr firstRow="1" bandRow="1">
                <a:tableStyleId>{7DF18680-E054-41AD-8BC1-D1AEF772440D}</a:tableStyleId>
              </a:tblPr>
              <a:tblGrid>
                <a:gridCol w="658416"/>
                <a:gridCol w="7571184"/>
              </a:tblGrid>
              <a:tr h="370840">
                <a:tc>
                  <a:txBody>
                    <a:bodyPr/>
                    <a:lstStyle/>
                    <a:p>
                      <a:endParaRPr lang="tr-TR" dirty="0"/>
                    </a:p>
                  </a:txBody>
                  <a:tcPr/>
                </a:tc>
                <a:tc>
                  <a:txBody>
                    <a:bodyPr/>
                    <a:lstStyle/>
                    <a:p>
                      <a:endParaRPr lang="tr-TR" dirty="0"/>
                    </a:p>
                  </a:txBody>
                  <a:tcPr/>
                </a:tc>
              </a:tr>
              <a:tr h="370840">
                <a:tc>
                  <a:txBody>
                    <a:bodyPr/>
                    <a:lstStyle/>
                    <a:p>
                      <a:endParaRPr lang="tr-TR" dirty="0"/>
                    </a:p>
                  </a:txBody>
                  <a:tcPr/>
                </a:tc>
                <a:tc>
                  <a:txBody>
                    <a:bodyPr/>
                    <a:lstStyle/>
                    <a:p>
                      <a:pPr algn="just"/>
                      <a:r>
                        <a:rPr lang="tr-TR" dirty="0" smtClean="0"/>
                        <a:t>Kendilerini olumlu olarak değerlendirirler ve güçlü yönlerinin</a:t>
                      </a:r>
                      <a:r>
                        <a:rPr lang="tr-TR" baseline="0" dirty="0" smtClean="0"/>
                        <a:t> farkındadırlar.</a:t>
                      </a:r>
                      <a:endParaRPr lang="tr-TR" dirty="0" smtClean="0"/>
                    </a:p>
                    <a:p>
                      <a:endParaRPr lang="tr-TR" dirty="0"/>
                    </a:p>
                  </a:txBody>
                  <a:tcPr/>
                </a:tc>
              </a:tr>
              <a:tr h="370840">
                <a:tc>
                  <a:txBody>
                    <a:bodyPr/>
                    <a:lstStyle/>
                    <a:p>
                      <a:endParaRPr lang="tr-TR" dirty="0"/>
                    </a:p>
                  </a:txBody>
                  <a:tcPr/>
                </a:tc>
                <a:tc>
                  <a:txBody>
                    <a:bodyPr/>
                    <a:lstStyle/>
                    <a:p>
                      <a:r>
                        <a:rPr lang="tr-TR" dirty="0" smtClean="0"/>
                        <a:t>Zayıf oldukları</a:t>
                      </a:r>
                      <a:r>
                        <a:rPr lang="tr-TR" baseline="0" dirty="0" smtClean="0"/>
                        <a:t> alanlarda</a:t>
                      </a:r>
                      <a:r>
                        <a:rPr lang="tr-TR" dirty="0" smtClean="0"/>
                        <a:t> kendilerini</a:t>
                      </a:r>
                      <a:r>
                        <a:rPr lang="tr-TR" baseline="0" dirty="0" smtClean="0"/>
                        <a:t> </a:t>
                      </a:r>
                      <a:r>
                        <a:rPr lang="tr-TR" dirty="0" smtClean="0"/>
                        <a:t>geliştirmeye çalışırlar.</a:t>
                      </a:r>
                    </a:p>
                    <a:p>
                      <a:endParaRPr lang="tr-TR" dirty="0"/>
                    </a:p>
                  </a:txBody>
                  <a:tcPr/>
                </a:tc>
              </a:tr>
              <a:tr h="370840">
                <a:tc>
                  <a:txBody>
                    <a:bodyPr/>
                    <a:lstStyle/>
                    <a:p>
                      <a:endParaRPr lang="tr-TR" dirty="0"/>
                    </a:p>
                  </a:txBody>
                  <a:tcPr/>
                </a:tc>
                <a:tc>
                  <a:txBody>
                    <a:bodyPr/>
                    <a:lstStyle/>
                    <a:p>
                      <a:r>
                        <a:rPr lang="tr-TR" dirty="0" smtClean="0"/>
                        <a:t>Kendine güven, iyimserlik, başarma isteği, zorluklardan yılmama gibi olumlu nitelikleri vardır.</a:t>
                      </a:r>
                      <a:endParaRPr lang="tr-TR" dirty="0"/>
                    </a:p>
                  </a:txBody>
                  <a:tcPr/>
                </a:tc>
              </a:tr>
              <a:tr h="370840">
                <a:tc>
                  <a:txBody>
                    <a:bodyPr/>
                    <a:lstStyle/>
                    <a:p>
                      <a:endParaRPr lang="tr-TR" dirty="0"/>
                    </a:p>
                  </a:txBody>
                  <a:tcPr/>
                </a:tc>
                <a:tc>
                  <a:txBody>
                    <a:bodyPr/>
                    <a:lstStyle/>
                    <a:p>
                      <a:r>
                        <a:rPr lang="tr-TR" dirty="0" smtClean="0"/>
                        <a:t>Aile</a:t>
                      </a:r>
                      <a:r>
                        <a:rPr lang="tr-TR" baseline="0" dirty="0" smtClean="0"/>
                        <a:t> ilişkileri iyidir. Aileleri ile paylaşımlarda bulunurlar. </a:t>
                      </a:r>
                      <a:endParaRPr lang="tr-TR" dirty="0"/>
                    </a:p>
                  </a:txBody>
                  <a:tcPr/>
                </a:tc>
              </a:tr>
              <a:tr h="370840">
                <a:tc>
                  <a:txBody>
                    <a:bodyPr/>
                    <a:lstStyle/>
                    <a:p>
                      <a:endParaRPr lang="tr-TR" dirty="0"/>
                    </a:p>
                  </a:txBody>
                  <a:tcPr/>
                </a:tc>
                <a:tc>
                  <a:txBody>
                    <a:bodyPr/>
                    <a:lstStyle/>
                    <a:p>
                      <a:r>
                        <a:rPr lang="tr-TR" dirty="0" smtClean="0"/>
                        <a:t>Sevgiyle büyütülen çocuklar kendi geleceklerini daha iyi kontrol edebilirler ve onların benlik saygıları daha yüksek olur. </a:t>
                      </a:r>
                      <a:endParaRPr lang="tr-TR" dirty="0"/>
                    </a:p>
                  </a:txBody>
                  <a:tcPr/>
                </a:tc>
              </a:tr>
            </a:tbl>
          </a:graphicData>
        </a:graphic>
      </p:graphicFrame>
      <p:sp>
        <p:nvSpPr>
          <p:cNvPr id="8" name="Sağ Ok 7"/>
          <p:cNvSpPr/>
          <p:nvPr/>
        </p:nvSpPr>
        <p:spPr>
          <a:xfrm>
            <a:off x="513383" y="1743658"/>
            <a:ext cx="504056" cy="21602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3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383" y="2405364"/>
            <a:ext cx="5302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003798"/>
            <a:ext cx="5302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914" y="3507854"/>
            <a:ext cx="5302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913" y="4083918"/>
            <a:ext cx="5302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7431000"/>
      </p:ext>
    </p:extLst>
  </p:cSld>
  <p:clrMapOvr>
    <a:masterClrMapping/>
  </p:clrMapOvr>
  <p:transition spd="slow">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03648" y="123478"/>
            <a:ext cx="8229600" cy="857250"/>
          </a:xfrm>
        </p:spPr>
        <p:txBody>
          <a:bodyPr>
            <a:normAutofit/>
          </a:bodyPr>
          <a:lstStyle/>
          <a:p>
            <a:r>
              <a:rPr lang="tr-TR" sz="1800" b="1" dirty="0" smtClean="0">
                <a:latin typeface="Times New Roman" pitchFamily="18" charset="0"/>
                <a:cs typeface="Times New Roman" pitchFamily="18" charset="0"/>
              </a:rPr>
              <a:t>Olumlu Benlik Saygısı Olan Çocuklar</a:t>
            </a:r>
            <a:endParaRPr lang="tr-TR" sz="1800" b="1" dirty="0">
              <a:latin typeface="Times New Roman" pitchFamily="18" charset="0"/>
              <a:cs typeface="Times New Roman"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062455181"/>
              </p:ext>
            </p:extLst>
          </p:nvPr>
        </p:nvGraphicFramePr>
        <p:xfrm>
          <a:off x="483766" y="1520481"/>
          <a:ext cx="8229600" cy="2659752"/>
        </p:xfrm>
        <a:graphic>
          <a:graphicData uri="http://schemas.openxmlformats.org/drawingml/2006/table">
            <a:tbl>
              <a:tblPr firstRow="1" bandRow="1">
                <a:tableStyleId>{BDBED569-4797-4DF1-A0F4-6AAB3CD982D8}</a:tableStyleId>
              </a:tblPr>
              <a:tblGrid>
                <a:gridCol w="658416"/>
                <a:gridCol w="7571184"/>
              </a:tblGrid>
              <a:tr h="370840">
                <a:tc>
                  <a:txBody>
                    <a:bodyPr/>
                    <a:lstStyle/>
                    <a:p>
                      <a:endParaRPr lang="tr-TR" dirty="0"/>
                    </a:p>
                  </a:txBody>
                  <a:tcPr/>
                </a:tc>
                <a:tc>
                  <a:txBody>
                    <a:bodyPr/>
                    <a:lstStyle/>
                    <a:p>
                      <a:endParaRPr lang="tr-TR" dirty="0"/>
                    </a:p>
                  </a:txBody>
                  <a:tcPr/>
                </a:tc>
              </a:tr>
              <a:tr h="370840">
                <a:tc>
                  <a:txBody>
                    <a:bodyPr/>
                    <a:lstStyle/>
                    <a:p>
                      <a:endParaRPr lang="tr-TR" dirty="0"/>
                    </a:p>
                  </a:txBody>
                  <a:tcPr/>
                </a:tc>
                <a:tc>
                  <a:txBody>
                    <a:bodyPr/>
                    <a:lstStyle/>
                    <a:p>
                      <a:r>
                        <a:rPr lang="tr-TR" dirty="0" smtClean="0"/>
                        <a:t>Fiziksel görünümleri konusunda endişeleri azdır.</a:t>
                      </a:r>
                      <a:endParaRPr lang="tr-TR" dirty="0"/>
                    </a:p>
                  </a:txBody>
                  <a:tcPr/>
                </a:tc>
              </a:tr>
              <a:tr h="370840">
                <a:tc>
                  <a:txBody>
                    <a:bodyPr/>
                    <a:lstStyle/>
                    <a:p>
                      <a:endParaRPr lang="tr-TR" dirty="0"/>
                    </a:p>
                  </a:txBody>
                  <a:tcPr/>
                </a:tc>
                <a:tc>
                  <a:txBody>
                    <a:bodyPr/>
                    <a:lstStyle/>
                    <a:p>
                      <a:r>
                        <a:rPr lang="tr-TR" dirty="0" smtClean="0"/>
                        <a:t>Ders başarısı, sportif faaliyetler, akran ilişkileri gibi etkinlik alanlarında herkesin farklı olabileceğini kolaylıkla kabul ederler.</a:t>
                      </a:r>
                      <a:endParaRPr lang="tr-TR" dirty="0"/>
                    </a:p>
                  </a:txBody>
                  <a:tcPr/>
                </a:tc>
              </a:tr>
              <a:tr h="637912">
                <a:tc>
                  <a:txBody>
                    <a:bodyPr/>
                    <a:lstStyle/>
                    <a:p>
                      <a:endParaRPr lang="tr-TR" dirty="0"/>
                    </a:p>
                  </a:txBody>
                  <a:tcPr/>
                </a:tc>
                <a:tc>
                  <a:txBody>
                    <a:bodyPr/>
                    <a:lstStyle/>
                    <a:p>
                      <a:r>
                        <a:rPr lang="tr-TR" dirty="0" smtClean="0"/>
                        <a:t>Sosyal olarak aktif ve yaratıcılık potansiyelleri yüksek çocuklardır.</a:t>
                      </a:r>
                    </a:p>
                  </a:txBody>
                  <a:tcPr/>
                </a:tc>
              </a:tr>
              <a:tr h="370840">
                <a:tc>
                  <a:txBody>
                    <a:bodyPr/>
                    <a:lstStyle/>
                    <a:p>
                      <a:endParaRPr lang="tr-TR" dirty="0"/>
                    </a:p>
                  </a:txBody>
                  <a:tcPr/>
                </a:tc>
                <a:tc>
                  <a:txBody>
                    <a:bodyPr/>
                    <a:lstStyle/>
                    <a:p>
                      <a:r>
                        <a:rPr lang="tr-TR" dirty="0" smtClean="0"/>
                        <a:t>Kişisel amaçları nettir, bu doğrultuda kararlı ve gerçekçi hareket ederler.</a:t>
                      </a:r>
                    </a:p>
                    <a:p>
                      <a:endParaRPr lang="tr-TR" dirty="0"/>
                    </a:p>
                  </a:txBody>
                  <a:tcPr/>
                </a:tc>
              </a:tr>
            </a:tbl>
          </a:graphicData>
        </a:graphic>
      </p:graphicFrame>
      <p:sp>
        <p:nvSpPr>
          <p:cNvPr id="3" name="Sağ Ok 2"/>
          <p:cNvSpPr/>
          <p:nvPr/>
        </p:nvSpPr>
        <p:spPr>
          <a:xfrm>
            <a:off x="564704" y="1923678"/>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447022"/>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003415"/>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427" y="3674749"/>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8765045"/>
      </p:ext>
    </p:extLst>
  </p:cSld>
  <p:clrMapOvr>
    <a:masterClrMapping/>
  </p:clrMapOvr>
  <p:transition spd="slow">
    <p:randomBa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03648" y="123478"/>
            <a:ext cx="8229600" cy="857250"/>
          </a:xfrm>
        </p:spPr>
        <p:txBody>
          <a:bodyPr>
            <a:normAutofit/>
          </a:bodyPr>
          <a:lstStyle/>
          <a:p>
            <a:r>
              <a:rPr lang="tr-TR" sz="1800" b="1" dirty="0" smtClean="0">
                <a:latin typeface="Times New Roman" pitchFamily="18" charset="0"/>
                <a:cs typeface="Times New Roman" pitchFamily="18" charset="0"/>
              </a:rPr>
              <a:t>Olumsuz Benlik Saygısı Olan Çocuklar</a:t>
            </a:r>
            <a:endParaRPr lang="tr-TR" sz="1800" b="1" dirty="0">
              <a:latin typeface="Times New Roman" pitchFamily="18" charset="0"/>
              <a:cs typeface="Times New Roman"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433379583"/>
              </p:ext>
            </p:extLst>
          </p:nvPr>
        </p:nvGraphicFramePr>
        <p:xfrm>
          <a:off x="457200" y="1200150"/>
          <a:ext cx="8229600" cy="3159760"/>
        </p:xfrm>
        <a:graphic>
          <a:graphicData uri="http://schemas.openxmlformats.org/drawingml/2006/table">
            <a:tbl>
              <a:tblPr firstRow="1" bandRow="1">
                <a:tableStyleId>{BDBED569-4797-4DF1-A0F4-6AAB3CD982D8}</a:tableStyleId>
              </a:tblPr>
              <a:tblGrid>
                <a:gridCol w="658416"/>
                <a:gridCol w="7571184"/>
              </a:tblGrid>
              <a:tr h="370840">
                <a:tc>
                  <a:txBody>
                    <a:bodyPr/>
                    <a:lstStyle/>
                    <a:p>
                      <a:endParaRPr lang="tr-TR" dirty="0"/>
                    </a:p>
                  </a:txBody>
                  <a:tcPr/>
                </a:tc>
                <a:tc>
                  <a:txBody>
                    <a:bodyPr/>
                    <a:lstStyle/>
                    <a:p>
                      <a:endParaRPr lang="tr-TR" dirty="0"/>
                    </a:p>
                  </a:txBody>
                  <a:tcPr/>
                </a:tc>
              </a:tr>
              <a:tr h="370840">
                <a:tc>
                  <a:txBody>
                    <a:bodyPr/>
                    <a:lstStyle/>
                    <a:p>
                      <a:endParaRPr lang="tr-TR" dirty="0"/>
                    </a:p>
                  </a:txBody>
                  <a:tcPr/>
                </a:tc>
                <a:tc>
                  <a:txBody>
                    <a:bodyPr/>
                    <a:lstStyle/>
                    <a:p>
                      <a:r>
                        <a:rPr lang="tr-TR" sz="1400" dirty="0" smtClean="0"/>
                        <a:t>Başarısızlık kaygısı nedeniyle görev ve sorumluluk almaktan, yeni deneyimlerden kaçınırlar.</a:t>
                      </a:r>
                      <a:endParaRPr lang="tr-TR" sz="1400" dirty="0"/>
                    </a:p>
                  </a:txBody>
                  <a:tcPr/>
                </a:tc>
              </a:tr>
              <a:tr h="370840">
                <a:tc>
                  <a:txBody>
                    <a:bodyPr/>
                    <a:lstStyle/>
                    <a:p>
                      <a:endParaRPr lang="tr-TR" dirty="0"/>
                    </a:p>
                  </a:txBody>
                  <a:tcPr/>
                </a:tc>
                <a:tc>
                  <a:txBody>
                    <a:bodyPr/>
                    <a:lstStyle/>
                    <a:p>
                      <a:r>
                        <a:rPr lang="tr-TR" sz="1400" dirty="0" smtClean="0"/>
                        <a:t>Diğer insanların ya da akranlarının kendisi hakkındaki düşüncelerinden aşırı derecede etkilenirler.</a:t>
                      </a:r>
                      <a:endParaRPr lang="tr-TR" sz="1400" dirty="0"/>
                    </a:p>
                  </a:txBody>
                  <a:tcPr/>
                </a:tc>
              </a:tr>
              <a:tr h="637912">
                <a:tc>
                  <a:txBody>
                    <a:bodyPr/>
                    <a:lstStyle/>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dirty="0" smtClean="0">
                          <a:effectLst/>
                        </a:rPr>
                        <a:t>Bir oyun veya ödev yaparken çabuk sıkılır, oyun veya ödevi kısa sürede bırakırlar. Ufak bir zorlanma ya da hayal kırıklığı, yaptığı işten vazgeçmesine neden olur.</a:t>
                      </a:r>
                    </a:p>
                    <a:p>
                      <a:endParaRPr lang="tr-TR" sz="1400" dirty="0" smtClean="0"/>
                    </a:p>
                  </a:txBody>
                  <a:tcPr/>
                </a:tc>
              </a:tr>
              <a:tr h="370840">
                <a:tc>
                  <a:txBody>
                    <a:bodyPr/>
                    <a:lstStyle/>
                    <a:p>
                      <a:endParaRPr lang="tr-TR" dirty="0"/>
                    </a:p>
                  </a:txBody>
                  <a:tcPr/>
                </a:tc>
                <a:tc>
                  <a:txBody>
                    <a:bodyPr/>
                    <a:lstStyle/>
                    <a:p>
                      <a:r>
                        <a:rPr lang="tr-TR" sz="1400" dirty="0" smtClean="0"/>
                        <a:t>Düşük benlik saygısı olan bir bireyde yüksek düzeyde kaygı, psikosomatik ve depresyon belirtileri bulunur. </a:t>
                      </a:r>
                    </a:p>
                    <a:p>
                      <a:endParaRPr lang="tr-TR" sz="1400" dirty="0" smtClean="0"/>
                    </a:p>
                    <a:p>
                      <a:endParaRPr lang="tr-TR" sz="1400" dirty="0"/>
                    </a:p>
                  </a:txBody>
                  <a:tcPr/>
                </a:tc>
              </a:tr>
              <a:tr h="370840">
                <a:tc>
                  <a:txBody>
                    <a:bodyPr/>
                    <a:lstStyle/>
                    <a:p>
                      <a:endParaRPr lang="tr-TR" dirty="0"/>
                    </a:p>
                  </a:txBody>
                  <a:tcPr/>
                </a:tc>
                <a:tc>
                  <a:txBody>
                    <a:bodyPr/>
                    <a:lstStyle/>
                    <a:p>
                      <a:r>
                        <a:rPr lang="tr-TR" sz="1400" dirty="0" smtClean="0"/>
                        <a:t>Düşük benlik saygısına sahip bir kişinin kendine güveni zayıftır. Bu kişiler diğerlerine bağımlıdır, </a:t>
                      </a:r>
                      <a:endParaRPr lang="tr-TR" sz="1400" dirty="0"/>
                    </a:p>
                  </a:txBody>
                  <a:tcPr/>
                </a:tc>
              </a:tr>
            </a:tbl>
          </a:graphicData>
        </a:graphic>
      </p:graphicFrame>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35646"/>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945" y="1995686"/>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11910"/>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373" y="3219822"/>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945" y="2507292"/>
            <a:ext cx="4572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9741075"/>
      </p:ext>
    </p:extLst>
  </p:cSld>
  <p:clrMapOvr>
    <a:masterClrMapping/>
  </p:clrMapOvr>
  <p:transition spd="slow">
    <p:randomBa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91680" y="-164554"/>
            <a:ext cx="8229600" cy="1063229"/>
          </a:xfrm>
        </p:spPr>
        <p:txBody>
          <a:bodyPr>
            <a:noAutofit/>
          </a:bodyPr>
          <a:lstStyle/>
          <a:p>
            <a:r>
              <a:rPr lang="tr-TR" sz="1800" b="1" dirty="0" smtClean="0"/>
              <a:t>                                   </a:t>
            </a:r>
            <a:br>
              <a:rPr lang="tr-TR" sz="1800" b="1" dirty="0" smtClean="0"/>
            </a:br>
            <a:r>
              <a:rPr lang="tr-TR" sz="1800" b="1" dirty="0" smtClean="0"/>
              <a:t>“ÇOCUKLARDA </a:t>
            </a:r>
            <a:br>
              <a:rPr lang="tr-TR" sz="1800" b="1" dirty="0" smtClean="0"/>
            </a:br>
            <a:r>
              <a:rPr lang="tr-TR" sz="1800" b="1" dirty="0" smtClean="0"/>
              <a:t>BENLİK </a:t>
            </a:r>
            <a:r>
              <a:rPr lang="tr-TR" sz="1800" b="1" dirty="0"/>
              <a:t>SAYGISINI GELİŞTİRME YOLLARI”</a:t>
            </a:r>
            <a:r>
              <a:rPr lang="tr-TR" sz="1800" dirty="0"/>
              <a:t/>
            </a:r>
            <a:br>
              <a:rPr lang="tr-TR" sz="1800" dirty="0"/>
            </a:br>
            <a:endParaRPr lang="tr-TR" sz="1800" dirty="0"/>
          </a:p>
        </p:txBody>
      </p:sp>
      <p:sp>
        <p:nvSpPr>
          <p:cNvPr id="3" name="İçerik Yer Tutucusu 2"/>
          <p:cNvSpPr>
            <a:spLocks noGrp="1"/>
          </p:cNvSpPr>
          <p:nvPr>
            <p:ph idx="1"/>
          </p:nvPr>
        </p:nvSpPr>
        <p:spPr>
          <a:xfrm>
            <a:off x="502498" y="1123006"/>
            <a:ext cx="8229600" cy="3394472"/>
          </a:xfrm>
        </p:spPr>
        <p:txBody>
          <a:bodyPr>
            <a:normAutofit/>
          </a:bodyPr>
          <a:lstStyle/>
          <a:p>
            <a:endParaRPr lang="tr-TR" sz="2200" dirty="0">
              <a:latin typeface="Times New Roman" pitchFamily="18" charset="0"/>
              <a:cs typeface="Times New Roman" pitchFamily="18" charset="0"/>
            </a:endParaRPr>
          </a:p>
          <a:p>
            <a:r>
              <a:rPr lang="tr-TR" sz="1800" dirty="0" smtClean="0">
                <a:latin typeface="Times New Roman" pitchFamily="18" charset="0"/>
                <a:cs typeface="Times New Roman" pitchFamily="18" charset="0"/>
              </a:rPr>
              <a:t>Çocuğunuzu tüm yönleri ile </a:t>
            </a:r>
            <a:r>
              <a:rPr lang="tr-TR" sz="1800" dirty="0">
                <a:latin typeface="Times New Roman" pitchFamily="18" charset="0"/>
                <a:cs typeface="Times New Roman" pitchFamily="18" charset="0"/>
              </a:rPr>
              <a:t>olduğu gibi kabul </a:t>
            </a:r>
            <a:r>
              <a:rPr lang="tr-TR" sz="1800" dirty="0" smtClean="0">
                <a:latin typeface="Times New Roman" pitchFamily="18" charset="0"/>
                <a:cs typeface="Times New Roman" pitchFamily="18" charset="0"/>
              </a:rPr>
              <a:t>edin, </a:t>
            </a:r>
            <a:endParaRPr lang="tr-TR" sz="1800" dirty="0">
              <a:latin typeface="Times New Roman" pitchFamily="18" charset="0"/>
              <a:cs typeface="Times New Roman" pitchFamily="18" charset="0"/>
            </a:endParaRPr>
          </a:p>
          <a:p>
            <a:r>
              <a:rPr lang="tr-TR" sz="1800" dirty="0" smtClean="0">
                <a:latin typeface="Times New Roman" pitchFamily="18" charset="0"/>
                <a:cs typeface="Times New Roman" pitchFamily="18" charset="0"/>
              </a:rPr>
              <a:t>Başarılı yönlerine övgüde bulunun,</a:t>
            </a:r>
          </a:p>
          <a:p>
            <a:r>
              <a:rPr lang="tr-TR" sz="1800" dirty="0" smtClean="0">
                <a:latin typeface="Times New Roman" pitchFamily="18" charset="0"/>
                <a:cs typeface="Times New Roman" pitchFamily="18" charset="0"/>
              </a:rPr>
              <a:t>Ona bir birey olarak değerli olduğunu hissettirin, </a:t>
            </a:r>
          </a:p>
          <a:p>
            <a:r>
              <a:rPr lang="tr-TR" sz="1800" dirty="0">
                <a:latin typeface="Times New Roman" pitchFamily="18" charset="0"/>
                <a:cs typeface="Times New Roman" pitchFamily="18" charset="0"/>
              </a:rPr>
              <a:t>İ</a:t>
            </a:r>
            <a:r>
              <a:rPr lang="tr-TR" sz="1800" dirty="0" smtClean="0">
                <a:latin typeface="Times New Roman" pitchFamily="18" charset="0"/>
                <a:cs typeface="Times New Roman" pitchFamily="18" charset="0"/>
              </a:rPr>
              <a:t>yi oluş çocuğun fikirlerine değer verilen, dinlenen, desteklenen bir ortamda filizlenip gelişir. </a:t>
            </a:r>
          </a:p>
          <a:p>
            <a:pPr marL="0" indent="0">
              <a:buNone/>
            </a:pPr>
            <a:r>
              <a:rPr lang="tr-TR" sz="1800" dirty="0" smtClean="0">
                <a:latin typeface="Times New Roman" pitchFamily="18" charset="0"/>
                <a:cs typeface="Times New Roman" pitchFamily="18" charset="0"/>
              </a:rPr>
              <a:t>     Çocuğunuzun eğitimi ve disiplininde “sen” dili yerine “ben” dilini kullanmalısınız.</a:t>
            </a:r>
          </a:p>
          <a:p>
            <a:pPr marL="0" indent="0">
              <a:buNone/>
            </a:pPr>
            <a:endParaRPr lang="tr-TR" sz="2200" dirty="0">
              <a:latin typeface="Times New Roman" pitchFamily="18" charset="0"/>
              <a:cs typeface="Times New Roman" pitchFamily="18" charset="0"/>
            </a:endParaRPr>
          </a:p>
          <a:p>
            <a:endParaRPr lang="tr-TR" dirty="0"/>
          </a:p>
        </p:txBody>
      </p:sp>
      <p:pic>
        <p:nvPicPr>
          <p:cNvPr id="9218" name="Picture 2" descr="C:\Users\Feza Bilgisayar\Desktop\İYİ OLUŞ VE VELİ KAYNAKÇA\indir (1).jf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3115" y="1495652"/>
            <a:ext cx="658766" cy="396627"/>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718" y="1892278"/>
            <a:ext cx="665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717" y="2224930"/>
            <a:ext cx="665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591" y="2595136"/>
            <a:ext cx="665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591" y="3018680"/>
            <a:ext cx="665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0138455"/>
      </p:ext>
    </p:extLst>
  </p:cSld>
  <p:clrMapOvr>
    <a:masterClrMapping/>
  </p:clrMapOvr>
  <p:transition spd="slow">
    <p:randomBa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063229"/>
          </a:xfrm>
        </p:spPr>
        <p:txBody>
          <a:bodyPr>
            <a:noAutofit/>
          </a:bodyPr>
          <a:lstStyle/>
          <a:p>
            <a:r>
              <a:rPr lang="tr-TR" sz="1800" b="1" dirty="0" smtClean="0"/>
              <a:t>                 “ÇOCUKLARDA </a:t>
            </a:r>
            <a:br>
              <a:rPr lang="tr-TR" sz="1800" b="1" dirty="0" smtClean="0"/>
            </a:br>
            <a:r>
              <a:rPr lang="tr-TR" sz="1800" b="1" dirty="0" smtClean="0"/>
              <a:t>                      BENLİK </a:t>
            </a:r>
            <a:r>
              <a:rPr lang="tr-TR" sz="1800" b="1" dirty="0"/>
              <a:t>SAYGISINI GELİŞTİRME YOLLARI”</a:t>
            </a:r>
            <a:r>
              <a:rPr lang="tr-TR" sz="1800" dirty="0"/>
              <a:t/>
            </a:r>
            <a:br>
              <a:rPr lang="tr-TR" sz="1800" dirty="0"/>
            </a:br>
            <a:endParaRPr lang="tr-TR" sz="1800" dirty="0"/>
          </a:p>
        </p:txBody>
      </p:sp>
      <p:sp>
        <p:nvSpPr>
          <p:cNvPr id="3" name="İçerik Yer Tutucusu 2"/>
          <p:cNvSpPr>
            <a:spLocks noGrp="1"/>
          </p:cNvSpPr>
          <p:nvPr>
            <p:ph idx="1"/>
          </p:nvPr>
        </p:nvSpPr>
        <p:spPr/>
        <p:txBody>
          <a:bodyPr>
            <a:normAutofit fontScale="92500" lnSpcReduction="10000"/>
          </a:bodyPr>
          <a:lstStyle/>
          <a:p>
            <a:endParaRPr lang="tr-TR" sz="2200" dirty="0">
              <a:latin typeface="Times New Roman" pitchFamily="18" charset="0"/>
              <a:cs typeface="Times New Roman" pitchFamily="18" charset="0"/>
            </a:endParaRPr>
          </a:p>
          <a:p>
            <a:pPr algn="just"/>
            <a:r>
              <a:rPr lang="tr-TR" sz="1900" dirty="0" smtClean="0">
                <a:latin typeface="Times New Roman" pitchFamily="18" charset="0"/>
                <a:cs typeface="Times New Roman" pitchFamily="18" charset="0"/>
              </a:rPr>
              <a:t>Çocuğunuzun tek </a:t>
            </a:r>
            <a:r>
              <a:rPr lang="tr-TR" sz="1900" dirty="0">
                <a:latin typeface="Times New Roman" pitchFamily="18" charset="0"/>
                <a:cs typeface="Times New Roman" pitchFamily="18" charset="0"/>
              </a:rPr>
              <a:t>başına kararlar almasına, bazı şeyleri tek başına yapmasına </a:t>
            </a:r>
            <a:r>
              <a:rPr lang="tr-TR" sz="1900" dirty="0" smtClean="0">
                <a:latin typeface="Times New Roman" pitchFamily="18" charset="0"/>
                <a:cs typeface="Times New Roman" pitchFamily="18" charset="0"/>
              </a:rPr>
              <a:t>fırsatlar </a:t>
            </a:r>
            <a:r>
              <a:rPr lang="tr-TR" sz="1900" dirty="0">
                <a:latin typeface="Times New Roman" pitchFamily="18" charset="0"/>
                <a:cs typeface="Times New Roman" pitchFamily="18" charset="0"/>
              </a:rPr>
              <a:t>tanıyın. Bu sayede sorumluluk </a:t>
            </a:r>
            <a:r>
              <a:rPr lang="tr-TR" sz="1900" dirty="0" smtClean="0">
                <a:latin typeface="Times New Roman" pitchFamily="18" charset="0"/>
                <a:cs typeface="Times New Roman" pitchFamily="18" charset="0"/>
              </a:rPr>
              <a:t>duygusunun </a:t>
            </a:r>
            <a:r>
              <a:rPr lang="tr-TR" sz="1900" dirty="0">
                <a:latin typeface="Times New Roman" pitchFamily="18" charset="0"/>
                <a:cs typeface="Times New Roman" pitchFamily="18" charset="0"/>
              </a:rPr>
              <a:t>gelişimine katkıda bulunursunuz</a:t>
            </a:r>
            <a:r>
              <a:rPr lang="tr-TR" sz="1900" dirty="0" smtClean="0">
                <a:latin typeface="Times New Roman" pitchFamily="18" charset="0"/>
                <a:cs typeface="Times New Roman" pitchFamily="18" charset="0"/>
              </a:rPr>
              <a:t>.</a:t>
            </a:r>
          </a:p>
          <a:p>
            <a:pPr marL="0" indent="0" algn="just">
              <a:buNone/>
            </a:pPr>
            <a:endParaRPr lang="tr-TR" sz="1900" dirty="0" smtClean="0">
              <a:latin typeface="Times New Roman" pitchFamily="18" charset="0"/>
              <a:cs typeface="Times New Roman" pitchFamily="18" charset="0"/>
            </a:endParaRPr>
          </a:p>
          <a:p>
            <a:pPr algn="just"/>
            <a:r>
              <a:rPr lang="tr-TR" sz="1900" dirty="0" smtClean="0">
                <a:latin typeface="Times New Roman" pitchFamily="18" charset="0"/>
                <a:cs typeface="Times New Roman" pitchFamily="18" charset="0"/>
              </a:rPr>
              <a:t>Hataları </a:t>
            </a:r>
            <a:r>
              <a:rPr lang="tr-TR" sz="1900" dirty="0">
                <a:latin typeface="Times New Roman" pitchFamily="18" charset="0"/>
                <a:cs typeface="Times New Roman" pitchFamily="18" charset="0"/>
              </a:rPr>
              <a:t>ve başarısızlıklarında olumsuz kişisel eleştirilerden kaçının. Bu engel ve aksiliklerin herkesin her zaman başına gelebileceğini, bunun yaşamın bir parçası olduğunu, önemli olanın hatalardan ders almak olduğunu belirterek kendisini yenilgiye uğramamış hissettirin</a:t>
            </a:r>
            <a:r>
              <a:rPr lang="tr-TR" sz="1900" dirty="0" smtClean="0">
                <a:latin typeface="Times New Roman" pitchFamily="18" charset="0"/>
                <a:cs typeface="Times New Roman" pitchFamily="18" charset="0"/>
              </a:rPr>
              <a:t>.</a:t>
            </a:r>
            <a:endParaRPr lang="tr-TR" sz="1900" dirty="0">
              <a:latin typeface="Times New Roman" pitchFamily="18" charset="0"/>
              <a:cs typeface="Times New Roman" pitchFamily="18" charset="0"/>
            </a:endParaRPr>
          </a:p>
          <a:p>
            <a:pPr marL="0" indent="0" algn="just">
              <a:buNone/>
            </a:pPr>
            <a:endParaRPr lang="tr-TR" sz="1900" dirty="0" smtClean="0">
              <a:latin typeface="Times New Roman" pitchFamily="18" charset="0"/>
              <a:cs typeface="Times New Roman" pitchFamily="18" charset="0"/>
            </a:endParaRPr>
          </a:p>
          <a:p>
            <a:pPr algn="just"/>
            <a:r>
              <a:rPr lang="tr-TR" sz="1900" dirty="0" smtClean="0">
                <a:latin typeface="Times New Roman" pitchFamily="18" charset="0"/>
                <a:cs typeface="Times New Roman" pitchFamily="18" charset="0"/>
              </a:rPr>
              <a:t>Çocuğunuza yönelik beklentileriniz </a:t>
            </a:r>
            <a:r>
              <a:rPr lang="tr-TR" sz="1900" dirty="0">
                <a:latin typeface="Times New Roman" pitchFamily="18" charset="0"/>
                <a:cs typeface="Times New Roman" pitchFamily="18" charset="0"/>
              </a:rPr>
              <a:t>ne çok aşağıda ne de çok yukarıda olsun</a:t>
            </a:r>
            <a:r>
              <a:rPr lang="tr-TR" sz="1900" dirty="0" smtClean="0">
                <a:latin typeface="Times New Roman" pitchFamily="18" charset="0"/>
                <a:cs typeface="Times New Roman" pitchFamily="18" charset="0"/>
              </a:rPr>
              <a:t>.</a:t>
            </a:r>
            <a:endParaRPr lang="tr-TR" sz="1900" dirty="0">
              <a:latin typeface="Times New Roman" pitchFamily="18" charset="0"/>
              <a:cs typeface="Times New Roman" pitchFamily="18" charset="0"/>
            </a:endParaRPr>
          </a:p>
        </p:txBody>
      </p:sp>
    </p:spTree>
    <p:extLst>
      <p:ext uri="{BB962C8B-B14F-4D97-AF65-F5344CB8AC3E}">
        <p14:creationId xmlns:p14="http://schemas.microsoft.com/office/powerpoint/2010/main" val="372165429"/>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6810"/>
            <a:ext cx="8229600" cy="857250"/>
          </a:xfrm>
        </p:spPr>
        <p:txBody>
          <a:bodyPr>
            <a:normAutofit/>
          </a:bodyPr>
          <a:lstStyle/>
          <a:p>
            <a:r>
              <a:rPr lang="tr-TR" sz="1800" b="1" dirty="0" smtClean="0">
                <a:latin typeface="Times New Roman" pitchFamily="18" charset="0"/>
                <a:cs typeface="Times New Roman" pitchFamily="18" charset="0"/>
              </a:rPr>
              <a:t>“Olumlu duygular, bağışıklık sistemini güçlendirir.”</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sz="1800" dirty="0" smtClean="0">
                <a:latin typeface="Times New Roman" pitchFamily="18" charset="0"/>
                <a:cs typeface="Times New Roman" pitchFamily="18" charset="0"/>
              </a:rPr>
              <a:t>Nezle Deneyi…</a:t>
            </a:r>
          </a:p>
          <a:p>
            <a:pPr algn="just"/>
            <a:r>
              <a:rPr lang="tr-TR" sz="1800" dirty="0" smtClean="0">
                <a:latin typeface="Times New Roman" pitchFamily="18" charset="0"/>
                <a:cs typeface="Times New Roman" pitchFamily="18" charset="0"/>
              </a:rPr>
              <a:t>3/1 Oranı…</a:t>
            </a:r>
            <a:endParaRPr lang="tr-TR" sz="1800" dirty="0">
              <a:latin typeface="Times New Roman" pitchFamily="18" charset="0"/>
              <a:cs typeface="Times New Roman" pitchFamily="18" charset="0"/>
            </a:endParaRPr>
          </a:p>
        </p:txBody>
      </p:sp>
      <p:pic>
        <p:nvPicPr>
          <p:cNvPr id="1026" name="Picture 2" descr="C:\Users\Fikri\Desktop\indir (1).jpg"/>
          <p:cNvPicPr>
            <a:picLocks noChangeAspect="1" noChangeArrowheads="1"/>
          </p:cNvPicPr>
          <p:nvPr/>
        </p:nvPicPr>
        <p:blipFill>
          <a:blip r:embed="rId2"/>
          <a:srcRect/>
          <a:stretch>
            <a:fillRect/>
          </a:stretch>
        </p:blipFill>
        <p:spPr bwMode="auto">
          <a:xfrm>
            <a:off x="5500694" y="2714626"/>
            <a:ext cx="2619375" cy="1743075"/>
          </a:xfrm>
          <a:prstGeom prst="rect">
            <a:avLst/>
          </a:prstGeom>
          <a:noFill/>
        </p:spPr>
      </p:pic>
    </p:spTree>
    <p:extLst>
      <p:ext uri="{BB962C8B-B14F-4D97-AF65-F5344CB8AC3E}">
        <p14:creationId xmlns:p14="http://schemas.microsoft.com/office/powerpoint/2010/main" val="4281986559"/>
      </p:ext>
    </p:extLst>
  </p:cSld>
  <p:clrMapOvr>
    <a:masterClrMapping/>
  </p:clrMapOvr>
  <p:transition spd="slow">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1800" dirty="0" smtClean="0">
                <a:latin typeface="Times New Roman" pitchFamily="18" charset="0"/>
                <a:cs typeface="Times New Roman" pitchFamily="18" charset="0"/>
              </a:rPr>
              <a:t>Sonuç olarak </a:t>
            </a:r>
            <a:r>
              <a:rPr lang="tr-TR" sz="1800" b="1" dirty="0" smtClean="0">
                <a:solidFill>
                  <a:srgbClr val="FF0000"/>
                </a:solidFill>
                <a:latin typeface="Times New Roman" pitchFamily="18" charset="0"/>
                <a:cs typeface="Times New Roman" pitchFamily="18" charset="0"/>
              </a:rPr>
              <a:t>çocuğun benlik saygısı büyük ölçüde anne-baba </a:t>
            </a:r>
            <a:r>
              <a:rPr lang="tr-TR" sz="1800" dirty="0" smtClean="0">
                <a:latin typeface="Times New Roman" pitchFamily="18" charset="0"/>
                <a:cs typeface="Times New Roman" pitchFamily="18" charset="0"/>
              </a:rPr>
              <a:t>tarafından şekillendirilir. Anne ve babaların sevgi dolu yönlendirmeleri çocukların içlerindeki kapasiteyi güçlendirir ve geliştirir. Sevgiyle büyütülen çocuklar kendi geleceklerini daha iyi kontrol edebilirler ve onların benlik saygıları dolayısı ile iyi oluş düzeyleri daha yüksek olur. </a:t>
            </a:r>
            <a:endParaRPr lang="tr-TR" sz="1800" dirty="0">
              <a:latin typeface="Times New Roman" pitchFamily="18" charset="0"/>
              <a:cs typeface="Times New Roman" pitchFamily="18" charset="0"/>
            </a:endParaRPr>
          </a:p>
        </p:txBody>
      </p:sp>
      <p:pic>
        <p:nvPicPr>
          <p:cNvPr id="3074" name="Picture 2" descr="C:\Users\Feza Bilgisayar\Desktop\İYİ OLUŞ VE VELİ KAYNAKÇA\indir.jf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140" y="2859782"/>
            <a:ext cx="2413535" cy="2027369"/>
          </a:xfrm>
          <a:prstGeom prst="rect">
            <a:avLst/>
          </a:prstGeom>
          <a:ln w="88900" cap="sq" cmpd="thickThin">
            <a:solidFill>
              <a:srgbClr val="FFFF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007008"/>
      </p:ext>
    </p:extLst>
  </p:cSld>
  <p:clrMapOvr>
    <a:masterClrMapping/>
  </p:clrMapOvr>
  <p:transition spd="slow">
    <p:randomBa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                        </a:t>
            </a:r>
            <a:r>
              <a:rPr lang="tr-TR" sz="2000" b="1" dirty="0" smtClean="0"/>
              <a:t>“EBEVEYN TUTUMLARI VE İYİ OLUŞ”</a:t>
            </a:r>
            <a:endParaRPr lang="tr-TR" sz="2000" b="1" dirty="0"/>
          </a:p>
        </p:txBody>
      </p:sp>
      <p:sp>
        <p:nvSpPr>
          <p:cNvPr id="3" name="2 İçerik Yer Tutucusu"/>
          <p:cNvSpPr>
            <a:spLocks noGrp="1"/>
          </p:cNvSpPr>
          <p:nvPr>
            <p:ph idx="1"/>
          </p:nvPr>
        </p:nvSpPr>
        <p:spPr/>
        <p:txBody>
          <a:bodyPr>
            <a:normAutofit/>
          </a:bodyPr>
          <a:lstStyle/>
          <a:p>
            <a:pPr algn="just"/>
            <a:r>
              <a:rPr lang="tr-TR" sz="1800" b="1" dirty="0" smtClean="0"/>
              <a:t>Ebeveyn tutumu,</a:t>
            </a:r>
            <a:r>
              <a:rPr lang="tr-TR" sz="1800" dirty="0" smtClean="0"/>
              <a:t> anne-babanın çocuğa yönelik özel davranış biçimlerinin niteliği.</a:t>
            </a:r>
            <a:endParaRPr lang="tr-TR" sz="1800" dirty="0"/>
          </a:p>
        </p:txBody>
      </p:sp>
      <p:pic>
        <p:nvPicPr>
          <p:cNvPr id="2050" name="Picture 2" descr="C:\Users\Fikri\Desktop\1064392_620x360.jpg"/>
          <p:cNvPicPr>
            <a:picLocks noChangeAspect="1" noChangeArrowheads="1"/>
          </p:cNvPicPr>
          <p:nvPr/>
        </p:nvPicPr>
        <p:blipFill>
          <a:blip r:embed="rId2"/>
          <a:srcRect/>
          <a:stretch>
            <a:fillRect/>
          </a:stretch>
        </p:blipFill>
        <p:spPr bwMode="auto">
          <a:xfrm>
            <a:off x="5433224" y="3071816"/>
            <a:ext cx="2091525" cy="1214434"/>
          </a:xfrm>
          <a:prstGeom prst="rect">
            <a:avLst/>
          </a:prstGeom>
          <a:ln w="228600" cap="sq" cmpd="thickThin">
            <a:solidFill>
              <a:srgbClr val="00B050"/>
            </a:solidFill>
            <a:prstDash val="solid"/>
            <a:miter lim="800000"/>
          </a:ln>
          <a:effectLst>
            <a:innerShdw blurRad="76200">
              <a:srgbClr val="000000"/>
            </a:innerShdw>
          </a:effectLst>
        </p:spPr>
      </p:pic>
    </p:spTree>
  </p:cSld>
  <p:clrMapOvr>
    <a:masterClrMapping/>
  </p:clrMapOvr>
  <p:transition spd="slow">
    <p:randomBa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8"/>
            <a:ext cx="8229600" cy="3394472"/>
          </a:xfrm>
        </p:spPr>
        <p:txBody>
          <a:bodyPr>
            <a:normAutofit/>
          </a:bodyPr>
          <a:lstStyle/>
          <a:p>
            <a:pPr lvl="0" algn="just"/>
            <a:r>
              <a:rPr lang="tr-TR" sz="1800" dirty="0" smtClean="0"/>
              <a:t>Çocuklar bağımsız olmaya teşvik edilir. Ancak yine de davranışlarında sağlıklı kontroller vardır. Çocuğa sevgi hissettirilir. Çocukla iletişim güçlüdür. Demokratik bir aile ortamında büyüyen çocukların, ebeveynlerinin değerlerini içselleştirerek olumlu gelişim ve uyum özellikleri gösterdikleri sosyal-duygusal yeterliklerinde ve duygularını düzenlemede daha iyi oldukları gözlenmiştir. Esnek ve sıcak demokratik ebeveyn tutumu bir çocuğun sosyal, bilişsel, ahlaki ve duygusal gelişiminde en yararlı tutum olarak kabul görmektedir.</a:t>
            </a:r>
          </a:p>
          <a:p>
            <a:pPr algn="just"/>
            <a:endParaRPr lang="tr-TR" sz="1800" dirty="0"/>
          </a:p>
        </p:txBody>
      </p:sp>
      <p:sp>
        <p:nvSpPr>
          <p:cNvPr id="4" name="3 Metin kutusu"/>
          <p:cNvSpPr txBox="1"/>
          <p:nvPr/>
        </p:nvSpPr>
        <p:spPr>
          <a:xfrm>
            <a:off x="3000364" y="285734"/>
            <a:ext cx="5072098" cy="369332"/>
          </a:xfrm>
          <a:prstGeom prst="rect">
            <a:avLst/>
          </a:prstGeom>
          <a:noFill/>
        </p:spPr>
        <p:txBody>
          <a:bodyPr wrap="square" rtlCol="0">
            <a:spAutoFit/>
          </a:bodyPr>
          <a:lstStyle/>
          <a:p>
            <a:pPr algn="ctr"/>
            <a:r>
              <a:rPr lang="tr-TR" b="1" dirty="0" smtClean="0"/>
              <a:t>DEMOKRATİK EBEVEYNLER</a:t>
            </a:r>
            <a:endParaRPr lang="tr-TR" b="1" dirty="0"/>
          </a:p>
        </p:txBody>
      </p:sp>
    </p:spTree>
  </p:cSld>
  <p:clrMapOvr>
    <a:masterClrMapping/>
  </p:clrMapOvr>
  <p:transition spd="slow">
    <p:randomBa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8"/>
            <a:ext cx="8229600" cy="3394472"/>
          </a:xfrm>
        </p:spPr>
        <p:txBody>
          <a:bodyPr>
            <a:normAutofit/>
          </a:bodyPr>
          <a:lstStyle/>
          <a:p>
            <a:pPr algn="just"/>
            <a:r>
              <a:rPr lang="tr-TR" sz="1800" dirty="0" smtClean="0"/>
              <a:t>İlgisiz ana babalar, çocuklarını aşırı ihmal ederler ve onların ilgi ve gereksinimlerine karşı kayıtsız davranırlar. Çocuğa karşı bu tutumu gösteren anne ve baba çocuğu yalnız bırakmakta, onu görmezlikten gelmekte ya da çocuğu dışlamaktadır. Bu tutumlar sonucunda ise, çocuk kendini yalnız hissetmekte ve güven duygusu sarsılmaktadır.</a:t>
            </a:r>
          </a:p>
          <a:p>
            <a:pPr algn="just"/>
            <a:endParaRPr lang="tr-TR" sz="1800" dirty="0"/>
          </a:p>
        </p:txBody>
      </p:sp>
      <p:sp>
        <p:nvSpPr>
          <p:cNvPr id="4" name="3 Metin kutusu"/>
          <p:cNvSpPr txBox="1"/>
          <p:nvPr/>
        </p:nvSpPr>
        <p:spPr>
          <a:xfrm>
            <a:off x="3000364" y="285734"/>
            <a:ext cx="5072098" cy="369332"/>
          </a:xfrm>
          <a:prstGeom prst="rect">
            <a:avLst/>
          </a:prstGeom>
          <a:noFill/>
        </p:spPr>
        <p:txBody>
          <a:bodyPr wrap="square" rtlCol="0">
            <a:spAutoFit/>
          </a:bodyPr>
          <a:lstStyle/>
          <a:p>
            <a:pPr algn="ctr"/>
            <a:r>
              <a:rPr lang="tr-TR" b="1" dirty="0" smtClean="0"/>
              <a:t>İLGİSİZ-İHMALKAR EBEVEYNLER</a:t>
            </a:r>
            <a:endParaRPr lang="tr-TR" b="1" dirty="0"/>
          </a:p>
        </p:txBody>
      </p:sp>
    </p:spTree>
  </p:cSld>
  <p:clrMapOvr>
    <a:masterClrMapping/>
  </p:clrMapOvr>
  <p:transition spd="slow">
    <p:randomBa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8"/>
            <a:ext cx="8229600" cy="3394472"/>
          </a:xfrm>
        </p:spPr>
        <p:txBody>
          <a:bodyPr>
            <a:normAutofit/>
          </a:bodyPr>
          <a:lstStyle/>
          <a:p>
            <a:pPr algn="just"/>
            <a:r>
              <a:rPr lang="tr-TR" sz="1800" dirty="0" smtClean="0"/>
              <a:t>Ebeveynlerin verdikleri kararlar farklılık göstermektedir. Ayrıca değişik zaman dilimlerinde verdikleri kararlarda da tutarsızlıklar görülmektedir. Anne baba bazen aşırı hoşgörülü ve serbest, bazen engelleyici, baskıcı ve cezalandıran bir tutum içindedir. Bu aile tutumu ile yetişen çocuklar hangi durumlarda ne şekilde davranışta bulunacağı konusunda ikilem yaşarlar.</a:t>
            </a:r>
            <a:endParaRPr lang="tr-TR" sz="1800" dirty="0"/>
          </a:p>
        </p:txBody>
      </p:sp>
      <p:sp>
        <p:nvSpPr>
          <p:cNvPr id="4" name="3 Metin kutusu"/>
          <p:cNvSpPr txBox="1"/>
          <p:nvPr/>
        </p:nvSpPr>
        <p:spPr>
          <a:xfrm>
            <a:off x="3000364" y="285734"/>
            <a:ext cx="5072098" cy="369332"/>
          </a:xfrm>
          <a:prstGeom prst="rect">
            <a:avLst/>
          </a:prstGeom>
          <a:noFill/>
        </p:spPr>
        <p:txBody>
          <a:bodyPr wrap="square" rtlCol="0">
            <a:spAutoFit/>
          </a:bodyPr>
          <a:lstStyle/>
          <a:p>
            <a:pPr algn="ctr"/>
            <a:r>
              <a:rPr lang="tr-TR" b="1" dirty="0" smtClean="0"/>
              <a:t>DENGESİZ VE KARARSIZ ANNE BABA TUTUMU</a:t>
            </a:r>
            <a:endParaRPr lang="tr-TR" b="1" dirty="0"/>
          </a:p>
        </p:txBody>
      </p:sp>
    </p:spTree>
  </p:cSld>
  <p:clrMapOvr>
    <a:masterClrMapping/>
  </p:clrMapOvr>
  <p:transition spd="slow">
    <p:randomBa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8"/>
            <a:ext cx="8229600" cy="3394472"/>
          </a:xfrm>
        </p:spPr>
        <p:txBody>
          <a:bodyPr>
            <a:noAutofit/>
          </a:bodyPr>
          <a:lstStyle/>
          <a:p>
            <a:pPr algn="just"/>
            <a:r>
              <a:rPr lang="tr-TR" sz="1800" dirty="0" smtClean="0"/>
              <a:t>Çocukların her istedikleri yapılır. Bu çocuklar başkalarının haklarına nadiren saygı duyarlar. Yalnız kalma ihtimalleri yüksektir. Akran ilişkilerinde başarısız olma ihtimalleri yüksektir. Benmerkezci yapıları vardır. Cezadan kesinlikle kaçınmakta ve zaman zaman da hoşgörü adı altında çocukları ihmal etmektedirler. İzin verici tutumda, yüksek düzeyde çocuk bakımı, açık iletişim, düşük düzeyde kontrol söz konusudur. Kurallar ve sınırlar net olmamakla birlikte son derece esnektir. Çocuktan olgun davranışa yönelik beklentiler düşük düzeydedir. Saldırganlık gibi olumsuz unsurlar içerse dahi çocuğun davranışlarına yönelik yüksek hoşgörü içeren tutumlar sergilenir.</a:t>
            </a:r>
            <a:endParaRPr lang="tr-TR" sz="1800" dirty="0"/>
          </a:p>
        </p:txBody>
      </p:sp>
      <p:sp>
        <p:nvSpPr>
          <p:cNvPr id="4" name="3 Metin kutusu"/>
          <p:cNvSpPr txBox="1"/>
          <p:nvPr/>
        </p:nvSpPr>
        <p:spPr>
          <a:xfrm>
            <a:off x="3000364" y="285734"/>
            <a:ext cx="5072098" cy="369332"/>
          </a:xfrm>
          <a:prstGeom prst="rect">
            <a:avLst/>
          </a:prstGeom>
          <a:noFill/>
        </p:spPr>
        <p:txBody>
          <a:bodyPr wrap="square" rtlCol="0">
            <a:spAutoFit/>
          </a:bodyPr>
          <a:lstStyle/>
          <a:p>
            <a:pPr algn="ctr"/>
            <a:r>
              <a:rPr lang="tr-TR" b="1" dirty="0" smtClean="0"/>
              <a:t>HOŞGÖRÜLÜ ANNE BABA TUTUMU</a:t>
            </a:r>
            <a:endParaRPr lang="tr-TR" b="1" dirty="0"/>
          </a:p>
        </p:txBody>
      </p:sp>
    </p:spTree>
  </p:cSld>
  <p:clrMapOvr>
    <a:masterClrMapping/>
  </p:clrMapOvr>
  <p:transition spd="slow">
    <p:randomBar dir="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8"/>
            <a:ext cx="8229600" cy="3394472"/>
          </a:xfrm>
        </p:spPr>
        <p:txBody>
          <a:bodyPr>
            <a:normAutofit/>
          </a:bodyPr>
          <a:lstStyle/>
          <a:p>
            <a:pPr lvl="0" algn="just"/>
            <a:r>
              <a:rPr lang="tr-TR" sz="2000" dirty="0" smtClean="0"/>
              <a:t>Çocuğun evdeki birtakım emirlere uymaya zorlandığı sınırlayıcı, cezalandırıcı bir tutumdur.</a:t>
            </a:r>
          </a:p>
          <a:p>
            <a:pPr lvl="0" algn="just"/>
            <a:r>
              <a:rPr lang="tr-TR" sz="2000" dirty="0" smtClean="0"/>
              <a:t>Bu ebeveynlik tutumuyla büyüyen çocukların </a:t>
            </a:r>
            <a:r>
              <a:rPr lang="tr-TR" sz="2000" b="1" i="1" dirty="0" smtClean="0"/>
              <a:t>özsaygılarının düşük, kaygı düzeylerinin yüksek olduğu ve genelde uyum sorunları yaşadıkları görülmektedir</a:t>
            </a:r>
            <a:r>
              <a:rPr lang="tr-TR" sz="2000" dirty="0" smtClean="0"/>
              <a:t>. Ayrıca bu aile ortamında büyüyen çocuklarda öfke gelişimi ve dışa yönelim sorunları gözlenmektedir.  Bu tutumda yetişen çocuklar genelde mutsuzdurlar, yüksek kaygı ve stresleri vardır. Sosyal etkinliklere katılamazlar ve kendilerini ifade edemezler.</a:t>
            </a:r>
          </a:p>
          <a:p>
            <a:pPr algn="just"/>
            <a:endParaRPr lang="tr-TR" sz="2000" dirty="0"/>
          </a:p>
        </p:txBody>
      </p:sp>
      <p:sp>
        <p:nvSpPr>
          <p:cNvPr id="4" name="3 Metin kutusu"/>
          <p:cNvSpPr txBox="1"/>
          <p:nvPr/>
        </p:nvSpPr>
        <p:spPr>
          <a:xfrm>
            <a:off x="3000364" y="285734"/>
            <a:ext cx="5072098" cy="369332"/>
          </a:xfrm>
          <a:prstGeom prst="rect">
            <a:avLst/>
          </a:prstGeom>
          <a:noFill/>
        </p:spPr>
        <p:txBody>
          <a:bodyPr wrap="square" rtlCol="0">
            <a:spAutoFit/>
          </a:bodyPr>
          <a:lstStyle/>
          <a:p>
            <a:pPr algn="ctr"/>
            <a:r>
              <a:rPr lang="tr-TR" b="1" dirty="0" smtClean="0"/>
              <a:t>OTORİTER  ANNE BABA TUTUMU</a:t>
            </a:r>
            <a:endParaRPr lang="tr-TR" b="1" dirty="0"/>
          </a:p>
        </p:txBody>
      </p:sp>
    </p:spTree>
  </p:cSld>
  <p:clrMapOvr>
    <a:masterClrMapping/>
  </p:clrMapOvr>
  <p:transition spd="slow">
    <p:randomBar dir="ver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214428"/>
            <a:ext cx="8229600" cy="3394472"/>
          </a:xfrm>
        </p:spPr>
        <p:txBody>
          <a:bodyPr>
            <a:normAutofit/>
          </a:bodyPr>
          <a:lstStyle/>
          <a:p>
            <a:pPr algn="just"/>
            <a:r>
              <a:rPr lang="tr-TR" sz="1800" dirty="0" smtClean="0"/>
              <a:t>Bu tür tutumu sergileyen anne babalar kendilerinin beceremediklerini, yapamadıklarını ve içinde kalan ukdeleri çocuklarında görmek isterler. Bu tutumda anne babalar, çocukların kapasitesinin üstündeki hedeflere onların ulaşmalarını katı bir tutumla isterler. Çocuktan her şeyi mükemmel yapması beklenir. Çocuk bu baskılar içerisinde istenileni yapamadığında başarısızlık ve güvensizlik duygusu yaşar.</a:t>
            </a:r>
            <a:endParaRPr lang="tr-TR" sz="1800" dirty="0"/>
          </a:p>
        </p:txBody>
      </p:sp>
      <p:sp>
        <p:nvSpPr>
          <p:cNvPr id="4" name="3 Metin kutusu"/>
          <p:cNvSpPr txBox="1"/>
          <p:nvPr/>
        </p:nvSpPr>
        <p:spPr>
          <a:xfrm>
            <a:off x="3000364" y="285734"/>
            <a:ext cx="5072098" cy="369332"/>
          </a:xfrm>
          <a:prstGeom prst="rect">
            <a:avLst/>
          </a:prstGeom>
          <a:noFill/>
        </p:spPr>
        <p:txBody>
          <a:bodyPr wrap="square" rtlCol="0">
            <a:spAutoFit/>
          </a:bodyPr>
          <a:lstStyle/>
          <a:p>
            <a:pPr algn="ctr"/>
            <a:r>
              <a:rPr lang="tr-TR" b="1" dirty="0" smtClean="0"/>
              <a:t>MÜKEMMELİYETÇİ  ANNE BABA TUTUMU</a:t>
            </a:r>
            <a:endParaRPr lang="tr-TR" b="1" dirty="0"/>
          </a:p>
        </p:txBody>
      </p:sp>
    </p:spTree>
  </p:cSld>
  <p:clrMapOvr>
    <a:masterClrMapping/>
  </p:clrMapOvr>
  <p:transition spd="slow">
    <p:randomBar dir="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t>‘’BAĞLANMA VE ÇOCUK’’</a:t>
            </a:r>
            <a:endParaRPr lang="tr-TR" sz="1800" b="1" dirty="0"/>
          </a:p>
        </p:txBody>
      </p:sp>
      <p:sp>
        <p:nvSpPr>
          <p:cNvPr id="3" name="İçerik Yer Tutucusu 2"/>
          <p:cNvSpPr>
            <a:spLocks noGrp="1"/>
          </p:cNvSpPr>
          <p:nvPr>
            <p:ph idx="1"/>
          </p:nvPr>
        </p:nvSpPr>
        <p:spPr/>
        <p:txBody>
          <a:bodyPr>
            <a:normAutofit/>
          </a:bodyPr>
          <a:lstStyle/>
          <a:p>
            <a:pPr algn="just"/>
            <a:endParaRPr lang="tr-TR" sz="2000" dirty="0" smtClean="0"/>
          </a:p>
          <a:p>
            <a:pPr algn="just"/>
            <a:endParaRPr lang="tr-TR" sz="2000" dirty="0"/>
          </a:p>
          <a:p>
            <a:pPr algn="just"/>
            <a:endParaRPr lang="tr-TR" sz="2000" dirty="0" smtClean="0"/>
          </a:p>
          <a:p>
            <a:pPr algn="just"/>
            <a:endParaRPr lang="tr-TR" sz="2000" dirty="0"/>
          </a:p>
          <a:p>
            <a:pPr algn="just"/>
            <a:r>
              <a:rPr lang="tr-TR" sz="2000" dirty="0" smtClean="0"/>
              <a:t>Bağlanma</a:t>
            </a:r>
            <a:r>
              <a:rPr lang="tr-TR" sz="2000" dirty="0"/>
              <a:t>, bebek ile ona temel bakım veren kişi arasında </a:t>
            </a:r>
            <a:r>
              <a:rPr lang="tr-TR" sz="2000" dirty="0" smtClean="0"/>
              <a:t>oluşan fiziksel-psikolojik bir </a:t>
            </a:r>
            <a:r>
              <a:rPr lang="tr-TR" sz="2000" dirty="0"/>
              <a:t>bağdır. Bebeklerin babalarına, dedelerine, anneannelerine, babaannelerine ve hatta kardeşlerine bağlanma geliştirdikleri bilinmekle birlikte, temel (birincil) bağlanma anne ile gerçekleşir</a:t>
            </a:r>
            <a:r>
              <a:rPr lang="tr-TR" sz="2000" dirty="0" smtClean="0"/>
              <a:t>.</a:t>
            </a:r>
            <a:endParaRPr lang="tr-TR"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1" y="195486"/>
            <a:ext cx="2530475" cy="212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2972094"/>
      </p:ext>
    </p:extLst>
  </p:cSld>
  <p:clrMapOvr>
    <a:masterClrMapping/>
  </p:clrMapOvr>
  <p:transition spd="slow">
    <p:randomBar dir="ver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t>‘’BAĞLANMA VE ÇOCUK’’</a:t>
            </a:r>
            <a:endParaRPr lang="tr-TR" sz="1800" b="1" dirty="0"/>
          </a:p>
        </p:txBody>
      </p:sp>
      <p:sp>
        <p:nvSpPr>
          <p:cNvPr id="3" name="İçerik Yer Tutucusu 2"/>
          <p:cNvSpPr>
            <a:spLocks noGrp="1"/>
          </p:cNvSpPr>
          <p:nvPr>
            <p:ph idx="1"/>
          </p:nvPr>
        </p:nvSpPr>
        <p:spPr/>
        <p:txBody>
          <a:bodyPr>
            <a:normAutofit/>
          </a:bodyPr>
          <a:lstStyle/>
          <a:p>
            <a:pPr algn="just"/>
            <a:r>
              <a:rPr lang="tr-TR" sz="1800" dirty="0" smtClean="0"/>
              <a:t>Bebeğin </a:t>
            </a:r>
            <a:r>
              <a:rPr lang="tr-TR" sz="1800" dirty="0"/>
              <a:t>anneyi güvenli bir üs gibi kullanarak etrafı keşfedip keşfetmediği, bebeğin ayrılık karşısındaki tepkisi ve anne ile bir araya geldiğinde yakınlık arayıp aramadığı </a:t>
            </a:r>
            <a:r>
              <a:rPr lang="tr-TR" sz="1800" dirty="0" smtClean="0"/>
              <a:t>üç </a:t>
            </a:r>
            <a:r>
              <a:rPr lang="tr-TR" sz="1800" dirty="0"/>
              <a:t>tür bağlanma </a:t>
            </a:r>
            <a:r>
              <a:rPr lang="tr-TR" sz="1800" dirty="0" smtClean="0"/>
              <a:t>stili ortaya çıkmaktadır.</a:t>
            </a:r>
            <a:endParaRPr lang="tr-TR" sz="1800" dirty="0"/>
          </a:p>
        </p:txBody>
      </p:sp>
      <p:graphicFrame>
        <p:nvGraphicFramePr>
          <p:cNvPr id="4" name="Diyagram 3"/>
          <p:cNvGraphicFramePr/>
          <p:nvPr>
            <p:extLst>
              <p:ext uri="{D42A27DB-BD31-4B8C-83A1-F6EECF244321}">
                <p14:modId xmlns:p14="http://schemas.microsoft.com/office/powerpoint/2010/main" val="1709048937"/>
              </p:ext>
            </p:extLst>
          </p:nvPr>
        </p:nvGraphicFramePr>
        <p:xfrm>
          <a:off x="2339752" y="2283718"/>
          <a:ext cx="4056112" cy="2464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69345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6810"/>
            <a:ext cx="8229600" cy="857250"/>
          </a:xfrm>
        </p:spPr>
        <p:txBody>
          <a:bodyPr>
            <a:normAutofit/>
          </a:bodyPr>
          <a:lstStyle/>
          <a:p>
            <a:r>
              <a:rPr lang="tr-TR" sz="1800" b="1" dirty="0" smtClean="0">
                <a:latin typeface="Times New Roman" pitchFamily="18" charset="0"/>
                <a:cs typeface="Times New Roman" pitchFamily="18" charset="0"/>
              </a:rPr>
              <a:t>“Şimdiki olumlu duygular geleceği </a:t>
            </a:r>
            <a:r>
              <a:rPr lang="tr-TR" sz="1800" b="1" dirty="0" err="1" smtClean="0">
                <a:latin typeface="Times New Roman" pitchFamily="18" charset="0"/>
                <a:cs typeface="Times New Roman" pitchFamily="18" charset="0"/>
              </a:rPr>
              <a:t>yordar</a:t>
            </a:r>
            <a:r>
              <a:rPr lang="tr-TR" sz="1800" b="1" dirty="0" smtClean="0">
                <a:latin typeface="Times New Roman" pitchFamily="18" charset="0"/>
                <a:cs typeface="Times New Roman" pitchFamily="18" charset="0"/>
              </a:rPr>
              <a:t>.”</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sz="1800" dirty="0" smtClean="0">
                <a:latin typeface="Times New Roman" pitchFamily="18" charset="0"/>
                <a:cs typeface="Times New Roman" pitchFamily="18" charset="0"/>
              </a:rPr>
              <a:t>Yıllık-Fotoğraf Deneyi…</a:t>
            </a:r>
          </a:p>
        </p:txBody>
      </p:sp>
      <p:pic>
        <p:nvPicPr>
          <p:cNvPr id="1026" name="Picture 2" descr="C:\Users\Fikri\Desktop\indir (1).jpg"/>
          <p:cNvPicPr>
            <a:picLocks noChangeAspect="1" noChangeArrowheads="1"/>
          </p:cNvPicPr>
          <p:nvPr/>
        </p:nvPicPr>
        <p:blipFill>
          <a:blip r:embed="rId2"/>
          <a:srcRect/>
          <a:stretch>
            <a:fillRect/>
          </a:stretch>
        </p:blipFill>
        <p:spPr bwMode="auto">
          <a:xfrm>
            <a:off x="5500694" y="2714626"/>
            <a:ext cx="2619375" cy="1743075"/>
          </a:xfrm>
          <a:prstGeom prst="rect">
            <a:avLst/>
          </a:prstGeom>
          <a:noFill/>
        </p:spPr>
      </p:pic>
    </p:spTree>
    <p:extLst>
      <p:ext uri="{BB962C8B-B14F-4D97-AF65-F5344CB8AC3E}">
        <p14:creationId xmlns:p14="http://schemas.microsoft.com/office/powerpoint/2010/main" val="4281986559"/>
      </p:ext>
    </p:extLst>
  </p:cSld>
  <p:clrMapOvr>
    <a:masterClrMapping/>
  </p:clrMapOvr>
  <p:transition spd="slow">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t>‘’BAĞLANMA VE ÇOCUK’’</a:t>
            </a:r>
            <a:endParaRPr lang="tr-TR" sz="1800" b="1" dirty="0"/>
          </a:p>
        </p:txBody>
      </p:sp>
      <p:sp>
        <p:nvSpPr>
          <p:cNvPr id="6" name="İçerik Yer Tutucusu 5"/>
          <p:cNvSpPr>
            <a:spLocks noGrp="1"/>
          </p:cNvSpPr>
          <p:nvPr>
            <p:ph idx="1"/>
          </p:nvPr>
        </p:nvSpPr>
        <p:spPr/>
        <p:txBody>
          <a:bodyPr>
            <a:normAutofit/>
          </a:bodyPr>
          <a:lstStyle/>
          <a:p>
            <a:pPr algn="just"/>
            <a:r>
              <a:rPr lang="tr-TR" sz="1800" b="1" dirty="0" smtClean="0">
                <a:solidFill>
                  <a:srgbClr val="FF0000"/>
                </a:solidFill>
              </a:rPr>
              <a:t>Güvenli bağlanma; </a:t>
            </a:r>
            <a:r>
              <a:rPr lang="tr-TR" sz="1800" dirty="0" smtClean="0"/>
              <a:t>Sağlıklı bir yeni doğanın 0-2 yaş döneminde kendisine bakım veren tarafından temel ihtiyaçlarının karşılanması ve bebeğin huzursuz olduğu durumlarda bakım verenin gerekli zamanlarda müdahalede bulunup rahatlatması, aynı zamanda duygusal ve sosyal etkileşimlerinin karşılıklı olarak doyum verici sürece dönüşmesi ile oluşur (</a:t>
            </a:r>
            <a:r>
              <a:rPr lang="tr-TR" sz="1800" dirty="0" err="1" smtClean="0"/>
              <a:t>Bowlby</a:t>
            </a:r>
            <a:r>
              <a:rPr lang="tr-TR" sz="1800" dirty="0" smtClean="0"/>
              <a:t>, 1988).</a:t>
            </a:r>
            <a:endParaRPr lang="tr-TR" sz="1800" dirty="0"/>
          </a:p>
        </p:txBody>
      </p:sp>
    </p:spTree>
    <p:extLst>
      <p:ext uri="{BB962C8B-B14F-4D97-AF65-F5344CB8AC3E}">
        <p14:creationId xmlns:p14="http://schemas.microsoft.com/office/powerpoint/2010/main" val="3206207137"/>
      </p:ext>
    </p:extLst>
  </p:cSld>
  <p:clrMapOvr>
    <a:masterClrMapping/>
  </p:clrMapOvr>
  <p:transition spd="slow">
    <p:randomBar dir="ver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t>‘’BAĞLANMA VE ÇOCUK’’</a:t>
            </a:r>
            <a:endParaRPr lang="tr-TR" sz="1800" b="1" dirty="0"/>
          </a:p>
        </p:txBody>
      </p:sp>
      <p:sp>
        <p:nvSpPr>
          <p:cNvPr id="6" name="İçerik Yer Tutucusu 5"/>
          <p:cNvSpPr>
            <a:spLocks noGrp="1"/>
          </p:cNvSpPr>
          <p:nvPr>
            <p:ph idx="1"/>
          </p:nvPr>
        </p:nvSpPr>
        <p:spPr/>
        <p:txBody>
          <a:bodyPr>
            <a:normAutofit/>
          </a:bodyPr>
          <a:lstStyle/>
          <a:p>
            <a:pPr algn="just"/>
            <a:r>
              <a:rPr lang="tr-TR" sz="1800" b="1" dirty="0">
                <a:solidFill>
                  <a:srgbClr val="FF0000"/>
                </a:solidFill>
              </a:rPr>
              <a:t>Kaygılı B</a:t>
            </a:r>
            <a:r>
              <a:rPr lang="tr-TR" sz="1800" b="1" dirty="0" smtClean="0">
                <a:solidFill>
                  <a:srgbClr val="FF0000"/>
                </a:solidFill>
              </a:rPr>
              <a:t>ağlanma: </a:t>
            </a:r>
            <a:r>
              <a:rPr lang="tr-TR" sz="1800" dirty="0"/>
              <a:t>0-2 yaş döneminde bebeğin biyolojik ve duygusal ihtiyaçları bakım veren tarafından tutarsız bir şekilde yanıtlanır ve zamanında karşılanmaz ise kaygılı bağlanma oluşur. </a:t>
            </a:r>
            <a:r>
              <a:rPr lang="tr-TR" sz="1800" dirty="0" smtClean="0"/>
              <a:t>Bebek, </a:t>
            </a:r>
            <a:r>
              <a:rPr lang="tr-TR" sz="1800" dirty="0"/>
              <a:t>bakım vereni güvenli bir üs olarak göremez ve ayrılık sonrasında bakım verenle temas ve etkileşim için kararsız </a:t>
            </a:r>
            <a:r>
              <a:rPr lang="tr-TR" sz="1800" dirty="0" smtClean="0"/>
              <a:t>kalır </a:t>
            </a:r>
            <a:r>
              <a:rPr lang="tr-TR" sz="1800" dirty="0"/>
              <a:t>(</a:t>
            </a:r>
            <a:r>
              <a:rPr lang="tr-TR" sz="1800" dirty="0" err="1"/>
              <a:t>Oates</a:t>
            </a:r>
            <a:r>
              <a:rPr lang="tr-TR" sz="1800" dirty="0"/>
              <a:t>, 2007).</a:t>
            </a:r>
          </a:p>
        </p:txBody>
      </p:sp>
    </p:spTree>
    <p:extLst>
      <p:ext uri="{BB962C8B-B14F-4D97-AF65-F5344CB8AC3E}">
        <p14:creationId xmlns:p14="http://schemas.microsoft.com/office/powerpoint/2010/main" val="3443390826"/>
      </p:ext>
    </p:extLst>
  </p:cSld>
  <p:clrMapOvr>
    <a:masterClrMapping/>
  </p:clrMapOvr>
  <p:transition spd="slow">
    <p:randomBar dir="ver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t>‘’BAĞLANMA VE ÇOCUK’’</a:t>
            </a:r>
            <a:endParaRPr lang="tr-TR" sz="1800" b="1" dirty="0"/>
          </a:p>
        </p:txBody>
      </p:sp>
      <p:sp>
        <p:nvSpPr>
          <p:cNvPr id="6" name="İçerik Yer Tutucusu 5"/>
          <p:cNvSpPr>
            <a:spLocks noGrp="1"/>
          </p:cNvSpPr>
          <p:nvPr>
            <p:ph idx="1"/>
          </p:nvPr>
        </p:nvSpPr>
        <p:spPr/>
        <p:txBody>
          <a:bodyPr>
            <a:normAutofit/>
          </a:bodyPr>
          <a:lstStyle/>
          <a:p>
            <a:pPr algn="just"/>
            <a:r>
              <a:rPr lang="tr-TR" sz="1800" b="1" dirty="0">
                <a:solidFill>
                  <a:srgbClr val="FF0000"/>
                </a:solidFill>
              </a:rPr>
              <a:t>Kaçınan B</a:t>
            </a:r>
            <a:r>
              <a:rPr lang="tr-TR" sz="1800" b="1" dirty="0" smtClean="0">
                <a:solidFill>
                  <a:srgbClr val="FF0000"/>
                </a:solidFill>
              </a:rPr>
              <a:t>ağlanma: </a:t>
            </a:r>
            <a:r>
              <a:rPr lang="tr-TR" sz="1800" dirty="0"/>
              <a:t>0-2 yaş döneminde bakım veren bebeğe karşı duyarsızdır. İhtiyaçlarını görmezden gelir ve bebeğini reddedip onu kabullenmeyebilir. Bebek güvenli üs arayışında bakım vereni kaynak olarak kullanamaz. Bu durumda kaçınan bağlanma oluşur (Seven, 2006).</a:t>
            </a:r>
          </a:p>
        </p:txBody>
      </p:sp>
    </p:spTree>
    <p:extLst>
      <p:ext uri="{BB962C8B-B14F-4D97-AF65-F5344CB8AC3E}">
        <p14:creationId xmlns:p14="http://schemas.microsoft.com/office/powerpoint/2010/main" val="3794943302"/>
      </p:ext>
    </p:extLst>
  </p:cSld>
  <p:clrMapOvr>
    <a:masterClrMapping/>
  </p:clrMapOvr>
  <p:transition spd="slow">
    <p:randomBar dir="ver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23478"/>
            <a:ext cx="8229600" cy="857250"/>
          </a:xfrm>
        </p:spPr>
        <p:txBody>
          <a:bodyPr>
            <a:normAutofit/>
          </a:bodyPr>
          <a:lstStyle/>
          <a:p>
            <a:r>
              <a:rPr lang="tr-TR" sz="1800" b="1" dirty="0" smtClean="0"/>
              <a:t>‘’BAĞLANMA VE ÇOCUK’’</a:t>
            </a:r>
            <a:br>
              <a:rPr lang="tr-TR" sz="1800" b="1" dirty="0" smtClean="0"/>
            </a:br>
            <a:r>
              <a:rPr lang="tr-TR" sz="1800" b="1" dirty="0" smtClean="0"/>
              <a:t>Öneriler</a:t>
            </a:r>
            <a:endParaRPr lang="tr-TR" sz="1800" b="1" dirty="0"/>
          </a:p>
        </p:txBody>
      </p:sp>
      <p:sp>
        <p:nvSpPr>
          <p:cNvPr id="6" name="İçerik Yer Tutucusu 5"/>
          <p:cNvSpPr>
            <a:spLocks noGrp="1"/>
          </p:cNvSpPr>
          <p:nvPr>
            <p:ph idx="1"/>
          </p:nvPr>
        </p:nvSpPr>
        <p:spPr/>
        <p:txBody>
          <a:bodyPr>
            <a:normAutofit fontScale="70000" lnSpcReduction="20000"/>
          </a:bodyPr>
          <a:lstStyle/>
          <a:p>
            <a:pPr algn="just"/>
            <a:r>
              <a:rPr lang="tr-TR" sz="2000" dirty="0"/>
              <a:t>Özellikle ilk dönemlerde, bebeklerin hayatında sabit figürler olması önemlidir. Bebekler bakım verenlerinden uzun dönemli ayrı kalmamalıdır.</a:t>
            </a:r>
          </a:p>
          <a:p>
            <a:pPr algn="just"/>
            <a:r>
              <a:rPr lang="tr-TR" sz="2000" dirty="0"/>
              <a:t>Çocukların hayatlarındaki diğer bakım verenlerin (bakıcıların vb.) sık sık değişmesi güvenli bağlanma ilişkisini kurulmasını olumsuz etkiler.</a:t>
            </a:r>
          </a:p>
          <a:p>
            <a:pPr algn="just"/>
            <a:r>
              <a:rPr lang="tr-TR" sz="2000" dirty="0"/>
              <a:t>Bebekleri / küçük çocukları ayrılıklara hazırlamak önemlidir. Örneğin, işe giderken bebekle konuşup, onu ayrılığa hazırlamak için; “Anne şimdi işe gidiyor, anneanne sana çok iyi bakacak. Ben işte seni düşüneceğim ve akşam yeniden buluşacağız” diyebilirsiniz.</a:t>
            </a:r>
          </a:p>
          <a:p>
            <a:pPr algn="just"/>
            <a:r>
              <a:rPr lang="tr-TR" sz="2000" dirty="0"/>
              <a:t>Kaçarak ya da çocuğa çaktırmadan evden çıkmak, çocuğun güvensizlik duygularını pekiştirir ve ayrılığa tepkilerini arttırır. Bu sebeple vedalaşmadan evden çıkmak daha olumsuz sonuçlara yol açar.</a:t>
            </a:r>
          </a:p>
          <a:p>
            <a:pPr algn="just"/>
            <a:r>
              <a:rPr lang="tr-TR" sz="2000" dirty="0"/>
              <a:t>Genellikle ilk bakım verenin anneler olmasına rağmen, bebekler ilk dönemlerden itibaren babalarına karşı da bağlanma ilişkisi geliştirirler. Bu nedenle, babaların bebekleriyle geçirdikleri süre, oyun oynama vb. etkileşimler değerlidir.</a:t>
            </a:r>
          </a:p>
          <a:p>
            <a:pPr algn="just"/>
            <a:r>
              <a:rPr lang="tr-TR" sz="2000" dirty="0"/>
              <a:t>Bebek ile oynanan gıdıklama, ce-e oyunları, ayak/el masajları güvenli bağlanmayı güçlendirir. Özellikle bebek ile fiziksel temas kurma, söz-öncesi dönemde kurulan güvenli bağlanma için değerlidir.</a:t>
            </a:r>
          </a:p>
        </p:txBody>
      </p:sp>
    </p:spTree>
    <p:extLst>
      <p:ext uri="{BB962C8B-B14F-4D97-AF65-F5344CB8AC3E}">
        <p14:creationId xmlns:p14="http://schemas.microsoft.com/office/powerpoint/2010/main" val="3688219516"/>
      </p:ext>
    </p:extLst>
  </p:cSld>
  <p:clrMapOvr>
    <a:masterClrMapping/>
  </p:clrMapOvr>
  <p:transition spd="slow">
    <p:randomBar dir="ver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1800" dirty="0" smtClean="0"/>
              <a:t>Sonuç olarak ebeveynlerin çocuklarını yetiştirirken, yalnızca zihinsel kapasite, öğrenme azmi, akademik başarı gibi bilişsel yönlerini önemsemeleri yeterli değildir. Bu özellikler önemli olmakla birlikte, yaşamdan doyum almak ve kendini mutlu hissetmek için bunlardan daha önemli olan; insan sevgisi, dostluk duygusu, yardımlaşma ve değer bilme, yaşama karşı coşku ve heyecan duyma ve iyimser, umutlu olabilme gibi özellikleri geliştirmelerine yardımcı olmak da büyük önem taşımaktadır.</a:t>
            </a:r>
            <a:endParaRPr lang="tr-TR" sz="1800" dirty="0"/>
          </a:p>
        </p:txBody>
      </p:sp>
    </p:spTree>
  </p:cSld>
  <p:clrMapOvr>
    <a:masterClrMapping/>
  </p:clrMapOvr>
  <p:transition spd="slow">
    <p:randomBar dir="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00166" y="0"/>
            <a:ext cx="8229600" cy="857250"/>
          </a:xfrm>
        </p:spPr>
        <p:txBody>
          <a:bodyPr>
            <a:normAutofit/>
          </a:bodyPr>
          <a:lstStyle/>
          <a:p>
            <a:r>
              <a:rPr lang="tr-TR" sz="2000" b="1" dirty="0" smtClean="0"/>
              <a:t>“Olumlu Duygularla Çocuğunuzun İyi Oluşunu Artırın.”</a:t>
            </a:r>
            <a:endParaRPr lang="tr-TR" sz="2000" b="1" dirty="0"/>
          </a:p>
        </p:txBody>
      </p:sp>
      <p:sp>
        <p:nvSpPr>
          <p:cNvPr id="3" name="2 İçerik Yer Tutucusu"/>
          <p:cNvSpPr>
            <a:spLocks noGrp="1"/>
          </p:cNvSpPr>
          <p:nvPr>
            <p:ph idx="1"/>
          </p:nvPr>
        </p:nvSpPr>
        <p:spPr/>
        <p:txBody>
          <a:bodyPr>
            <a:normAutofit lnSpcReduction="10000"/>
          </a:bodyPr>
          <a:lstStyle/>
          <a:p>
            <a:r>
              <a:rPr lang="tr-TR" sz="2400" dirty="0" smtClean="0"/>
              <a:t>Beraber neşelenin,			</a:t>
            </a:r>
          </a:p>
          <a:p>
            <a:r>
              <a:rPr lang="tr-TR" sz="2400" dirty="0" smtClean="0"/>
              <a:t>Beraber şükredin,</a:t>
            </a:r>
          </a:p>
          <a:p>
            <a:r>
              <a:rPr lang="tr-TR" sz="2400" dirty="0" smtClean="0"/>
              <a:t>Çocuğunuzla ilgilenin,</a:t>
            </a:r>
          </a:p>
          <a:p>
            <a:r>
              <a:rPr lang="tr-TR" sz="2400" dirty="0" smtClean="0"/>
              <a:t>Beraber umut edin,</a:t>
            </a:r>
          </a:p>
          <a:p>
            <a:r>
              <a:rPr lang="tr-TR" sz="2400" dirty="0" smtClean="0"/>
              <a:t>Çocuğunuzla gurur duyun,</a:t>
            </a:r>
          </a:p>
          <a:p>
            <a:r>
              <a:rPr lang="tr-TR" sz="2400" dirty="0" smtClean="0"/>
              <a:t>Beraber eğlenin,</a:t>
            </a:r>
          </a:p>
          <a:p>
            <a:r>
              <a:rPr lang="tr-TR" sz="2400" dirty="0" smtClean="0"/>
              <a:t>Çocuğunuzu takdir edin,</a:t>
            </a:r>
          </a:p>
          <a:p>
            <a:r>
              <a:rPr lang="tr-TR" sz="2400" dirty="0" smtClean="0"/>
              <a:t>O’nu sevin.</a:t>
            </a:r>
          </a:p>
          <a:p>
            <a:endParaRPr lang="tr-TR" dirty="0"/>
          </a:p>
        </p:txBody>
      </p:sp>
      <p:sp>
        <p:nvSpPr>
          <p:cNvPr id="4" name="3 Şeritli Sağ Ok"/>
          <p:cNvSpPr/>
          <p:nvPr/>
        </p:nvSpPr>
        <p:spPr>
          <a:xfrm>
            <a:off x="4357686" y="2357436"/>
            <a:ext cx="1285884" cy="714380"/>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endParaRPr>
          </a:p>
        </p:txBody>
      </p:sp>
      <p:sp>
        <p:nvSpPr>
          <p:cNvPr id="5" name="4 Metin kutusu"/>
          <p:cNvSpPr txBox="1"/>
          <p:nvPr/>
        </p:nvSpPr>
        <p:spPr>
          <a:xfrm>
            <a:off x="6000760" y="2357436"/>
            <a:ext cx="2786082" cy="584775"/>
          </a:xfrm>
          <a:prstGeom prst="rect">
            <a:avLst/>
          </a:prstGeom>
          <a:noFill/>
        </p:spPr>
        <p:txBody>
          <a:bodyPr wrap="square" rtlCol="0">
            <a:spAutoFit/>
          </a:bodyPr>
          <a:lstStyle/>
          <a:p>
            <a:pPr algn="ctr"/>
            <a:r>
              <a:rPr lang="tr-TR" sz="1600" b="1" i="1" dirty="0" smtClean="0">
                <a:latin typeface="Times New Roman" pitchFamily="18" charset="0"/>
                <a:cs typeface="Times New Roman" pitchFamily="18" charset="0"/>
              </a:rPr>
              <a:t>Tüm bunları önce kendi hayatınıza uygulayın.</a:t>
            </a:r>
            <a:endParaRPr lang="tr-TR" sz="1600" b="1" i="1" dirty="0">
              <a:latin typeface="Times New Roman" pitchFamily="18" charset="0"/>
              <a:cs typeface="Times New Roman" pitchFamily="18" charset="0"/>
            </a:endParaRPr>
          </a:p>
        </p:txBody>
      </p:sp>
    </p:spTree>
  </p:cSld>
  <p:clrMapOvr>
    <a:masterClrMapping/>
  </p:clrMapOvr>
  <p:transition spd="slow">
    <p:randomBar dir="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p:txBody>
          <a:bodyPr>
            <a:normAutofit lnSpcReduction="10000"/>
          </a:bodyPr>
          <a:lstStyle/>
          <a:p>
            <a:pPr marL="0" indent="0" algn="just">
              <a:buNone/>
            </a:pPr>
            <a:r>
              <a:rPr lang="tr-TR" sz="900" b="1" dirty="0" smtClean="0"/>
              <a:t>KAYNAKÇA</a:t>
            </a:r>
          </a:p>
          <a:p>
            <a:pPr marL="0" indent="0" algn="just">
              <a:buNone/>
            </a:pPr>
            <a:r>
              <a:rPr lang="tr-TR" sz="900" dirty="0">
                <a:latin typeface="Times New Roman" pitchFamily="18" charset="0"/>
                <a:cs typeface="Times New Roman" pitchFamily="18" charset="0"/>
              </a:rPr>
              <a:t>Atan, A.(2020). </a:t>
            </a:r>
            <a:r>
              <a:rPr lang="tr-TR" sz="900" dirty="0" smtClean="0">
                <a:latin typeface="Times New Roman" pitchFamily="18" charset="0"/>
                <a:cs typeface="Times New Roman" pitchFamily="18" charset="0"/>
              </a:rPr>
              <a:t>5-6 yaş çocuklarda psikolojik iyi oluş: bir model önerisi ve ebeveynler ile öğretmenlerin kişilik tipleri, ego durumları ve psikolojik iyi oluş düzeylerinin </a:t>
            </a:r>
            <a:r>
              <a:rPr lang="tr-TR" sz="900" dirty="0" err="1" smtClean="0">
                <a:latin typeface="Times New Roman" pitchFamily="18" charset="0"/>
                <a:cs typeface="Times New Roman" pitchFamily="18" charset="0"/>
              </a:rPr>
              <a:t>yordayıcı</a:t>
            </a:r>
            <a:r>
              <a:rPr lang="tr-TR" sz="900" dirty="0" smtClean="0">
                <a:latin typeface="Times New Roman" pitchFamily="18" charset="0"/>
                <a:cs typeface="Times New Roman" pitchFamily="18" charset="0"/>
              </a:rPr>
              <a:t> rolü, Yayınlanmış Doktora Tezi.</a:t>
            </a:r>
          </a:p>
          <a:p>
            <a:pPr marL="0" indent="0" algn="just">
              <a:buNone/>
            </a:pPr>
            <a:r>
              <a:rPr lang="tr-TR" sz="900" dirty="0" smtClean="0">
                <a:latin typeface="Times New Roman" pitchFamily="18" charset="0"/>
                <a:cs typeface="Times New Roman" pitchFamily="18" charset="0"/>
              </a:rPr>
              <a:t>Aydoğdu, F. ve </a:t>
            </a:r>
            <a:r>
              <a:rPr lang="tr-TR" sz="900" dirty="0" err="1" smtClean="0">
                <a:latin typeface="Times New Roman" pitchFamily="18" charset="0"/>
                <a:cs typeface="Times New Roman" pitchFamily="18" charset="0"/>
              </a:rPr>
              <a:t>Dilekmen</a:t>
            </a:r>
            <a:r>
              <a:rPr lang="tr-TR" sz="900" dirty="0" smtClean="0">
                <a:latin typeface="Times New Roman" pitchFamily="18" charset="0"/>
                <a:cs typeface="Times New Roman" pitchFamily="18" charset="0"/>
              </a:rPr>
              <a:t>, M. </a:t>
            </a:r>
            <a:r>
              <a:rPr lang="tr-TR" sz="900" dirty="0">
                <a:latin typeface="Times New Roman" pitchFamily="18" charset="0"/>
                <a:cs typeface="Times New Roman" pitchFamily="18" charset="0"/>
              </a:rPr>
              <a:t>(2016). Ebeveyn Tutumlarının Çeşitli Değişkenler Açısından Değerlendirilmesi, </a:t>
            </a:r>
            <a:r>
              <a:rPr lang="tr-TR" sz="900" i="1" dirty="0">
                <a:latin typeface="Times New Roman" pitchFamily="18" charset="0"/>
                <a:cs typeface="Times New Roman" pitchFamily="18" charset="0"/>
              </a:rPr>
              <a:t>Bayburt Eğitim Fakültesi Dergisi, </a:t>
            </a:r>
            <a:r>
              <a:rPr lang="tr-TR" sz="900" dirty="0" smtClean="0">
                <a:latin typeface="Times New Roman" pitchFamily="18" charset="0"/>
                <a:cs typeface="Times New Roman" pitchFamily="18" charset="0"/>
              </a:rPr>
              <a:t>11 (2),  571-585.</a:t>
            </a:r>
          </a:p>
          <a:p>
            <a:pPr marL="0" indent="0" algn="just">
              <a:buNone/>
            </a:pPr>
            <a:r>
              <a:rPr lang="tr-TR" sz="900" dirty="0" smtClean="0">
                <a:latin typeface="Times New Roman" pitchFamily="18" charset="0"/>
                <a:cs typeface="Times New Roman" pitchFamily="18" charset="0"/>
              </a:rPr>
              <a:t>Doğan, T.(2006). Üniversite öğrencilerinin iyilik halinin incelenmesi. </a:t>
            </a:r>
            <a:r>
              <a:rPr lang="tr-TR" sz="900" b="1" i="1" dirty="0" smtClean="0">
                <a:latin typeface="Times New Roman" pitchFamily="18" charset="0"/>
                <a:cs typeface="Times New Roman" pitchFamily="18" charset="0"/>
              </a:rPr>
              <a:t>Hacettepe Üniversitesi Eğitim Fakültesi Dergisi, </a:t>
            </a:r>
            <a:r>
              <a:rPr lang="tr-TR" sz="900" dirty="0" smtClean="0">
                <a:latin typeface="Times New Roman" pitchFamily="18" charset="0"/>
                <a:cs typeface="Times New Roman" pitchFamily="18" charset="0"/>
              </a:rPr>
              <a:t>30, 120-129.</a:t>
            </a:r>
          </a:p>
          <a:p>
            <a:pPr marL="0" indent="0" algn="just">
              <a:buNone/>
            </a:pPr>
            <a:r>
              <a:rPr lang="tr-TR" sz="900" dirty="0" smtClean="0">
                <a:latin typeface="Times New Roman" pitchFamily="18" charset="0"/>
                <a:cs typeface="Times New Roman" pitchFamily="18" charset="0"/>
              </a:rPr>
              <a:t>Doğan, T. ve Eryılmaz, A. </a:t>
            </a:r>
            <a:r>
              <a:rPr lang="tr-TR" sz="900" dirty="0">
                <a:latin typeface="Times New Roman" pitchFamily="18" charset="0"/>
                <a:cs typeface="Times New Roman" pitchFamily="18" charset="0"/>
              </a:rPr>
              <a:t>(2013). İki Boyutlu Benlik Saygısı ve Öznel İyi Oluş Arasındaki İlişkilerin İncelenmesi, </a:t>
            </a:r>
            <a:r>
              <a:rPr lang="tr-TR" sz="900" i="1" dirty="0">
                <a:latin typeface="Times New Roman" pitchFamily="18" charset="0"/>
                <a:cs typeface="Times New Roman" pitchFamily="18" charset="0"/>
              </a:rPr>
              <a:t>Pamukkale Üniversitesi Eğitim Fakültesi </a:t>
            </a:r>
            <a:r>
              <a:rPr lang="tr-TR" sz="900" i="1" dirty="0" smtClean="0">
                <a:latin typeface="Times New Roman" pitchFamily="18" charset="0"/>
                <a:cs typeface="Times New Roman" pitchFamily="18" charset="0"/>
              </a:rPr>
              <a:t>Dergisi,  </a:t>
            </a:r>
            <a:r>
              <a:rPr lang="tr-TR" sz="900" dirty="0" smtClean="0">
                <a:latin typeface="Times New Roman" pitchFamily="18" charset="0"/>
                <a:cs typeface="Times New Roman" pitchFamily="18" charset="0"/>
              </a:rPr>
              <a:t>33, </a:t>
            </a:r>
            <a:r>
              <a:rPr lang="tr-TR" sz="900" dirty="0" err="1">
                <a:latin typeface="Times New Roman" pitchFamily="18" charset="0"/>
                <a:cs typeface="Times New Roman" pitchFamily="18" charset="0"/>
              </a:rPr>
              <a:t>ss</a:t>
            </a:r>
            <a:r>
              <a:rPr lang="tr-TR" sz="900" dirty="0">
                <a:latin typeface="Times New Roman" pitchFamily="18" charset="0"/>
                <a:cs typeface="Times New Roman" pitchFamily="18" charset="0"/>
              </a:rPr>
              <a:t>. 107-117</a:t>
            </a:r>
            <a:endParaRPr lang="tr-TR" sz="900" dirty="0" smtClean="0">
              <a:latin typeface="Times New Roman" pitchFamily="18" charset="0"/>
              <a:cs typeface="Times New Roman" pitchFamily="18" charset="0"/>
            </a:endParaRPr>
          </a:p>
          <a:p>
            <a:pPr marL="0" indent="0" algn="just">
              <a:buNone/>
            </a:pPr>
            <a:r>
              <a:rPr lang="tr-TR" sz="900" dirty="0" err="1" smtClean="0">
                <a:latin typeface="Times New Roman" pitchFamily="18" charset="0"/>
                <a:cs typeface="Times New Roman" pitchFamily="18" charset="0"/>
              </a:rPr>
              <a:t>Demirdağ</a:t>
            </a:r>
            <a:r>
              <a:rPr lang="tr-TR" sz="900" dirty="0" smtClean="0">
                <a:latin typeface="Times New Roman" pitchFamily="18" charset="0"/>
                <a:cs typeface="Times New Roman" pitchFamily="18" charset="0"/>
              </a:rPr>
              <a:t>, F. </a:t>
            </a:r>
            <a:r>
              <a:rPr lang="tr-TR" sz="900" dirty="0">
                <a:latin typeface="Times New Roman" pitchFamily="18" charset="0"/>
                <a:cs typeface="Times New Roman" pitchFamily="18" charset="0"/>
              </a:rPr>
              <a:t>(2017). Bağlanma Teorisi’nin Kökenleri: John </a:t>
            </a:r>
            <a:r>
              <a:rPr lang="tr-TR" sz="900" dirty="0" err="1">
                <a:latin typeface="Times New Roman" pitchFamily="18" charset="0"/>
                <a:cs typeface="Times New Roman" pitchFamily="18" charset="0"/>
              </a:rPr>
              <a:t>Bowlby</a:t>
            </a:r>
            <a:r>
              <a:rPr lang="tr-TR" sz="900" dirty="0">
                <a:latin typeface="Times New Roman" pitchFamily="18" charset="0"/>
                <a:cs typeface="Times New Roman" pitchFamily="18" charset="0"/>
              </a:rPr>
              <a:t> ve Mary </a:t>
            </a:r>
            <a:r>
              <a:rPr lang="tr-TR" sz="900" dirty="0" err="1" smtClean="0">
                <a:latin typeface="Times New Roman" pitchFamily="18" charset="0"/>
                <a:cs typeface="Times New Roman" pitchFamily="18" charset="0"/>
              </a:rPr>
              <a:t>Ainsworth</a:t>
            </a:r>
            <a:r>
              <a:rPr lang="tr-TR" sz="900" dirty="0" smtClean="0">
                <a:latin typeface="Times New Roman" pitchFamily="18" charset="0"/>
                <a:cs typeface="Times New Roman" pitchFamily="18" charset="0"/>
              </a:rPr>
              <a:t>, Düzce </a:t>
            </a:r>
            <a:r>
              <a:rPr lang="tr-TR" sz="900" dirty="0">
                <a:latin typeface="Times New Roman" pitchFamily="18" charset="0"/>
                <a:cs typeface="Times New Roman" pitchFamily="18" charset="0"/>
              </a:rPr>
              <a:t>Ü</a:t>
            </a:r>
            <a:r>
              <a:rPr lang="tr-TR" sz="900" dirty="0" smtClean="0">
                <a:latin typeface="Times New Roman" pitchFamily="18" charset="0"/>
                <a:cs typeface="Times New Roman" pitchFamily="18" charset="0"/>
              </a:rPr>
              <a:t>niversitesi </a:t>
            </a:r>
            <a:r>
              <a:rPr lang="tr-TR" sz="900" dirty="0">
                <a:latin typeface="Times New Roman" pitchFamily="18" charset="0"/>
                <a:cs typeface="Times New Roman" pitchFamily="18" charset="0"/>
              </a:rPr>
              <a:t>İ</a:t>
            </a:r>
            <a:r>
              <a:rPr lang="tr-TR" sz="900" dirty="0" smtClean="0">
                <a:latin typeface="Times New Roman" pitchFamily="18" charset="0"/>
                <a:cs typeface="Times New Roman" pitchFamily="18" charset="0"/>
              </a:rPr>
              <a:t>lahiyat </a:t>
            </a:r>
            <a:r>
              <a:rPr lang="tr-TR" sz="900" dirty="0">
                <a:latin typeface="Times New Roman" pitchFamily="18" charset="0"/>
                <a:cs typeface="Times New Roman" pitchFamily="18" charset="0"/>
              </a:rPr>
              <a:t>F</a:t>
            </a:r>
            <a:r>
              <a:rPr lang="tr-TR" sz="900" dirty="0" smtClean="0">
                <a:latin typeface="Times New Roman" pitchFamily="18" charset="0"/>
                <a:cs typeface="Times New Roman" pitchFamily="18" charset="0"/>
              </a:rPr>
              <a:t>akültesi </a:t>
            </a:r>
            <a:r>
              <a:rPr lang="tr-TR" sz="900" dirty="0">
                <a:latin typeface="Times New Roman" pitchFamily="18" charset="0"/>
                <a:cs typeface="Times New Roman" pitchFamily="18" charset="0"/>
              </a:rPr>
              <a:t>D</a:t>
            </a:r>
            <a:r>
              <a:rPr lang="tr-TR" sz="900" dirty="0" smtClean="0">
                <a:latin typeface="Times New Roman" pitchFamily="18" charset="0"/>
                <a:cs typeface="Times New Roman" pitchFamily="18" charset="0"/>
              </a:rPr>
              <a:t>ergisi</a:t>
            </a:r>
          </a:p>
          <a:p>
            <a:pPr marL="0" indent="0" algn="just">
              <a:buNone/>
            </a:pPr>
            <a:r>
              <a:rPr lang="tr-TR" sz="900" dirty="0" smtClean="0">
                <a:latin typeface="Times New Roman" pitchFamily="18" charset="0"/>
                <a:cs typeface="Times New Roman" pitchFamily="18" charset="0"/>
              </a:rPr>
              <a:t>1(2), 76-90.</a:t>
            </a:r>
            <a:endParaRPr lang="tr-TR" sz="900" dirty="0">
              <a:latin typeface="Times New Roman" pitchFamily="18" charset="0"/>
              <a:cs typeface="Times New Roman" pitchFamily="18" charset="0"/>
            </a:endParaRPr>
          </a:p>
          <a:p>
            <a:pPr marL="0" indent="0" algn="just">
              <a:buNone/>
            </a:pPr>
            <a:r>
              <a:rPr lang="tr-TR" sz="900" dirty="0" smtClean="0">
                <a:latin typeface="Times New Roman" pitchFamily="18" charset="0"/>
                <a:cs typeface="Times New Roman" pitchFamily="18" charset="0"/>
              </a:rPr>
              <a:t>Özkan, İ.(2004). Benlik saygısını etkileyen faktörler. </a:t>
            </a:r>
            <a:r>
              <a:rPr lang="tr-TR" sz="900" i="1" dirty="0" smtClean="0">
                <a:latin typeface="Times New Roman" pitchFamily="18" charset="0"/>
                <a:cs typeface="Times New Roman" pitchFamily="18" charset="0"/>
              </a:rPr>
              <a:t>Düşünen Adam Dergisi,</a:t>
            </a:r>
            <a:r>
              <a:rPr lang="tr-TR" sz="900" dirty="0" smtClean="0">
                <a:latin typeface="Times New Roman" pitchFamily="18" charset="0"/>
                <a:cs typeface="Times New Roman" pitchFamily="18" charset="0"/>
              </a:rPr>
              <a:t> 3(7), 4-9.</a:t>
            </a:r>
          </a:p>
          <a:p>
            <a:pPr marL="0" indent="0" algn="just">
              <a:buNone/>
            </a:pPr>
            <a:r>
              <a:rPr lang="tr-TR" sz="900" dirty="0">
                <a:latin typeface="Times New Roman" pitchFamily="18" charset="0"/>
                <a:cs typeface="Times New Roman" pitchFamily="18" charset="0"/>
              </a:rPr>
              <a:t>Gencer, N., (Çeviren) (2018). Öznel iyi oluş: genel bir bakış. </a:t>
            </a:r>
            <a:r>
              <a:rPr lang="tr-TR" sz="900" i="1" dirty="0">
                <a:latin typeface="Times New Roman" pitchFamily="18" charset="0"/>
                <a:cs typeface="Times New Roman" pitchFamily="18" charset="0"/>
              </a:rPr>
              <a:t>Hitit Üniversitesi Sosyal Bilimler Enstitüsü Dergisi, </a:t>
            </a:r>
            <a:r>
              <a:rPr lang="tr-TR" sz="900" dirty="0">
                <a:latin typeface="Times New Roman" pitchFamily="18" charset="0"/>
                <a:cs typeface="Times New Roman" pitchFamily="18" charset="0"/>
              </a:rPr>
              <a:t>11(3), 2621-2638. </a:t>
            </a:r>
            <a:r>
              <a:rPr lang="tr-TR" sz="900" dirty="0" err="1">
                <a:latin typeface="Times New Roman" pitchFamily="18" charset="0"/>
                <a:cs typeface="Times New Roman" pitchFamily="18" charset="0"/>
              </a:rPr>
              <a:t>doi</a:t>
            </a:r>
            <a:r>
              <a:rPr lang="tr-TR" sz="900" dirty="0">
                <a:latin typeface="Times New Roman" pitchFamily="18" charset="0"/>
                <a:cs typeface="Times New Roman" pitchFamily="18" charset="0"/>
              </a:rPr>
              <a:t>: </a:t>
            </a:r>
            <a:r>
              <a:rPr lang="tr-TR" sz="900" dirty="0" smtClean="0">
                <a:latin typeface="Times New Roman" pitchFamily="18" charset="0"/>
                <a:cs typeface="Times New Roman" pitchFamily="18" charset="0"/>
              </a:rPr>
              <a:t>10.17218/hititsosbil.457382</a:t>
            </a:r>
          </a:p>
          <a:p>
            <a:pPr marL="0" indent="0" algn="just">
              <a:buNone/>
            </a:pPr>
            <a:r>
              <a:rPr lang="tr-TR" sz="900" dirty="0">
                <a:latin typeface="Times New Roman" pitchFamily="18" charset="0"/>
                <a:cs typeface="Times New Roman" pitchFamily="18" charset="0"/>
              </a:rPr>
              <a:t>Evirgen G. N., ve Gözün Kahraman, Ö., (2018). Okul öncesi dönem çocuklarında bağlanma ve benlik</a:t>
            </a:r>
          </a:p>
          <a:p>
            <a:pPr marL="0" indent="0" algn="just">
              <a:buNone/>
            </a:pPr>
            <a:r>
              <a:rPr lang="tr-TR" sz="900" dirty="0">
                <a:latin typeface="Times New Roman" pitchFamily="18" charset="0"/>
                <a:cs typeface="Times New Roman" pitchFamily="18" charset="0"/>
              </a:rPr>
              <a:t>algısı arasındaki ilişkinin incelenmesi. </a:t>
            </a:r>
            <a:r>
              <a:rPr lang="tr-TR" sz="900" i="1" dirty="0">
                <a:latin typeface="Times New Roman" pitchFamily="18" charset="0"/>
                <a:cs typeface="Times New Roman" pitchFamily="18" charset="0"/>
              </a:rPr>
              <a:t>Hitit Üniversitesi Sosyal Bilimler Enstitüsü Dergisi, </a:t>
            </a:r>
            <a:r>
              <a:rPr lang="tr-TR" sz="900" dirty="0">
                <a:latin typeface="Times New Roman" pitchFamily="18" charset="0"/>
                <a:cs typeface="Times New Roman" pitchFamily="18" charset="0"/>
              </a:rPr>
              <a:t>11(3), </a:t>
            </a:r>
            <a:r>
              <a:rPr lang="tr-TR" sz="900" dirty="0" smtClean="0">
                <a:latin typeface="Times New Roman" pitchFamily="18" charset="0"/>
                <a:cs typeface="Times New Roman" pitchFamily="18" charset="0"/>
              </a:rPr>
              <a:t>2446-2454</a:t>
            </a:r>
            <a:r>
              <a:rPr lang="tr-TR" sz="900" dirty="0">
                <a:latin typeface="Times New Roman" pitchFamily="18" charset="0"/>
                <a:cs typeface="Times New Roman" pitchFamily="18" charset="0"/>
              </a:rPr>
              <a:t>. </a:t>
            </a:r>
            <a:r>
              <a:rPr lang="tr-TR" sz="900" dirty="0" err="1">
                <a:latin typeface="Times New Roman" pitchFamily="18" charset="0"/>
                <a:cs typeface="Times New Roman" pitchFamily="18" charset="0"/>
              </a:rPr>
              <a:t>doi</a:t>
            </a:r>
            <a:r>
              <a:rPr lang="tr-TR" sz="900" dirty="0">
                <a:latin typeface="Times New Roman" pitchFamily="18" charset="0"/>
                <a:cs typeface="Times New Roman" pitchFamily="18" charset="0"/>
              </a:rPr>
              <a:t>: </a:t>
            </a:r>
            <a:r>
              <a:rPr lang="tr-TR" sz="900" dirty="0" smtClean="0">
                <a:latin typeface="Times New Roman" pitchFamily="18" charset="0"/>
                <a:cs typeface="Times New Roman" pitchFamily="18" charset="0"/>
              </a:rPr>
              <a:t>10.17218/hititsosbil.41745</a:t>
            </a:r>
          </a:p>
          <a:p>
            <a:pPr marL="0" indent="0" algn="just">
              <a:buNone/>
            </a:pPr>
            <a:r>
              <a:rPr lang="tr-TR" sz="900" dirty="0" smtClean="0">
                <a:latin typeface="Times New Roman" pitchFamily="18" charset="0"/>
                <a:cs typeface="Times New Roman" pitchFamily="18" charset="0"/>
              </a:rPr>
              <a:t>Tözün, M. (2010). </a:t>
            </a:r>
            <a:r>
              <a:rPr lang="tr-TR" sz="900" dirty="0">
                <a:latin typeface="Times New Roman" pitchFamily="18" charset="0"/>
                <a:cs typeface="Times New Roman" pitchFamily="18" charset="0"/>
              </a:rPr>
              <a:t>“Benlik Saygısı”,</a:t>
            </a:r>
            <a:r>
              <a:rPr lang="tr-TR" sz="900" i="1" dirty="0">
                <a:latin typeface="Times New Roman" pitchFamily="18" charset="0"/>
                <a:cs typeface="Times New Roman" pitchFamily="18" charset="0"/>
              </a:rPr>
              <a:t> </a:t>
            </a:r>
            <a:r>
              <a:rPr lang="tr-TR" sz="900" i="1" dirty="0" err="1">
                <a:latin typeface="Times New Roman" pitchFamily="18" charset="0"/>
                <a:cs typeface="Times New Roman" pitchFamily="18" charset="0"/>
              </a:rPr>
              <a:t>Actual</a:t>
            </a:r>
            <a:r>
              <a:rPr lang="tr-TR" sz="900" i="1" dirty="0">
                <a:latin typeface="Times New Roman" pitchFamily="18" charset="0"/>
                <a:cs typeface="Times New Roman" pitchFamily="18" charset="0"/>
              </a:rPr>
              <a:t> </a:t>
            </a:r>
            <a:r>
              <a:rPr lang="tr-TR" sz="900" i="1" dirty="0" err="1">
                <a:latin typeface="Times New Roman" pitchFamily="18" charset="0"/>
                <a:cs typeface="Times New Roman" pitchFamily="18" charset="0"/>
              </a:rPr>
              <a:t>Medicine</a:t>
            </a:r>
            <a:r>
              <a:rPr lang="tr-TR" sz="900" i="1" dirty="0">
                <a:latin typeface="Times New Roman" pitchFamily="18" charset="0"/>
                <a:cs typeface="Times New Roman" pitchFamily="18" charset="0"/>
              </a:rPr>
              <a:t>, </a:t>
            </a:r>
            <a:r>
              <a:rPr lang="tr-TR" sz="900" dirty="0" smtClean="0">
                <a:latin typeface="Times New Roman" pitchFamily="18" charset="0"/>
                <a:cs typeface="Times New Roman" pitchFamily="18" charset="0"/>
              </a:rPr>
              <a:t>18(7).</a:t>
            </a:r>
          </a:p>
          <a:p>
            <a:pPr marL="0" indent="0" algn="just">
              <a:buNone/>
            </a:pPr>
            <a:r>
              <a:rPr lang="tr-TR" sz="900" dirty="0" smtClean="0">
                <a:latin typeface="Times New Roman" pitchFamily="18" charset="0"/>
                <a:cs typeface="Times New Roman" pitchFamily="18" charset="0"/>
              </a:rPr>
              <a:t>Özkan, K. Ve </a:t>
            </a:r>
            <a:r>
              <a:rPr lang="tr-TR" sz="900" dirty="0" err="1" smtClean="0">
                <a:latin typeface="Times New Roman" pitchFamily="18" charset="0"/>
                <a:cs typeface="Times New Roman" pitchFamily="18" charset="0"/>
              </a:rPr>
              <a:t>Bartan</a:t>
            </a:r>
            <a:r>
              <a:rPr lang="tr-TR" sz="900" dirty="0">
                <a:latin typeface="Times New Roman" pitchFamily="18" charset="0"/>
                <a:cs typeface="Times New Roman" pitchFamily="18" charset="0"/>
              </a:rPr>
              <a:t>, M.( 2020). O</a:t>
            </a:r>
            <a:r>
              <a:rPr lang="tr-TR" sz="900" dirty="0" smtClean="0">
                <a:latin typeface="Times New Roman" pitchFamily="18" charset="0"/>
                <a:cs typeface="Times New Roman" pitchFamily="18" charset="0"/>
              </a:rPr>
              <a:t>kul öncesi eğitimine devam eden 5-6 yaş grubu çocuklarda bağlanma ve </a:t>
            </a:r>
            <a:r>
              <a:rPr lang="tr-TR" sz="900" dirty="0">
                <a:latin typeface="Times New Roman" pitchFamily="18" charset="0"/>
                <a:cs typeface="Times New Roman" pitchFamily="18" charset="0"/>
              </a:rPr>
              <a:t>anne-baba-çocuk ilişkisi, </a:t>
            </a:r>
            <a:r>
              <a:rPr lang="tr-TR" sz="900" i="1" dirty="0">
                <a:latin typeface="Times New Roman" pitchFamily="18" charset="0"/>
                <a:cs typeface="Times New Roman" pitchFamily="18" charset="0"/>
              </a:rPr>
              <a:t>Atatürk Üniversitesi Kazım Karabekir Eğitim Fakültesi Dergisi</a:t>
            </a:r>
            <a:r>
              <a:rPr lang="tr-TR" sz="900" dirty="0">
                <a:latin typeface="Times New Roman" pitchFamily="18" charset="0"/>
                <a:cs typeface="Times New Roman" pitchFamily="18" charset="0"/>
              </a:rPr>
              <a:t>, </a:t>
            </a:r>
            <a:r>
              <a:rPr lang="tr-TR" sz="900" dirty="0" smtClean="0">
                <a:latin typeface="Times New Roman" pitchFamily="18" charset="0"/>
                <a:cs typeface="Times New Roman" pitchFamily="18" charset="0"/>
              </a:rPr>
              <a:t>41.</a:t>
            </a:r>
          </a:p>
          <a:p>
            <a:pPr marL="0" indent="0" algn="just">
              <a:buNone/>
            </a:pPr>
            <a:r>
              <a:rPr lang="tr-TR" sz="900" dirty="0" smtClean="0">
                <a:latin typeface="Times New Roman" pitchFamily="18" charset="0"/>
                <a:cs typeface="Times New Roman" pitchFamily="18" charset="0"/>
              </a:rPr>
              <a:t>Özer, Ö.İ.(2018). Bağlanmanın doğal sonucu: </a:t>
            </a:r>
            <a:r>
              <a:rPr lang="tr-TR" sz="900" dirty="0">
                <a:latin typeface="Times New Roman" pitchFamily="18" charset="0"/>
                <a:cs typeface="Times New Roman" pitchFamily="18" charset="0"/>
              </a:rPr>
              <a:t>Ayrılma Kaygısı, </a:t>
            </a:r>
            <a:r>
              <a:rPr lang="tr-TR" sz="900" i="1" dirty="0">
                <a:latin typeface="Times New Roman" pitchFamily="18" charset="0"/>
                <a:cs typeface="Times New Roman" pitchFamily="18" charset="0"/>
              </a:rPr>
              <a:t>ÇOMÜ Uluslararası Sosyal Bilimler Dergisi 3(1), </a:t>
            </a:r>
            <a:r>
              <a:rPr lang="tr-TR" sz="900" dirty="0" smtClean="0">
                <a:latin typeface="Times New Roman" pitchFamily="18" charset="0"/>
                <a:cs typeface="Times New Roman" pitchFamily="18" charset="0"/>
              </a:rPr>
              <a:t>125-134.</a:t>
            </a:r>
          </a:p>
          <a:p>
            <a:pPr marL="0" indent="0" algn="just">
              <a:buNone/>
            </a:pPr>
            <a:r>
              <a:rPr lang="tr-TR" sz="900" dirty="0" smtClean="0">
                <a:latin typeface="Times New Roman" pitchFamily="18" charset="0"/>
                <a:cs typeface="Times New Roman" pitchFamily="18" charset="0"/>
              </a:rPr>
              <a:t>Sezer, Ö. </a:t>
            </a:r>
            <a:r>
              <a:rPr lang="tr-TR" sz="900" dirty="0">
                <a:latin typeface="Times New Roman" pitchFamily="18" charset="0"/>
                <a:cs typeface="Times New Roman" pitchFamily="18" charset="0"/>
              </a:rPr>
              <a:t>(2010). E</a:t>
            </a:r>
            <a:r>
              <a:rPr lang="tr-TR" sz="900" dirty="0" smtClean="0">
                <a:latin typeface="Times New Roman" pitchFamily="18" charset="0"/>
                <a:cs typeface="Times New Roman" pitchFamily="18" charset="0"/>
              </a:rPr>
              <a:t>rgenlerin kendilik algılarının anne baba tutumları </a:t>
            </a:r>
            <a:r>
              <a:rPr lang="tr-TR" sz="900" dirty="0">
                <a:latin typeface="Times New Roman" pitchFamily="18" charset="0"/>
                <a:cs typeface="Times New Roman" pitchFamily="18" charset="0"/>
              </a:rPr>
              <a:t>ve bazı faktörlerle ilişkisi</a:t>
            </a:r>
            <a:r>
              <a:rPr lang="tr-TR" sz="900" i="1" dirty="0">
                <a:latin typeface="Times New Roman" pitchFamily="18" charset="0"/>
                <a:cs typeface="Times New Roman" pitchFamily="18" charset="0"/>
              </a:rPr>
              <a:t>, Yüzüncü Yıl Üniversitesi, Eğitim Fakültesi </a:t>
            </a:r>
            <a:r>
              <a:rPr lang="tr-TR" sz="900" i="1" dirty="0" smtClean="0">
                <a:latin typeface="Times New Roman" pitchFamily="18" charset="0"/>
                <a:cs typeface="Times New Roman" pitchFamily="18" charset="0"/>
              </a:rPr>
              <a:t>Dergisi, 6(1)</a:t>
            </a:r>
            <a:r>
              <a:rPr lang="tr-TR" sz="900" dirty="0" smtClean="0">
                <a:latin typeface="Times New Roman" pitchFamily="18" charset="0"/>
                <a:cs typeface="Times New Roman" pitchFamily="18" charset="0"/>
              </a:rPr>
              <a:t>, 1-19.</a:t>
            </a:r>
          </a:p>
          <a:p>
            <a:pPr marL="0" indent="0" algn="just">
              <a:buNone/>
            </a:pPr>
            <a:r>
              <a:rPr lang="tr-TR" sz="900" dirty="0" smtClean="0">
                <a:latin typeface="Times New Roman" pitchFamily="18" charset="0"/>
                <a:cs typeface="Times New Roman" pitchFamily="18" charset="0"/>
              </a:rPr>
              <a:t>Topuz, C. (2018).  Duyguları Anlamak. İçinde, Tayfun Doğan (Ed.)  Pozitif  Psikoloji Kuram, Araştırma ve Uygulamalar ( 22-43). Nobel Yayınları. </a:t>
            </a:r>
          </a:p>
          <a:p>
            <a:pPr marL="0" indent="0" algn="just">
              <a:buNone/>
            </a:pPr>
            <a:endParaRPr lang="tr-TR" sz="900" dirty="0" smtClean="0">
              <a:latin typeface="Times New Roman" pitchFamily="18" charset="0"/>
              <a:cs typeface="Times New Roman" pitchFamily="18" charset="0"/>
              <a:hlinkClick r:id="rId2"/>
            </a:endParaRPr>
          </a:p>
          <a:p>
            <a:pPr marL="0" indent="0" algn="just">
              <a:buNone/>
            </a:pPr>
            <a:r>
              <a:rPr lang="tr-TR" sz="900" dirty="0" smtClean="0">
                <a:latin typeface="Times New Roman" pitchFamily="18" charset="0"/>
                <a:cs typeface="Times New Roman" pitchFamily="18" charset="0"/>
                <a:hlinkClick r:id="rId2"/>
              </a:rPr>
              <a:t>https://www.sdplatform.com/Dergi/1037/Cocuklarin-psikolojik-iyi-olusunu-guclendirmede-ebeveynlerin-rolu.aspx</a:t>
            </a:r>
            <a:r>
              <a:rPr lang="tr-TR" sz="900" dirty="0" smtClean="0">
                <a:latin typeface="Times New Roman" pitchFamily="18" charset="0"/>
                <a:cs typeface="Times New Roman" pitchFamily="18" charset="0"/>
              </a:rPr>
              <a:t>  </a:t>
            </a:r>
          </a:p>
          <a:p>
            <a:pPr marL="0" indent="0" algn="just">
              <a:buNone/>
            </a:pPr>
            <a:endParaRPr lang="tr-TR" sz="9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201317575"/>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9729798" cy="857250"/>
          </a:xfrm>
        </p:spPr>
        <p:txBody>
          <a:bodyPr>
            <a:normAutofit/>
          </a:bodyPr>
          <a:lstStyle/>
          <a:p>
            <a:r>
              <a:rPr lang="tr-TR" sz="2400" b="1" dirty="0" smtClean="0"/>
              <a:t>Olumlu Duyguların Genişletme ve İnşa Etkisi</a:t>
            </a:r>
            <a:endParaRPr lang="tr-TR" sz="2400" b="1" dirty="0"/>
          </a:p>
        </p:txBody>
      </p:sp>
      <p:sp>
        <p:nvSpPr>
          <p:cNvPr id="3" name="2 İçerik Yer Tutucusu"/>
          <p:cNvSpPr>
            <a:spLocks noGrp="1"/>
          </p:cNvSpPr>
          <p:nvPr>
            <p:ph idx="1"/>
          </p:nvPr>
        </p:nvSpPr>
        <p:spPr/>
        <p:txBody>
          <a:bodyPr>
            <a:normAutofit/>
          </a:bodyPr>
          <a:lstStyle/>
          <a:p>
            <a:endParaRPr lang="tr-TR" sz="1200" dirty="0" smtClean="0"/>
          </a:p>
          <a:p>
            <a:pPr>
              <a:buNone/>
            </a:pPr>
            <a:r>
              <a:rPr lang="tr-TR" sz="1400" b="1" i="1" dirty="0" smtClean="0"/>
              <a:t>Genişletme Etkisi; </a:t>
            </a:r>
            <a:r>
              <a:rPr lang="tr-TR" sz="1400" dirty="0" smtClean="0"/>
              <a:t>Olumlu duygulardan birini </a:t>
            </a:r>
            <a:r>
              <a:rPr lang="tr-TR" sz="1400" dirty="0" err="1" smtClean="0"/>
              <a:t>deneyimlediğimizde</a:t>
            </a:r>
            <a:r>
              <a:rPr lang="tr-TR" sz="1400" dirty="0" smtClean="0"/>
              <a:t> zihnimiz genişleme eğilimine girer. Alışılmışın dışında düşünebilir. Durumumuzu daha net görür ve eldeki görevlere alternatif çözümler üretiriz. </a:t>
            </a:r>
          </a:p>
          <a:p>
            <a:pPr>
              <a:buNone/>
            </a:pPr>
            <a:r>
              <a:rPr lang="tr-TR" sz="1400" b="1" i="1" dirty="0" smtClean="0"/>
              <a:t>İnşa Etkisi: Kaynaklarımızı fark etmemizi sağlar;</a:t>
            </a:r>
          </a:p>
          <a:p>
            <a:r>
              <a:rPr lang="tr-TR" sz="1400" dirty="0" smtClean="0"/>
              <a:t>Entelektüel Kaynaklar,</a:t>
            </a:r>
          </a:p>
          <a:p>
            <a:r>
              <a:rPr lang="tr-TR" sz="1400" dirty="0" smtClean="0"/>
              <a:t>Fiziksel Kaynaklar,</a:t>
            </a:r>
          </a:p>
          <a:p>
            <a:r>
              <a:rPr lang="tr-TR" sz="1400" dirty="0" smtClean="0"/>
              <a:t>Sosyal Kaynaklar,</a:t>
            </a:r>
          </a:p>
          <a:p>
            <a:r>
              <a:rPr lang="tr-TR" sz="1400" dirty="0" smtClean="0"/>
              <a:t>Psikolojik Kaynaklar,</a:t>
            </a:r>
          </a:p>
          <a:p>
            <a:endParaRPr lang="tr-TR" sz="1400" b="1" i="1" dirty="0" smtClean="0"/>
          </a:p>
          <a:p>
            <a:pPr>
              <a:buNone/>
            </a:pPr>
            <a:r>
              <a:rPr lang="tr-TR" sz="1400" b="1" i="1" dirty="0" smtClean="0"/>
              <a:t>Bozulma Etkisi</a:t>
            </a:r>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28794" y="0"/>
            <a:ext cx="8229600" cy="857250"/>
          </a:xfrm>
        </p:spPr>
        <p:txBody>
          <a:bodyPr>
            <a:normAutofit/>
          </a:bodyPr>
          <a:lstStyle/>
          <a:p>
            <a:r>
              <a:rPr lang="tr-TR" sz="2400" b="1" dirty="0" smtClean="0"/>
              <a:t>Olumlu Duyguları Genişletme ve İnşa Etkisi</a:t>
            </a:r>
            <a:endParaRPr lang="tr-TR" sz="2400" b="1" dirty="0"/>
          </a:p>
        </p:txBody>
      </p:sp>
      <p:sp>
        <p:nvSpPr>
          <p:cNvPr id="3" name="2 İçerik Yer Tutucusu"/>
          <p:cNvSpPr>
            <a:spLocks noGrp="1"/>
          </p:cNvSpPr>
          <p:nvPr>
            <p:ph idx="1"/>
          </p:nvPr>
        </p:nvSpPr>
        <p:spPr/>
        <p:txBody>
          <a:bodyPr>
            <a:normAutofit fontScale="92500" lnSpcReduction="10000"/>
          </a:bodyPr>
          <a:lstStyle/>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endParaRPr lang="tr-TR" sz="1200" dirty="0" smtClean="0"/>
          </a:p>
          <a:p>
            <a:pPr>
              <a:buNone/>
            </a:pPr>
            <a:r>
              <a:rPr lang="tr-TR" sz="1200" dirty="0" smtClean="0"/>
              <a:t>							</a:t>
            </a:r>
            <a:r>
              <a:rPr lang="tr-TR" sz="1200" i="1" dirty="0" err="1" smtClean="0"/>
              <a:t>Fredrickson</a:t>
            </a:r>
            <a:r>
              <a:rPr lang="tr-TR" sz="1200" i="1" dirty="0" smtClean="0"/>
              <a:t>,2001, Çeviri; Doğan,  T., 2018).</a:t>
            </a:r>
            <a:endParaRPr lang="tr-TR" sz="1200" i="1" dirty="0"/>
          </a:p>
        </p:txBody>
      </p:sp>
      <p:pic>
        <p:nvPicPr>
          <p:cNvPr id="2050" name="Picture 2" descr="C:\Users\Fikri\Downloads\WhatsApp Image 2021-11-26 at 21.32.50.jpeg"/>
          <p:cNvPicPr>
            <a:picLocks noChangeAspect="1" noChangeArrowheads="1"/>
          </p:cNvPicPr>
          <p:nvPr/>
        </p:nvPicPr>
        <p:blipFill>
          <a:blip r:embed="rId2"/>
          <a:srcRect l="2410"/>
          <a:stretch>
            <a:fillRect/>
          </a:stretch>
        </p:blipFill>
        <p:spPr bwMode="auto">
          <a:xfrm>
            <a:off x="2571736" y="1500180"/>
            <a:ext cx="5788668" cy="2531362"/>
          </a:xfrm>
          <a:prstGeom prst="rect">
            <a:avLst/>
          </a:prstGeom>
          <a:solidFill>
            <a:srgbClr val="FFFFFF">
              <a:shade val="85000"/>
            </a:srgbClr>
          </a:solidFill>
          <a:ln w="190500" cap="rnd">
            <a:solidFill>
              <a:schemeClr val="accent4">
                <a:lumMod val="75000"/>
              </a:schemeClr>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6810"/>
            <a:ext cx="8229600" cy="857250"/>
          </a:xfrm>
        </p:spPr>
        <p:txBody>
          <a:bodyPr>
            <a:normAutofit/>
          </a:bodyPr>
          <a:lstStyle/>
          <a:p>
            <a:r>
              <a:rPr lang="tr-TR" sz="1800" b="1" dirty="0" smtClean="0">
                <a:latin typeface="Times New Roman" pitchFamily="18" charset="0"/>
                <a:cs typeface="Times New Roman" pitchFamily="18" charset="0"/>
              </a:rPr>
              <a:t>ÇOCUKLARDA İYİ OLUŞ</a:t>
            </a:r>
            <a:endParaRPr lang="tr-TR" sz="18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sz="1800" dirty="0" smtClean="0">
                <a:latin typeface="Times New Roman" pitchFamily="18" charset="0"/>
                <a:cs typeface="Times New Roman" pitchFamily="18" charset="0"/>
              </a:rPr>
              <a:t>Çocuklarda ise </a:t>
            </a:r>
            <a:r>
              <a:rPr lang="tr-TR" sz="1800" dirty="0">
                <a:latin typeface="Times New Roman" pitchFamily="18" charset="0"/>
                <a:cs typeface="Times New Roman" pitchFamily="18" charset="0"/>
              </a:rPr>
              <a:t>iyi oluş, gelişimsel olarak içinde bulunulan dönemin gerektirdiği </a:t>
            </a:r>
            <a:r>
              <a:rPr lang="tr-TR" sz="1800" b="1" dirty="0">
                <a:solidFill>
                  <a:srgbClr val="FF0000"/>
                </a:solidFill>
                <a:latin typeface="Times New Roman" pitchFamily="18" charset="0"/>
                <a:cs typeface="Times New Roman" pitchFamily="18" charset="0"/>
              </a:rPr>
              <a:t>sosyal, </a:t>
            </a:r>
            <a:r>
              <a:rPr lang="tr-TR" sz="1800" b="1" dirty="0">
                <a:solidFill>
                  <a:srgbClr val="002060"/>
                </a:solidFill>
                <a:latin typeface="Times New Roman" pitchFamily="18" charset="0"/>
                <a:cs typeface="Times New Roman" pitchFamily="18" charset="0"/>
              </a:rPr>
              <a:t>duygusal, </a:t>
            </a:r>
            <a:r>
              <a:rPr lang="tr-TR" sz="1800" b="1" dirty="0">
                <a:solidFill>
                  <a:schemeClr val="tx2"/>
                </a:solidFill>
                <a:latin typeface="Times New Roman" pitchFamily="18" charset="0"/>
                <a:cs typeface="Times New Roman" pitchFamily="18" charset="0"/>
              </a:rPr>
              <a:t>bilişsel</a:t>
            </a:r>
            <a:r>
              <a:rPr lang="tr-TR" sz="1800" b="1" dirty="0">
                <a:latin typeface="Times New Roman" pitchFamily="18" charset="0"/>
                <a:cs typeface="Times New Roman" pitchFamily="18" charset="0"/>
              </a:rPr>
              <a:t> ve </a:t>
            </a:r>
            <a:r>
              <a:rPr lang="tr-TR" sz="1800" b="1" dirty="0">
                <a:solidFill>
                  <a:srgbClr val="FF0000"/>
                </a:solidFill>
                <a:latin typeface="Times New Roman" pitchFamily="18" charset="0"/>
                <a:cs typeface="Times New Roman" pitchFamily="18" charset="0"/>
              </a:rPr>
              <a:t>fiziksel </a:t>
            </a:r>
            <a:r>
              <a:rPr lang="tr-TR" sz="1800" dirty="0" smtClean="0">
                <a:latin typeface="Times New Roman" pitchFamily="18" charset="0"/>
                <a:cs typeface="Times New Roman" pitchFamily="18" charset="0"/>
              </a:rPr>
              <a:t>yetkinliklere, </a:t>
            </a:r>
          </a:p>
          <a:p>
            <a:pPr marL="0" indent="0" algn="just">
              <a:buNone/>
            </a:pPr>
            <a:endParaRPr lang="tr-TR" sz="1800" dirty="0" smtClean="0">
              <a:latin typeface="Times New Roman" pitchFamily="18" charset="0"/>
              <a:cs typeface="Times New Roman" pitchFamily="18" charset="0"/>
            </a:endParaRPr>
          </a:p>
          <a:p>
            <a:pPr algn="just"/>
            <a:r>
              <a:rPr lang="tr-TR" sz="1800" dirty="0">
                <a:latin typeface="Times New Roman" pitchFamily="18" charset="0"/>
                <a:cs typeface="Times New Roman" pitchFamily="18" charset="0"/>
              </a:rPr>
              <a:t>Y</a:t>
            </a:r>
            <a:r>
              <a:rPr lang="tr-TR" sz="1800" dirty="0" smtClean="0">
                <a:latin typeface="Times New Roman" pitchFamily="18" charset="0"/>
                <a:cs typeface="Times New Roman" pitchFamily="18" charset="0"/>
              </a:rPr>
              <a:t>eterli psikolojik </a:t>
            </a:r>
            <a:r>
              <a:rPr lang="tr-TR" sz="1800" dirty="0">
                <a:latin typeface="Times New Roman" pitchFamily="18" charset="0"/>
                <a:cs typeface="Times New Roman" pitchFamily="18" charset="0"/>
              </a:rPr>
              <a:t>sağlamlığa sahip </a:t>
            </a:r>
            <a:r>
              <a:rPr lang="tr-TR" sz="1800" dirty="0" smtClean="0">
                <a:latin typeface="Times New Roman" pitchFamily="18" charset="0"/>
                <a:cs typeface="Times New Roman" pitchFamily="18" charset="0"/>
              </a:rPr>
              <a:t>olma ve bu </a:t>
            </a:r>
            <a:r>
              <a:rPr lang="tr-TR" sz="1800" dirty="0">
                <a:latin typeface="Times New Roman" pitchFamily="18" charset="0"/>
                <a:cs typeface="Times New Roman" pitchFamily="18" charset="0"/>
              </a:rPr>
              <a:t>kapasiteyi aktif olarak kullanarak kendini ve çevresini düzenleyebilme ve böylece </a:t>
            </a:r>
            <a:r>
              <a:rPr lang="tr-TR" sz="1800" dirty="0" smtClean="0">
                <a:latin typeface="Times New Roman" pitchFamily="18" charset="0"/>
                <a:cs typeface="Times New Roman" pitchFamily="18" charset="0"/>
              </a:rPr>
              <a:t>uzun vadede sağlıklı </a:t>
            </a:r>
            <a:r>
              <a:rPr lang="tr-TR" sz="1800" dirty="0">
                <a:latin typeface="Times New Roman" pitchFamily="18" charset="0"/>
                <a:cs typeface="Times New Roman" pitchFamily="18" charset="0"/>
              </a:rPr>
              <a:t>ve mutlu bir şekilde gelişimini sürdürebilme gücü olarak tanımlanmıştır.</a:t>
            </a:r>
          </a:p>
        </p:txBody>
      </p:sp>
    </p:spTree>
    <p:extLst>
      <p:ext uri="{BB962C8B-B14F-4D97-AF65-F5344CB8AC3E}">
        <p14:creationId xmlns:p14="http://schemas.microsoft.com/office/powerpoint/2010/main" val="4281986559"/>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55000" lnSpcReduction="20000"/>
          </a:bodyPr>
          <a:lstStyle/>
          <a:p>
            <a:pPr algn="just"/>
            <a:r>
              <a:rPr lang="tr-TR" dirty="0"/>
              <a:t>İngiltere NHS Sağlık Danışma Servisi </a:t>
            </a:r>
            <a:r>
              <a:rPr lang="tr-TR" dirty="0" smtClean="0"/>
              <a:t>ve </a:t>
            </a:r>
            <a:r>
              <a:rPr lang="tr-TR" dirty="0"/>
              <a:t>İngiltere Ruh Sağlığı Vakfı </a:t>
            </a:r>
            <a:r>
              <a:rPr lang="tr-TR" dirty="0" smtClean="0"/>
              <a:t>tarafından  </a:t>
            </a:r>
            <a:r>
              <a:rPr lang="tr-TR" dirty="0"/>
              <a:t>çocuklarda </a:t>
            </a:r>
            <a:r>
              <a:rPr lang="tr-TR" dirty="0" smtClean="0"/>
              <a:t>yüksek  </a:t>
            </a:r>
            <a:r>
              <a:rPr lang="tr-TR" dirty="0"/>
              <a:t>iyi oluş yeterlikleri aşağıdaki şekilde tanımlanmaktadır</a:t>
            </a:r>
            <a:r>
              <a:rPr lang="tr-TR" dirty="0" smtClean="0"/>
              <a:t>;</a:t>
            </a:r>
          </a:p>
          <a:p>
            <a:pPr marL="0" indent="0">
              <a:buNone/>
            </a:pPr>
            <a:endParaRPr lang="tr-TR" dirty="0"/>
          </a:p>
          <a:p>
            <a:pPr marL="0" indent="0">
              <a:buNone/>
            </a:pPr>
            <a:r>
              <a:rPr lang="tr-TR" dirty="0"/>
              <a:t>1. Psikolojik, </a:t>
            </a:r>
            <a:r>
              <a:rPr lang="tr-TR" dirty="0" smtClean="0"/>
              <a:t>duygusal, ve zihinsel  olarak </a:t>
            </a:r>
            <a:r>
              <a:rPr lang="tr-TR" dirty="0"/>
              <a:t>gelişmek,</a:t>
            </a:r>
          </a:p>
          <a:p>
            <a:pPr marL="0" indent="0">
              <a:buNone/>
            </a:pPr>
            <a:r>
              <a:rPr lang="tr-TR" dirty="0"/>
              <a:t>2. Karşılıklı tatmin edici kişisel ilişkiler başlatmak, geliştirmek ve sürdürmek,</a:t>
            </a:r>
          </a:p>
          <a:p>
            <a:pPr marL="0" indent="0">
              <a:buNone/>
            </a:pPr>
            <a:r>
              <a:rPr lang="tr-TR" dirty="0"/>
              <a:t>3. Tek başına olmaktan keyif almak ve bu durumu etkili bir şekilde kullanmak,</a:t>
            </a:r>
          </a:p>
          <a:p>
            <a:pPr marL="0" indent="0">
              <a:buNone/>
            </a:pPr>
            <a:r>
              <a:rPr lang="tr-TR" dirty="0"/>
              <a:t>4. Başkalarının farkında olmak ve onlarla empati kurmak,</a:t>
            </a:r>
          </a:p>
          <a:p>
            <a:pPr marL="0" indent="0">
              <a:buNone/>
            </a:pPr>
            <a:r>
              <a:rPr lang="tr-TR" dirty="0"/>
              <a:t>5. </a:t>
            </a:r>
            <a:r>
              <a:rPr lang="tr-TR" dirty="0" smtClean="0"/>
              <a:t>Oyunlardan öğrenme,</a:t>
            </a:r>
            <a:endParaRPr lang="tr-TR" dirty="0"/>
          </a:p>
          <a:p>
            <a:pPr marL="0" indent="0">
              <a:buNone/>
            </a:pPr>
            <a:r>
              <a:rPr lang="tr-TR" dirty="0"/>
              <a:t>6. Doğru ve yanlışı ayırt edebilme algısı geliştirmek,</a:t>
            </a:r>
          </a:p>
          <a:p>
            <a:pPr marL="0" indent="0">
              <a:buNone/>
            </a:pPr>
            <a:r>
              <a:rPr lang="tr-TR" dirty="0"/>
              <a:t>7. Yaşına uygun şekilde sorunlarla ve aksiliklerle yüzleşmek ve onlardan öğrenmek. (</a:t>
            </a:r>
            <a:r>
              <a:rPr lang="tr-TR" dirty="0" err="1"/>
              <a:t>Dwivedi</a:t>
            </a:r>
            <a:r>
              <a:rPr lang="tr-TR" dirty="0"/>
              <a:t> ve </a:t>
            </a:r>
            <a:r>
              <a:rPr lang="tr-TR" dirty="0" err="1"/>
              <a:t>BrinleyHarper</a:t>
            </a:r>
            <a:r>
              <a:rPr lang="tr-TR" dirty="0"/>
              <a:t>, 2004, s. 17).</a:t>
            </a:r>
          </a:p>
          <a:p>
            <a:endParaRPr lang="tr-TR" dirty="0"/>
          </a:p>
        </p:txBody>
      </p:sp>
      <p:sp>
        <p:nvSpPr>
          <p:cNvPr id="4" name="Sağ Ok 3"/>
          <p:cNvSpPr/>
          <p:nvPr/>
        </p:nvSpPr>
        <p:spPr>
          <a:xfrm rot="1562113">
            <a:off x="302901" y="1042890"/>
            <a:ext cx="504056" cy="4320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427386542"/>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BİREYSEL FARKLILIKLARA SAYGI">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BİREYSEL FARKLILIKLARA SAYGI</Template>
  <TotalTime>1215</TotalTime>
  <Words>3462</Words>
  <Application>Microsoft Office PowerPoint</Application>
  <PresentationFormat>Ekran Gösterisi (16:9)</PresentationFormat>
  <Paragraphs>279</Paragraphs>
  <Slides>56</Slides>
  <Notes>0</Notes>
  <HiddenSlides>0</HiddenSlides>
  <MMClips>0</MMClips>
  <ScaleCrop>false</ScaleCrop>
  <HeadingPairs>
    <vt:vector size="4" baseType="variant">
      <vt:variant>
        <vt:lpstr>Tema</vt:lpstr>
      </vt:variant>
      <vt:variant>
        <vt:i4>1</vt:i4>
      </vt:variant>
      <vt:variant>
        <vt:lpstr>Slayt Başlıkları</vt:lpstr>
      </vt:variant>
      <vt:variant>
        <vt:i4>56</vt:i4>
      </vt:variant>
    </vt:vector>
  </HeadingPairs>
  <TitlesOfParts>
    <vt:vector size="57" baseType="lpstr">
      <vt:lpstr>BİREYSEL FARKLILIKLARA SAYGI</vt:lpstr>
      <vt:lpstr>PowerPoint Sunusu</vt:lpstr>
      <vt:lpstr>İYİ OLUŞ NEDİR?</vt:lpstr>
      <vt:lpstr>İYİ OLUŞ</vt:lpstr>
      <vt:lpstr>“Olumlu duygular, bağışıklık sistemini güçlendirir.”</vt:lpstr>
      <vt:lpstr>“Şimdiki olumlu duygular geleceği yordar.”</vt:lpstr>
      <vt:lpstr>Olumlu Duyguların Genişletme ve İnşa Etkisi</vt:lpstr>
      <vt:lpstr>Olumlu Duyguları Genişletme ve İnşa Etkisi</vt:lpstr>
      <vt:lpstr>ÇOCUKLARDA İYİ OLUŞ</vt:lpstr>
      <vt:lpstr>PowerPoint Sunusu</vt:lpstr>
      <vt:lpstr>PowerPoint Sunusu</vt:lpstr>
      <vt:lpstr>NEDEN İYİ OLUŞ?</vt:lpstr>
      <vt:lpstr>PowerPoint Sunusu</vt:lpstr>
      <vt:lpstr>PowerPoint Sunusu</vt:lpstr>
      <vt:lpstr>ÇOCUKLARDA İYİ OLUŞ DÜZEYİ NASIL DEĞERLENDİRİLEBİLİR? “Çocuğun ihtiyacı olan her şey iyi oluşunu artırır.”</vt:lpstr>
      <vt:lpstr>PowerPoint Sunusu</vt:lpstr>
      <vt:lpstr>PowerPoint Sunusu</vt:lpstr>
      <vt:lpstr>SAĞLIK      “Bedenen,zihnen ve sosyal yönden tam bir iyilik hali.”</vt:lpstr>
      <vt:lpstr>   DÜŞÜK İÇSELLEŞTİRME </vt:lpstr>
      <vt:lpstr>   DÜŞÜK DIŞSALLAŞTIRMA </vt:lpstr>
      <vt:lpstr>   BİLİŞSEL ESNEKLİK </vt:lpstr>
      <vt:lpstr>ÖZERKLİK </vt:lpstr>
      <vt:lpstr>GİRİŞİMCİLİK </vt:lpstr>
      <vt:lpstr>DEĞERLER </vt:lpstr>
      <vt:lpstr>PSİKOLOJİK DAYANIKLILIK </vt:lpstr>
      <vt:lpstr>“YAŞAM DOYUMU” </vt:lpstr>
      <vt:lpstr>PowerPoint Sunusu</vt:lpstr>
      <vt:lpstr>PowerPoint Sunusu</vt:lpstr>
      <vt:lpstr>Araştırma Sonuçları</vt:lpstr>
      <vt:lpstr>Araştırma Sonuçları</vt:lpstr>
      <vt:lpstr>Araştırma Sonuçları</vt:lpstr>
      <vt:lpstr>BENLİK SAYGISI NE ZAMAN GELİŞİR?</vt:lpstr>
      <vt:lpstr>PowerPoint Sunusu</vt:lpstr>
      <vt:lpstr>PowerPoint Sunusu</vt:lpstr>
      <vt:lpstr>OLUMLU BENLİK SAYGISI</vt:lpstr>
      <vt:lpstr>Olumlu Benlik Saygısı Olan Çocuklar</vt:lpstr>
      <vt:lpstr>Olumlu Benlik Saygısı Olan Çocuklar</vt:lpstr>
      <vt:lpstr>Olumsuz Benlik Saygısı Olan Çocuklar</vt:lpstr>
      <vt:lpstr>                                    “ÇOCUKLARDA  BENLİK SAYGISINI GELİŞTİRME YOLLARI” </vt:lpstr>
      <vt:lpstr>                 “ÇOCUKLARDA                        BENLİK SAYGISINI GELİŞTİRME YOLLARI” </vt:lpstr>
      <vt:lpstr>PowerPoint Sunusu</vt:lpstr>
      <vt:lpstr>                        “EBEVEYN TUTUMLARI VE İYİ OLUŞ”</vt:lpstr>
      <vt:lpstr>PowerPoint Sunusu</vt:lpstr>
      <vt:lpstr>PowerPoint Sunusu</vt:lpstr>
      <vt:lpstr>PowerPoint Sunusu</vt:lpstr>
      <vt:lpstr>PowerPoint Sunusu</vt:lpstr>
      <vt:lpstr>PowerPoint Sunusu</vt:lpstr>
      <vt:lpstr>PowerPoint Sunusu</vt:lpstr>
      <vt:lpstr>‘’BAĞLANMA VE ÇOCUK’’</vt:lpstr>
      <vt:lpstr>‘’BAĞLANMA VE ÇOCUK’’</vt:lpstr>
      <vt:lpstr>‘’BAĞLANMA VE ÇOCUK’’</vt:lpstr>
      <vt:lpstr>‘’BAĞLANMA VE ÇOCUK’’</vt:lpstr>
      <vt:lpstr>‘’BAĞLANMA VE ÇOCUK’’</vt:lpstr>
      <vt:lpstr>‘’BAĞLANMA VE ÇOCUK’’ Öneriler</vt:lpstr>
      <vt:lpstr>PowerPoint Sunusu</vt:lpstr>
      <vt:lpstr>“Olumlu Duygularla Çocuğunuzun İyi Oluşunu Artırın.”</vt:lpstr>
      <vt:lpstr>PowerPoint Sunusu</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Feza Bilgisayar</dc:creator>
  <cp:lastModifiedBy>Feza Bilgisayar</cp:lastModifiedBy>
  <cp:revision>88</cp:revision>
  <dcterms:created xsi:type="dcterms:W3CDTF">2021-11-24T06:24:03Z</dcterms:created>
  <dcterms:modified xsi:type="dcterms:W3CDTF">2021-12-01T08:46:46Z</dcterms:modified>
</cp:coreProperties>
</file>