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91" r:id="rId7"/>
    <p:sldId id="266" r:id="rId8"/>
    <p:sldId id="267" r:id="rId9"/>
    <p:sldId id="265" r:id="rId10"/>
    <p:sldId id="272" r:id="rId11"/>
    <p:sldId id="275" r:id="rId12"/>
    <p:sldId id="274" r:id="rId13"/>
    <p:sldId id="273" r:id="rId14"/>
    <p:sldId id="264" r:id="rId15"/>
    <p:sldId id="271" r:id="rId16"/>
    <p:sldId id="270" r:id="rId17"/>
    <p:sldId id="276" r:id="rId18"/>
    <p:sldId id="277" r:id="rId19"/>
    <p:sldId id="278" r:id="rId20"/>
    <p:sldId id="269" r:id="rId21"/>
    <p:sldId id="268" r:id="rId22"/>
    <p:sldId id="263" r:id="rId23"/>
    <p:sldId id="262" r:id="rId24"/>
    <p:sldId id="261" r:id="rId25"/>
    <p:sldId id="279" r:id="rId26"/>
    <p:sldId id="280" r:id="rId27"/>
    <p:sldId id="281" r:id="rId28"/>
    <p:sldId id="286" r:id="rId29"/>
    <p:sldId id="287" r:id="rId30"/>
    <p:sldId id="288" r:id="rId31"/>
    <p:sldId id="289" r:id="rId32"/>
    <p:sldId id="282" r:id="rId33"/>
    <p:sldId id="285" r:id="rId34"/>
    <p:sldId id="283" r:id="rId3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p:scale>
          <a:sx n="91" d="100"/>
          <a:sy n="91" d="100"/>
        </p:scale>
        <p:origin x="-558" y="-84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26.11.2021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214546" y="26749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MESLEKLERİ TANIYALIM</a:t>
            </a:r>
            <a:endParaRPr lang="tr-TR" sz="2200" b="1" dirty="0">
              <a:latin typeface="Arial" pitchFamily="34" charset="0"/>
              <a:cs typeface="Arial" pitchFamily="34" charset="0"/>
            </a:endParaRPr>
          </a:p>
        </p:txBody>
      </p:sp>
      <p:pic>
        <p:nvPicPr>
          <p:cNvPr id="20482" name="Picture 2" descr="Hekimlik En İtibarlı Meslekler Listesi&amp;#39;nde 1. Sırada! Ve Türkiye&amp;#39;de Her 2  Hekimden Biri Şiddet Görüyor! - #DSN - #DoktorlarSitesi.NET"/>
          <p:cNvPicPr>
            <a:picLocks noChangeAspect="1" noChangeArrowheads="1"/>
          </p:cNvPicPr>
          <p:nvPr/>
        </p:nvPicPr>
        <p:blipFill>
          <a:blip r:embed="rId2"/>
          <a:srcRect/>
          <a:stretch>
            <a:fillRect/>
          </a:stretch>
        </p:blipFill>
        <p:spPr bwMode="auto">
          <a:xfrm>
            <a:off x="0" y="928676"/>
            <a:ext cx="9144000" cy="42148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14296"/>
            <a:ext cx="6786610" cy="477054"/>
          </a:xfrm>
          <a:prstGeom prst="rect">
            <a:avLst/>
          </a:prstGeom>
        </p:spPr>
        <p:txBody>
          <a:bodyPr wrap="square">
            <a:spAutoFit/>
          </a:bodyPr>
          <a:lstStyle/>
          <a:p>
            <a:pPr algn="ctr"/>
            <a:r>
              <a:rPr lang="tr-TR" sz="2500" b="1" dirty="0" smtClean="0">
                <a:latin typeface="Arial" pitchFamily="34" charset="0"/>
                <a:cs typeface="Arial" pitchFamily="34" charset="0"/>
              </a:rPr>
              <a:t>Psikolog</a:t>
            </a:r>
            <a:endParaRPr lang="tr-TR" sz="2500" b="1" dirty="0">
              <a:latin typeface="Arial" pitchFamily="34" charset="0"/>
              <a:cs typeface="Arial" pitchFamily="34" charset="0"/>
            </a:endParaRPr>
          </a:p>
        </p:txBody>
      </p:sp>
      <p:sp>
        <p:nvSpPr>
          <p:cNvPr id="12" name="11 Dikdörtgen"/>
          <p:cNvSpPr/>
          <p:nvPr/>
        </p:nvSpPr>
        <p:spPr>
          <a:xfrm>
            <a:off x="2071670" y="1714494"/>
            <a:ext cx="6715156" cy="923330"/>
          </a:xfrm>
          <a:prstGeom prst="rect">
            <a:avLst/>
          </a:prstGeom>
        </p:spPr>
        <p:txBody>
          <a:bodyPr wrap="square">
            <a:spAutoFit/>
          </a:bodyPr>
          <a:lstStyle/>
          <a:p>
            <a:r>
              <a:rPr lang="tr-TR" dirty="0" smtClean="0">
                <a:latin typeface="Arial" pitchFamily="34" charset="0"/>
                <a:cs typeface="Arial" pitchFamily="34" charset="0"/>
              </a:rPr>
              <a:t>İnsan davranışlarını, gözlem ve deney gibi bilimsel yöntemler kullanarak inceleme ve bu davranışların nedenlerini ortaya çıkarma bilgi ve becerisine sahip kişidir.</a:t>
            </a:r>
            <a:endParaRPr lang="tr-TR" dirty="0">
              <a:latin typeface="Arial" pitchFamily="34" charset="0"/>
              <a:cs typeface="Arial" pitchFamily="34" charset="0"/>
            </a:endParaRPr>
          </a:p>
        </p:txBody>
      </p:sp>
      <p:pic>
        <p:nvPicPr>
          <p:cNvPr id="13314" name="Picture 2" descr="Büyükçekmece Çocuk Terapisi - Asaf Haber"/>
          <p:cNvPicPr>
            <a:picLocks noChangeAspect="1" noChangeArrowheads="1"/>
          </p:cNvPicPr>
          <p:nvPr/>
        </p:nvPicPr>
        <p:blipFill>
          <a:blip r:embed="rId2"/>
          <a:srcRect/>
          <a:stretch>
            <a:fillRect/>
          </a:stretch>
        </p:blipFill>
        <p:spPr bwMode="auto">
          <a:xfrm>
            <a:off x="142844" y="1643056"/>
            <a:ext cx="2000264" cy="1638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071670" y="285734"/>
            <a:ext cx="7072330" cy="477054"/>
          </a:xfrm>
          <a:prstGeom prst="rect">
            <a:avLst/>
          </a:prstGeom>
        </p:spPr>
        <p:txBody>
          <a:bodyPr wrap="square">
            <a:spAutoFit/>
          </a:bodyPr>
          <a:lstStyle/>
          <a:p>
            <a:pPr algn="ctr"/>
            <a:r>
              <a:rPr lang="tr-TR" sz="2500" b="1" dirty="0" smtClean="0">
                <a:latin typeface="Arial" pitchFamily="34" charset="0"/>
                <a:cs typeface="Arial" pitchFamily="34" charset="0"/>
              </a:rPr>
              <a:t>Psikolog</a:t>
            </a:r>
            <a:endParaRPr lang="tr-TR" sz="2500" b="1" dirty="0">
              <a:latin typeface="Arial" pitchFamily="34" charset="0"/>
              <a:cs typeface="Arial" pitchFamily="34" charset="0"/>
            </a:endParaRPr>
          </a:p>
        </p:txBody>
      </p:sp>
      <p:sp>
        <p:nvSpPr>
          <p:cNvPr id="12" name="11 Dikdörtgen"/>
          <p:cNvSpPr/>
          <p:nvPr/>
        </p:nvSpPr>
        <p:spPr>
          <a:xfrm>
            <a:off x="2071670" y="1428742"/>
            <a:ext cx="6715156" cy="2985433"/>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Mesleğin eğitimi; çeşitli üniversitelere bağlı “Edebiyat, Fen-Edebiyat” fakültelerinin "Psikoloji" bölümlerinde verilmektedir.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Lisans eğitim süresi 4 yıldır.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Lisans eğitimlerini tamamlayanlar lisansüstü eğitim yaparak klinik ,deneysel psikoloji veya endüstri, danışmanlık, eğitim psikolojisi vb. alanlardan birinde uzmanlaşabilirler. </a:t>
            </a:r>
            <a:endParaRPr lang="tr-TR" dirty="0">
              <a:latin typeface="Arial" pitchFamily="34" charset="0"/>
              <a:cs typeface="Arial" pitchFamily="34" charset="0"/>
            </a:endParaRPr>
          </a:p>
        </p:txBody>
      </p:sp>
      <p:pic>
        <p:nvPicPr>
          <p:cNvPr id="12290" name="Picture 2" descr="Psikiyatri Nedir? Psikiyatri Hakkında | Değişim Terapi"/>
          <p:cNvPicPr>
            <a:picLocks noChangeAspect="1" noChangeArrowheads="1"/>
          </p:cNvPicPr>
          <p:nvPr/>
        </p:nvPicPr>
        <p:blipFill>
          <a:blip r:embed="rId2"/>
          <a:srcRect/>
          <a:stretch>
            <a:fillRect/>
          </a:stretch>
        </p:blipFill>
        <p:spPr bwMode="auto">
          <a:xfrm>
            <a:off x="71406" y="1428742"/>
            <a:ext cx="2000264" cy="28575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6786610" cy="477054"/>
          </a:xfrm>
          <a:prstGeom prst="rect">
            <a:avLst/>
          </a:prstGeom>
        </p:spPr>
        <p:txBody>
          <a:bodyPr wrap="square">
            <a:spAutoFit/>
          </a:bodyPr>
          <a:lstStyle/>
          <a:p>
            <a:pPr algn="ctr"/>
            <a:r>
              <a:rPr lang="tr-TR" sz="2500" b="1" dirty="0" smtClean="0">
                <a:latin typeface="Arial" pitchFamily="34" charset="0"/>
                <a:cs typeface="Arial" pitchFamily="34" charset="0"/>
              </a:rPr>
              <a:t>Mimar</a:t>
            </a:r>
            <a:endParaRPr lang="tr-TR" sz="2500" b="1" dirty="0">
              <a:latin typeface="Arial" pitchFamily="34" charset="0"/>
              <a:cs typeface="Arial" pitchFamily="34" charset="0"/>
            </a:endParaRPr>
          </a:p>
        </p:txBody>
      </p:sp>
      <p:sp>
        <p:nvSpPr>
          <p:cNvPr id="12" name="11 Dikdörtgen"/>
          <p:cNvSpPr/>
          <p:nvPr/>
        </p:nvSpPr>
        <p:spPr>
          <a:xfrm>
            <a:off x="2143108" y="1714494"/>
            <a:ext cx="6715172" cy="923330"/>
          </a:xfrm>
          <a:prstGeom prst="rect">
            <a:avLst/>
          </a:prstGeom>
        </p:spPr>
        <p:txBody>
          <a:bodyPr wrap="square">
            <a:spAutoFit/>
          </a:bodyPr>
          <a:lstStyle/>
          <a:p>
            <a:r>
              <a:rPr lang="tr-TR" dirty="0" smtClean="0">
                <a:latin typeface="Arial" pitchFamily="34" charset="0"/>
                <a:cs typeface="Arial" pitchFamily="34" charset="0"/>
              </a:rPr>
              <a:t>Mimarlar; mesken, ticarî ve sanayi amaçlı binaları, şehir planları, peyzaj ve trafik sistemleri ile ilgili araştırmaları yürüterek, danışmanlık hizmetleri vererek tasarımlar yapan kişidir.</a:t>
            </a:r>
            <a:endParaRPr lang="tr-TR" dirty="0">
              <a:latin typeface="Arial" pitchFamily="34" charset="0"/>
              <a:cs typeface="Arial" pitchFamily="34" charset="0"/>
            </a:endParaRPr>
          </a:p>
        </p:txBody>
      </p:sp>
      <p:pic>
        <p:nvPicPr>
          <p:cNvPr id="11266" name="Picture 2" descr="Mimarlık mezunu ve genç mimar için iş bulma ve kariyer tüyoları"/>
          <p:cNvPicPr>
            <a:picLocks noChangeAspect="1" noChangeArrowheads="1"/>
          </p:cNvPicPr>
          <p:nvPr/>
        </p:nvPicPr>
        <p:blipFill>
          <a:blip r:embed="rId2"/>
          <a:srcRect/>
          <a:stretch>
            <a:fillRect/>
          </a:stretch>
        </p:blipFill>
        <p:spPr bwMode="auto">
          <a:xfrm>
            <a:off x="71406" y="1285866"/>
            <a:ext cx="2071702" cy="1928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6858048" cy="477054"/>
          </a:xfrm>
          <a:prstGeom prst="rect">
            <a:avLst/>
          </a:prstGeom>
        </p:spPr>
        <p:txBody>
          <a:bodyPr wrap="square">
            <a:spAutoFit/>
          </a:bodyPr>
          <a:lstStyle/>
          <a:p>
            <a:pPr algn="ctr"/>
            <a:r>
              <a:rPr lang="tr-TR" sz="2500" b="1" dirty="0" smtClean="0">
                <a:latin typeface="Arial" pitchFamily="34" charset="0"/>
                <a:cs typeface="Arial" pitchFamily="34" charset="0"/>
              </a:rPr>
              <a:t>Mimar</a:t>
            </a:r>
            <a:endParaRPr lang="tr-TR" sz="2500" b="1" dirty="0">
              <a:latin typeface="Arial" pitchFamily="34" charset="0"/>
              <a:cs typeface="Arial" pitchFamily="34" charset="0"/>
            </a:endParaRPr>
          </a:p>
        </p:txBody>
      </p:sp>
      <p:sp>
        <p:nvSpPr>
          <p:cNvPr id="12" name="11 Dikdörtgen"/>
          <p:cNvSpPr/>
          <p:nvPr/>
        </p:nvSpPr>
        <p:spPr>
          <a:xfrm>
            <a:off x="2143108" y="1571618"/>
            <a:ext cx="6715156" cy="2431435"/>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Teknik bilimler alanında yer alan meslekleri tercih etmek isteyen öğrencilerin lisede fen bilimleri alanına yönelerek, üniversite sınavlarında yeterli “sayısal” puan almaları gerekmektedir.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 Eğitim öğretim süresi hazırlık sınıfı hariç 4 yıldır. </a:t>
            </a:r>
            <a:endParaRPr lang="tr-TR" dirty="0">
              <a:latin typeface="Arial" pitchFamily="34" charset="0"/>
              <a:cs typeface="Arial" pitchFamily="34" charset="0"/>
            </a:endParaRPr>
          </a:p>
        </p:txBody>
      </p:sp>
      <p:pic>
        <p:nvPicPr>
          <p:cNvPr id="10242" name="Picture 2" descr="Türkiye&amp;#39;de Mimar Olmak - Sanal Şantiye"/>
          <p:cNvPicPr>
            <a:picLocks noChangeAspect="1" noChangeArrowheads="1"/>
          </p:cNvPicPr>
          <p:nvPr/>
        </p:nvPicPr>
        <p:blipFill>
          <a:blip r:embed="rId2"/>
          <a:srcRect/>
          <a:stretch>
            <a:fillRect/>
          </a:stretch>
        </p:blipFill>
        <p:spPr bwMode="auto">
          <a:xfrm>
            <a:off x="71407" y="1428743"/>
            <a:ext cx="2000264" cy="25003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929454" cy="477054"/>
          </a:xfrm>
          <a:prstGeom prst="rect">
            <a:avLst/>
          </a:prstGeom>
        </p:spPr>
        <p:txBody>
          <a:bodyPr wrap="square">
            <a:spAutoFit/>
          </a:bodyPr>
          <a:lstStyle/>
          <a:p>
            <a:pPr algn="ctr"/>
            <a:r>
              <a:rPr lang="tr-TR" sz="2500" b="1" dirty="0" smtClean="0">
                <a:latin typeface="Arial" pitchFamily="34" charset="0"/>
                <a:cs typeface="Arial" pitchFamily="34" charset="0"/>
              </a:rPr>
              <a:t>Aşçılık</a:t>
            </a:r>
            <a:endParaRPr lang="tr-TR" sz="2500" b="1" dirty="0">
              <a:latin typeface="Arial" pitchFamily="34" charset="0"/>
              <a:cs typeface="Arial" pitchFamily="34" charset="0"/>
            </a:endParaRPr>
          </a:p>
        </p:txBody>
      </p:sp>
      <p:sp>
        <p:nvSpPr>
          <p:cNvPr id="12" name="11 Dikdörtgen"/>
          <p:cNvSpPr/>
          <p:nvPr/>
        </p:nvSpPr>
        <p:spPr>
          <a:xfrm>
            <a:off x="2286000" y="1971586"/>
            <a:ext cx="6858000" cy="923330"/>
          </a:xfrm>
          <a:prstGeom prst="rect">
            <a:avLst/>
          </a:prstGeom>
        </p:spPr>
        <p:txBody>
          <a:bodyPr wrap="square">
            <a:spAutoFit/>
          </a:bodyPr>
          <a:lstStyle/>
          <a:p>
            <a:r>
              <a:rPr lang="tr-TR" dirty="0" smtClean="0">
                <a:latin typeface="Arial" pitchFamily="34" charset="0"/>
                <a:cs typeface="Arial" pitchFamily="34" charset="0"/>
              </a:rPr>
              <a:t>Günlük olarak hazırlanması gereken yiyecekleri, belli bir plan içinde bilgi ve becerisini kullanarak, temizlik kurallarına uygun olarak servise hazır hale getiren kişidir.</a:t>
            </a:r>
            <a:endParaRPr lang="tr-TR" dirty="0">
              <a:latin typeface="Arial" pitchFamily="34" charset="0"/>
              <a:cs typeface="Arial" pitchFamily="34" charset="0"/>
            </a:endParaRPr>
          </a:p>
        </p:txBody>
      </p:sp>
      <p:sp>
        <p:nvSpPr>
          <p:cNvPr id="9218" name="AutoShape 2" descr="Profesyonel Aşçılık – İstanbul Gastronomi Merkez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 name="12 Resim" descr="aşçı.jpg"/>
          <p:cNvPicPr>
            <a:picLocks noChangeAspect="1"/>
          </p:cNvPicPr>
          <p:nvPr/>
        </p:nvPicPr>
        <p:blipFill>
          <a:blip r:embed="rId2"/>
          <a:stretch>
            <a:fillRect/>
          </a:stretch>
        </p:blipFill>
        <p:spPr>
          <a:xfrm>
            <a:off x="71406" y="1500180"/>
            <a:ext cx="2214578" cy="21431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929454" cy="477054"/>
          </a:xfrm>
          <a:prstGeom prst="rect">
            <a:avLst/>
          </a:prstGeom>
        </p:spPr>
        <p:txBody>
          <a:bodyPr wrap="square">
            <a:spAutoFit/>
          </a:bodyPr>
          <a:lstStyle/>
          <a:p>
            <a:pPr algn="ctr"/>
            <a:r>
              <a:rPr lang="tr-TR" sz="2500" b="1" dirty="0" smtClean="0">
                <a:latin typeface="Arial" pitchFamily="34" charset="0"/>
                <a:cs typeface="Arial" pitchFamily="34" charset="0"/>
              </a:rPr>
              <a:t>Aşçılık</a:t>
            </a:r>
            <a:endParaRPr lang="tr-TR" sz="2500" b="1" dirty="0">
              <a:latin typeface="Arial" pitchFamily="34" charset="0"/>
              <a:cs typeface="Arial" pitchFamily="34" charset="0"/>
            </a:endParaRPr>
          </a:p>
        </p:txBody>
      </p:sp>
      <p:sp>
        <p:nvSpPr>
          <p:cNvPr id="12" name="11 Dikdörtgen"/>
          <p:cNvSpPr/>
          <p:nvPr/>
        </p:nvSpPr>
        <p:spPr>
          <a:xfrm>
            <a:off x="2286000" y="1556088"/>
            <a:ext cx="6858000" cy="2923877"/>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b="1" dirty="0" smtClean="0">
              <a:latin typeface="Arial" pitchFamily="34" charset="0"/>
              <a:cs typeface="Arial" pitchFamily="34" charset="0"/>
            </a:endParaRPr>
          </a:p>
          <a:p>
            <a:r>
              <a:rPr lang="tr-TR" dirty="0" smtClean="0">
                <a:latin typeface="Arial" pitchFamily="34" charset="0"/>
                <a:cs typeface="Arial" pitchFamily="34" charset="0"/>
              </a:rPr>
              <a:t>Anadolu Otelcilik ve Turizm Meslek Liseleri, Anadolu Meslek/Anadolu Kız Meslek liselerinde 4 yıl (1 yıl Yabancı Dil hazırlık).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Kız meslek liseleri ile çok programlı liselerde 3 yıl, Kız teknik öğretim olgunlaşma enstitülerinde 2 yıl sürelidir.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Mesleki eğitim merkezlerinde bu mesleğin eğitimi 3 yıldır. </a:t>
            </a:r>
            <a:endParaRPr lang="tr-TR" dirty="0">
              <a:latin typeface="Arial" pitchFamily="34" charset="0"/>
              <a:cs typeface="Arial" pitchFamily="34" charset="0"/>
            </a:endParaRPr>
          </a:p>
        </p:txBody>
      </p:sp>
      <p:pic>
        <p:nvPicPr>
          <p:cNvPr id="13" name="12 Resim" descr="aşçı 2.jpg"/>
          <p:cNvPicPr>
            <a:picLocks noChangeAspect="1"/>
          </p:cNvPicPr>
          <p:nvPr/>
        </p:nvPicPr>
        <p:blipFill>
          <a:blip r:embed="rId2"/>
          <a:stretch>
            <a:fillRect/>
          </a:stretch>
        </p:blipFill>
        <p:spPr>
          <a:xfrm>
            <a:off x="71406" y="1428742"/>
            <a:ext cx="2214578" cy="307183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6786610" cy="477054"/>
          </a:xfrm>
          <a:prstGeom prst="rect">
            <a:avLst/>
          </a:prstGeom>
        </p:spPr>
        <p:txBody>
          <a:bodyPr wrap="square">
            <a:spAutoFit/>
          </a:bodyPr>
          <a:lstStyle/>
          <a:p>
            <a:pPr algn="ctr"/>
            <a:r>
              <a:rPr lang="tr-TR" sz="2500" b="1" dirty="0" smtClean="0">
                <a:latin typeface="Arial" pitchFamily="34" charset="0"/>
                <a:cs typeface="Arial" pitchFamily="34" charset="0"/>
              </a:rPr>
              <a:t>Polis</a:t>
            </a:r>
            <a:endParaRPr lang="tr-TR" sz="2500" b="1" dirty="0">
              <a:latin typeface="Arial" pitchFamily="34" charset="0"/>
              <a:cs typeface="Arial" pitchFamily="34" charset="0"/>
            </a:endParaRPr>
          </a:p>
        </p:txBody>
      </p:sp>
      <p:sp>
        <p:nvSpPr>
          <p:cNvPr id="12" name="11 Dikdörtgen"/>
          <p:cNvSpPr/>
          <p:nvPr/>
        </p:nvSpPr>
        <p:spPr>
          <a:xfrm>
            <a:off x="2143108" y="1928808"/>
            <a:ext cx="6858000" cy="646331"/>
          </a:xfrm>
          <a:prstGeom prst="rect">
            <a:avLst/>
          </a:prstGeom>
        </p:spPr>
        <p:txBody>
          <a:bodyPr wrap="square">
            <a:spAutoFit/>
          </a:bodyPr>
          <a:lstStyle/>
          <a:p>
            <a:r>
              <a:rPr lang="tr-TR" dirty="0" smtClean="0">
                <a:latin typeface="Arial" pitchFamily="34" charset="0"/>
                <a:cs typeface="Arial" pitchFamily="34" charset="0"/>
              </a:rPr>
              <a:t>Vatandaşların güvenliğini ve kamu düzenini koruyan, düzene karşı gelenleri yakalayıp yargı organlarına gönderen kişidir.</a:t>
            </a:r>
            <a:endParaRPr lang="tr-TR" dirty="0">
              <a:latin typeface="Arial" pitchFamily="34" charset="0"/>
              <a:cs typeface="Arial" pitchFamily="34" charset="0"/>
            </a:endParaRPr>
          </a:p>
        </p:txBody>
      </p:sp>
      <p:sp>
        <p:nvSpPr>
          <p:cNvPr id="7170" name="AutoShape 2" descr="Polis Akademisi öğrenci alımı başladı! Polis olmak isteyenlere müjde gibi  haber: Binlerce polis alımı yapılacak - Galeri - Ekono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 name="12 Resim" descr="polis.jpg"/>
          <p:cNvPicPr>
            <a:picLocks noChangeAspect="1"/>
          </p:cNvPicPr>
          <p:nvPr/>
        </p:nvPicPr>
        <p:blipFill>
          <a:blip r:embed="rId2"/>
          <a:stretch>
            <a:fillRect/>
          </a:stretch>
        </p:blipFill>
        <p:spPr>
          <a:xfrm>
            <a:off x="71406" y="1643056"/>
            <a:ext cx="2143140" cy="16287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142858"/>
            <a:ext cx="6929454" cy="857250"/>
          </a:xfrm>
        </p:spPr>
        <p:txBody>
          <a:bodyPr>
            <a:normAutofit/>
          </a:bodyPr>
          <a:lstStyle/>
          <a:p>
            <a:r>
              <a:rPr lang="tr-TR" sz="2500" b="1" dirty="0" smtClean="0">
                <a:latin typeface="Arial" pitchFamily="34" charset="0"/>
                <a:cs typeface="Arial" pitchFamily="34" charset="0"/>
              </a:rPr>
              <a:t>Polis</a:t>
            </a:r>
            <a:endParaRPr lang="tr-TR" sz="2500" b="1" dirty="0">
              <a:latin typeface="Arial" pitchFamily="34" charset="0"/>
              <a:cs typeface="Arial" pitchFamily="34" charset="0"/>
            </a:endParaRPr>
          </a:p>
        </p:txBody>
      </p:sp>
      <p:sp>
        <p:nvSpPr>
          <p:cNvPr id="4" name="3 Dikdörtgen"/>
          <p:cNvSpPr/>
          <p:nvPr/>
        </p:nvSpPr>
        <p:spPr>
          <a:xfrm>
            <a:off x="2357422" y="1450181"/>
            <a:ext cx="6786578" cy="3323987"/>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sz="2200" b="1" dirty="0" smtClean="0">
                <a:latin typeface="Arial" pitchFamily="34" charset="0"/>
                <a:cs typeface="Arial" pitchFamily="34" charset="0"/>
              </a:rPr>
              <a:t> </a:t>
            </a:r>
            <a:r>
              <a:rPr lang="tr-TR" dirty="0" smtClean="0">
                <a:latin typeface="Arial" pitchFamily="34" charset="0"/>
                <a:cs typeface="Arial" pitchFamily="34" charset="0"/>
              </a:rPr>
              <a:t>Eğitim süresi 2 yıldır. Öğrenciler eğitimleri süresince; Polis meslek mevzuatını, polisin görev, yetki ve sorumluluklarını, Toplum içinde yaşayan bireylerin psikolojik, fizyolojik ve sosyal gereksinimlerine göre düşünce, duygu, davranışlarının öteki bireyler ve toplumsal olaylar karşısında etkilenmelerini, yön değiştirme ve kişilik yapılarını, fert ve kültür arasındaki ilişkileri, Silahları ve çeşitlerini, mermileri, silahların günlük bakım ve haftalık, atış öncesi ve sonrası bakım ve kullanımları ile ilgili dersler alırlar.</a:t>
            </a:r>
            <a:endParaRPr lang="tr-TR" dirty="0">
              <a:latin typeface="Arial" pitchFamily="34" charset="0"/>
              <a:cs typeface="Arial" pitchFamily="34" charset="0"/>
            </a:endParaRPr>
          </a:p>
        </p:txBody>
      </p:sp>
      <p:pic>
        <p:nvPicPr>
          <p:cNvPr id="5" name="4 Resim" descr="polis 2.jpg"/>
          <p:cNvPicPr>
            <a:picLocks noChangeAspect="1"/>
          </p:cNvPicPr>
          <p:nvPr/>
        </p:nvPicPr>
        <p:blipFill>
          <a:blip r:embed="rId2"/>
          <a:stretch>
            <a:fillRect/>
          </a:stretch>
        </p:blipFill>
        <p:spPr>
          <a:xfrm>
            <a:off x="71407" y="1438290"/>
            <a:ext cx="2286015" cy="3276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71670" y="0"/>
            <a:ext cx="7072330" cy="857250"/>
          </a:xfrm>
        </p:spPr>
        <p:txBody>
          <a:bodyPr>
            <a:normAutofit/>
          </a:bodyPr>
          <a:lstStyle/>
          <a:p>
            <a:r>
              <a:rPr lang="tr-TR" sz="2500" b="1" dirty="0" smtClean="0">
                <a:latin typeface="Arial" pitchFamily="34" charset="0"/>
                <a:cs typeface="Arial" pitchFamily="34" charset="0"/>
              </a:rPr>
              <a:t>Pilot</a:t>
            </a:r>
            <a:endParaRPr lang="tr-TR" sz="2500" b="1" dirty="0">
              <a:latin typeface="Arial" pitchFamily="34" charset="0"/>
              <a:cs typeface="Arial" pitchFamily="34" charset="0"/>
            </a:endParaRPr>
          </a:p>
        </p:txBody>
      </p:sp>
      <p:sp>
        <p:nvSpPr>
          <p:cNvPr id="4" name="3 Dikdörtgen"/>
          <p:cNvSpPr/>
          <p:nvPr/>
        </p:nvSpPr>
        <p:spPr>
          <a:xfrm>
            <a:off x="2214546" y="2071684"/>
            <a:ext cx="6929454" cy="646331"/>
          </a:xfrm>
          <a:prstGeom prst="rect">
            <a:avLst/>
          </a:prstGeom>
        </p:spPr>
        <p:txBody>
          <a:bodyPr wrap="square">
            <a:spAutoFit/>
          </a:bodyPr>
          <a:lstStyle/>
          <a:p>
            <a:r>
              <a:rPr lang="tr-TR" dirty="0" smtClean="0">
                <a:latin typeface="Arial" pitchFamily="34" charset="0"/>
                <a:cs typeface="Arial" pitchFamily="34" charset="0"/>
              </a:rPr>
              <a:t>Yolcu veya yük taşıyan hava taşıtını (helikopter ve uçağı) kullanan kişidir.</a:t>
            </a:r>
            <a:endParaRPr lang="tr-TR" dirty="0">
              <a:latin typeface="Arial" pitchFamily="34" charset="0"/>
              <a:cs typeface="Arial" pitchFamily="34" charset="0"/>
            </a:endParaRPr>
          </a:p>
        </p:txBody>
      </p:sp>
      <p:pic>
        <p:nvPicPr>
          <p:cNvPr id="41986" name="Picture 2" descr="Tüm Yönleriyle Nasıl Sivil Pilot Olunur?"/>
          <p:cNvPicPr>
            <a:picLocks noChangeAspect="1" noChangeArrowheads="1"/>
          </p:cNvPicPr>
          <p:nvPr/>
        </p:nvPicPr>
        <p:blipFill>
          <a:blip r:embed="rId2"/>
          <a:srcRect/>
          <a:stretch>
            <a:fillRect/>
          </a:stretch>
        </p:blipFill>
        <p:spPr bwMode="auto">
          <a:xfrm>
            <a:off x="71406" y="1428742"/>
            <a:ext cx="2143140" cy="221457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0"/>
            <a:ext cx="6858016" cy="857250"/>
          </a:xfrm>
        </p:spPr>
        <p:txBody>
          <a:bodyPr>
            <a:normAutofit/>
          </a:bodyPr>
          <a:lstStyle/>
          <a:p>
            <a:r>
              <a:rPr lang="tr-TR" sz="2500" b="1" dirty="0" smtClean="0">
                <a:latin typeface="Arial" pitchFamily="34" charset="0"/>
                <a:cs typeface="Arial" pitchFamily="34" charset="0"/>
              </a:rPr>
              <a:t>Pilot</a:t>
            </a:r>
            <a:endParaRPr lang="tr-TR" sz="2500" b="1" dirty="0">
              <a:latin typeface="Arial" pitchFamily="34" charset="0"/>
              <a:cs typeface="Arial" pitchFamily="34" charset="0"/>
            </a:endParaRPr>
          </a:p>
        </p:txBody>
      </p:sp>
      <p:sp>
        <p:nvSpPr>
          <p:cNvPr id="4" name="3 Dikdörtgen"/>
          <p:cNvSpPr/>
          <p:nvPr/>
        </p:nvSpPr>
        <p:spPr>
          <a:xfrm>
            <a:off x="2286000" y="1140589"/>
            <a:ext cx="6858000" cy="3262432"/>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Kara ve Hava Harp Okullarında lisans eğitiminin süresi 4 yıldır.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Pilot adayı öğrenciler bu süre içerisinde uçuş eğitimine de tabi tutulmaktadırlar. Pilot yetiştirilmesine yönelik programlarda; Havacılık Tıbbı, Trafik Kontrolörlüğü Kuralları, Hava Alanı Koşulları-Yapısı, Motorlar, Uçak Elektriği, Hava İngilizcesi, Meteoroloji, Uçak Teorisi, Uçak Tesisat ve Teçhizatı konularında eğitim verilmektedir. </a:t>
            </a:r>
            <a:endParaRPr lang="tr-TR" dirty="0">
              <a:latin typeface="Arial" pitchFamily="34" charset="0"/>
              <a:cs typeface="Arial" pitchFamily="34" charset="0"/>
            </a:endParaRPr>
          </a:p>
        </p:txBody>
      </p:sp>
      <p:pic>
        <p:nvPicPr>
          <p:cNvPr id="7" name="6 Resim" descr="pilot.jpg"/>
          <p:cNvPicPr>
            <a:picLocks noChangeAspect="1"/>
          </p:cNvPicPr>
          <p:nvPr/>
        </p:nvPicPr>
        <p:blipFill>
          <a:blip r:embed="rId2"/>
          <a:stretch>
            <a:fillRect/>
          </a:stretch>
        </p:blipFill>
        <p:spPr>
          <a:xfrm>
            <a:off x="71407" y="1142990"/>
            <a:ext cx="2214578" cy="31432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411760" y="267494"/>
            <a:ext cx="5472608"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Meslek Nedir?</a:t>
            </a:r>
            <a:endParaRPr lang="tr-TR" sz="2200" b="1" dirty="0">
              <a:latin typeface="Arial" pitchFamily="34" charset="0"/>
              <a:cs typeface="Arial" pitchFamily="34" charset="0"/>
            </a:endParaRPr>
          </a:p>
        </p:txBody>
      </p:sp>
      <p:sp>
        <p:nvSpPr>
          <p:cNvPr id="11" name="10 Dikdörtgen"/>
          <p:cNvSpPr/>
          <p:nvPr/>
        </p:nvSpPr>
        <p:spPr>
          <a:xfrm>
            <a:off x="2071670" y="1500180"/>
            <a:ext cx="6929454" cy="2308324"/>
          </a:xfrm>
          <a:prstGeom prst="rect">
            <a:avLst/>
          </a:prstGeom>
        </p:spPr>
        <p:txBody>
          <a:bodyPr wrap="square">
            <a:spAutoFit/>
          </a:bodyPr>
          <a:lstStyle/>
          <a:p>
            <a:r>
              <a:rPr lang="tr-TR" dirty="0" smtClean="0">
                <a:latin typeface="Arial" pitchFamily="34" charset="0"/>
                <a:cs typeface="Arial" pitchFamily="34" charset="0"/>
              </a:rPr>
              <a:t>Kişilerin belli bir eğitimle edindikleri ve hayatlarını kazanmak için sürdürdükleri düzenli ve kurallı faaliyetler bütünü olarak tanımlanabilir.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Meslekler, gerektirdiği nitelikler ve sağladıkları olanaklar yönünden çok çeşitlilik gösterirler.</a:t>
            </a:r>
            <a:endParaRPr lang="tr-TR" dirty="0">
              <a:latin typeface="Arial" pitchFamily="34" charset="0"/>
              <a:cs typeface="Arial" pitchFamily="34" charset="0"/>
            </a:endParaRPr>
          </a:p>
        </p:txBody>
      </p:sp>
      <p:pic>
        <p:nvPicPr>
          <p:cNvPr id="19458" name="Picture 2" descr="MESLEKLER. - ppt indir"/>
          <p:cNvPicPr>
            <a:picLocks noChangeAspect="1" noChangeArrowheads="1"/>
          </p:cNvPicPr>
          <p:nvPr/>
        </p:nvPicPr>
        <p:blipFill>
          <a:blip r:embed="rId2" cstate="print"/>
          <a:srcRect/>
          <a:stretch>
            <a:fillRect/>
          </a:stretch>
        </p:blipFill>
        <p:spPr bwMode="auto">
          <a:xfrm>
            <a:off x="71406" y="1428742"/>
            <a:ext cx="2000264" cy="235745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786610" cy="477054"/>
          </a:xfrm>
          <a:prstGeom prst="rect">
            <a:avLst/>
          </a:prstGeom>
        </p:spPr>
        <p:txBody>
          <a:bodyPr wrap="square">
            <a:spAutoFit/>
          </a:bodyPr>
          <a:lstStyle/>
          <a:p>
            <a:pPr algn="ctr"/>
            <a:r>
              <a:rPr lang="tr-TR" sz="2500" b="1" dirty="0" smtClean="0">
                <a:latin typeface="Arial" pitchFamily="34" charset="0"/>
                <a:cs typeface="Arial" pitchFamily="34" charset="0"/>
              </a:rPr>
              <a:t>Ressam </a:t>
            </a:r>
            <a:endParaRPr lang="tr-TR" sz="2500" b="1" dirty="0">
              <a:latin typeface="Arial" pitchFamily="34" charset="0"/>
              <a:cs typeface="Arial" pitchFamily="34" charset="0"/>
            </a:endParaRPr>
          </a:p>
        </p:txBody>
      </p:sp>
      <p:sp>
        <p:nvSpPr>
          <p:cNvPr id="12" name="11 Dikdörtgen"/>
          <p:cNvSpPr/>
          <p:nvPr/>
        </p:nvSpPr>
        <p:spPr>
          <a:xfrm>
            <a:off x="2214546" y="2071684"/>
            <a:ext cx="6643718" cy="646331"/>
          </a:xfrm>
          <a:prstGeom prst="rect">
            <a:avLst/>
          </a:prstGeom>
        </p:spPr>
        <p:txBody>
          <a:bodyPr wrap="square">
            <a:spAutoFit/>
          </a:bodyPr>
          <a:lstStyle/>
          <a:p>
            <a:r>
              <a:rPr lang="tr-TR" dirty="0" smtClean="0">
                <a:latin typeface="Arial" pitchFamily="34" charset="0"/>
                <a:cs typeface="Arial" pitchFamily="34" charset="0"/>
              </a:rPr>
              <a:t>Doğanın, eşyanın veya insanın resimlerini kendi algıladığı şekli ile soyut veya somut bir yaklaşımla yansıtan kişidir.</a:t>
            </a:r>
            <a:endParaRPr lang="tr-TR" dirty="0">
              <a:latin typeface="Arial" pitchFamily="34" charset="0"/>
              <a:cs typeface="Arial" pitchFamily="34" charset="0"/>
            </a:endParaRPr>
          </a:p>
        </p:txBody>
      </p:sp>
      <p:pic>
        <p:nvPicPr>
          <p:cNvPr id="6146" name="Picture 2" descr="Erkan GENİŞ (Ressam) İle Röportaj | Ekosanayi"/>
          <p:cNvPicPr>
            <a:picLocks noChangeAspect="1" noChangeArrowheads="1"/>
          </p:cNvPicPr>
          <p:nvPr/>
        </p:nvPicPr>
        <p:blipFill>
          <a:blip r:embed="rId2"/>
          <a:srcRect/>
          <a:stretch>
            <a:fillRect/>
          </a:stretch>
        </p:blipFill>
        <p:spPr bwMode="auto">
          <a:xfrm>
            <a:off x="71406" y="1643056"/>
            <a:ext cx="2071702" cy="19097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14296"/>
            <a:ext cx="6929454" cy="477054"/>
          </a:xfrm>
          <a:prstGeom prst="rect">
            <a:avLst/>
          </a:prstGeom>
        </p:spPr>
        <p:txBody>
          <a:bodyPr wrap="square">
            <a:spAutoFit/>
          </a:bodyPr>
          <a:lstStyle/>
          <a:p>
            <a:pPr algn="ctr"/>
            <a:r>
              <a:rPr lang="tr-TR" sz="2500" b="1" dirty="0" smtClean="0">
                <a:latin typeface="Arial" pitchFamily="34" charset="0"/>
                <a:cs typeface="Arial" pitchFamily="34" charset="0"/>
              </a:rPr>
              <a:t>Ressam</a:t>
            </a:r>
            <a:r>
              <a:rPr lang="tr-TR" dirty="0" smtClean="0"/>
              <a:t> </a:t>
            </a:r>
            <a:endParaRPr lang="tr-TR" dirty="0"/>
          </a:p>
        </p:txBody>
      </p:sp>
      <p:sp>
        <p:nvSpPr>
          <p:cNvPr id="13" name="12 Dikdörtgen"/>
          <p:cNvSpPr/>
          <p:nvPr/>
        </p:nvSpPr>
        <p:spPr>
          <a:xfrm>
            <a:off x="2143108" y="1285866"/>
            <a:ext cx="6858048" cy="3262432"/>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Eğitim süresi 4 yıldır.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Meslek eğitimi hem teorik hem de uygulamalı olarak yapılır. Teorik dersler; sanat tarihi, fotoğraf, teknik resim, Türk ve dünya resim tarihi, uygarlık tarihi, antik çağdan günümüze sanatın tüm estetik kurumlarının genel çizgileri ile tanıtılması ve kuramlar arası ilişkiler. Pratik dersler; Atölye dersleri, resim, </a:t>
            </a:r>
            <a:r>
              <a:rPr lang="tr-TR" dirty="0" err="1" smtClean="0">
                <a:latin typeface="Arial" pitchFamily="34" charset="0"/>
                <a:cs typeface="Arial" pitchFamily="34" charset="0"/>
              </a:rPr>
              <a:t>fresko</a:t>
            </a:r>
            <a:r>
              <a:rPr lang="tr-TR" dirty="0" smtClean="0">
                <a:latin typeface="Arial" pitchFamily="34" charset="0"/>
                <a:cs typeface="Arial" pitchFamily="34" charset="0"/>
              </a:rPr>
              <a:t>, özgün baskı, vitray, insan vücudunun anatomik ve optik görüntüsünün çizgi, leke yolu ile araştırılarak kavranması.</a:t>
            </a:r>
            <a:endParaRPr lang="tr-TR" dirty="0">
              <a:latin typeface="Arial" pitchFamily="34" charset="0"/>
              <a:cs typeface="Arial" pitchFamily="34" charset="0"/>
            </a:endParaRPr>
          </a:p>
        </p:txBody>
      </p:sp>
      <p:pic>
        <p:nvPicPr>
          <p:cNvPr id="5124" name="Picture 4" descr="Torbalı Belediyesi&amp;#39;nden resim kursu - Haberler"/>
          <p:cNvPicPr>
            <a:picLocks noChangeAspect="1" noChangeArrowheads="1"/>
          </p:cNvPicPr>
          <p:nvPr/>
        </p:nvPicPr>
        <p:blipFill>
          <a:blip r:embed="rId2" cstate="print"/>
          <a:srcRect/>
          <a:stretch>
            <a:fillRect/>
          </a:stretch>
        </p:blipFill>
        <p:spPr bwMode="auto">
          <a:xfrm>
            <a:off x="71406" y="1428742"/>
            <a:ext cx="2000264" cy="30718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7000892" cy="477054"/>
          </a:xfrm>
          <a:prstGeom prst="rect">
            <a:avLst/>
          </a:prstGeom>
        </p:spPr>
        <p:txBody>
          <a:bodyPr wrap="square">
            <a:spAutoFit/>
          </a:bodyPr>
          <a:lstStyle/>
          <a:p>
            <a:pPr algn="ctr"/>
            <a:r>
              <a:rPr lang="tr-TR" sz="2500" b="1" dirty="0" smtClean="0">
                <a:latin typeface="Arial" pitchFamily="34" charset="0"/>
                <a:cs typeface="Arial" pitchFamily="34" charset="0"/>
              </a:rPr>
              <a:t>Doktor</a:t>
            </a:r>
            <a:endParaRPr lang="tr-TR" sz="2500" b="1" dirty="0">
              <a:latin typeface="Arial" pitchFamily="34" charset="0"/>
              <a:cs typeface="Arial" pitchFamily="34" charset="0"/>
            </a:endParaRPr>
          </a:p>
        </p:txBody>
      </p:sp>
      <p:sp>
        <p:nvSpPr>
          <p:cNvPr id="12" name="11 Dikdörtgen"/>
          <p:cNvSpPr/>
          <p:nvPr/>
        </p:nvSpPr>
        <p:spPr>
          <a:xfrm>
            <a:off x="2285984" y="1857370"/>
            <a:ext cx="6715172" cy="923330"/>
          </a:xfrm>
          <a:prstGeom prst="rect">
            <a:avLst/>
          </a:prstGeom>
        </p:spPr>
        <p:txBody>
          <a:bodyPr wrap="square">
            <a:spAutoFit/>
          </a:bodyPr>
          <a:lstStyle/>
          <a:p>
            <a:r>
              <a:rPr lang="tr-TR" dirty="0" smtClean="0">
                <a:latin typeface="Arial" pitchFamily="34" charset="0"/>
                <a:cs typeface="Arial" pitchFamily="34" charset="0"/>
              </a:rPr>
              <a:t>İnsanların sağlığını koruma ve sağlık koruma yöntemlerini geliştirme, hastalık ve sakatlıkları iyileştirme alanında çalışan ve araştırma yapan kişidir.</a:t>
            </a:r>
            <a:endParaRPr lang="tr-TR" dirty="0">
              <a:latin typeface="Arial" pitchFamily="34" charset="0"/>
              <a:cs typeface="Arial" pitchFamily="34" charset="0"/>
            </a:endParaRPr>
          </a:p>
        </p:txBody>
      </p:sp>
      <p:pic>
        <p:nvPicPr>
          <p:cNvPr id="4100" name="Picture 4" descr="Osmaniye&amp;#39;de darp edilen doktor kırık burunla ameliyata girdi - Son Dakika  Türkiye Haberleri | NTV Haber"/>
          <p:cNvPicPr>
            <a:picLocks noChangeAspect="1" noChangeArrowheads="1"/>
          </p:cNvPicPr>
          <p:nvPr/>
        </p:nvPicPr>
        <p:blipFill>
          <a:blip r:embed="rId2" cstate="print"/>
          <a:srcRect/>
          <a:stretch>
            <a:fillRect/>
          </a:stretch>
        </p:blipFill>
        <p:spPr bwMode="auto">
          <a:xfrm>
            <a:off x="71406" y="1571618"/>
            <a:ext cx="2286016" cy="18573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7000892" cy="477054"/>
          </a:xfrm>
          <a:prstGeom prst="rect">
            <a:avLst/>
          </a:prstGeom>
        </p:spPr>
        <p:txBody>
          <a:bodyPr wrap="square">
            <a:spAutoFit/>
          </a:bodyPr>
          <a:lstStyle/>
          <a:p>
            <a:pPr algn="ctr"/>
            <a:r>
              <a:rPr lang="tr-TR" sz="2500" b="1" dirty="0" smtClean="0">
                <a:latin typeface="Arial" pitchFamily="34" charset="0"/>
                <a:cs typeface="Arial" pitchFamily="34" charset="0"/>
              </a:rPr>
              <a:t>Doktor</a:t>
            </a:r>
            <a:endParaRPr lang="tr-TR" sz="2500" b="1" dirty="0">
              <a:latin typeface="Arial" pitchFamily="34" charset="0"/>
              <a:cs typeface="Arial" pitchFamily="34" charset="0"/>
            </a:endParaRPr>
          </a:p>
        </p:txBody>
      </p:sp>
      <p:sp>
        <p:nvSpPr>
          <p:cNvPr id="13" name="12 Dikdörtgen"/>
          <p:cNvSpPr/>
          <p:nvPr/>
        </p:nvSpPr>
        <p:spPr>
          <a:xfrm>
            <a:off x="2143108" y="1428742"/>
            <a:ext cx="6715156" cy="2431435"/>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Sağlık bilimleri alanında yer alan meslekleri tercih etmek isteyen bir öğrencinin, lisede fen bilimleri alanına yönelerek, üniversite sınavında yeterli “sayısal” puan alması gerekmektedir.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Tıp doktorluğu için öngörülen eğitim süresi 6 yıldır. Eğitimi başarı ile tamamlayanlara "Tıp Doktorluğu Diploması" verilir. </a:t>
            </a:r>
            <a:endParaRPr lang="tr-TR" dirty="0">
              <a:latin typeface="Arial" pitchFamily="34" charset="0"/>
              <a:cs typeface="Arial" pitchFamily="34" charset="0"/>
            </a:endParaRPr>
          </a:p>
        </p:txBody>
      </p:sp>
      <p:pic>
        <p:nvPicPr>
          <p:cNvPr id="3074" name="Picture 2" descr="Doktor Nasıl Olunur ?"/>
          <p:cNvPicPr>
            <a:picLocks noChangeAspect="1" noChangeArrowheads="1"/>
          </p:cNvPicPr>
          <p:nvPr/>
        </p:nvPicPr>
        <p:blipFill>
          <a:blip r:embed="rId2"/>
          <a:srcRect/>
          <a:stretch>
            <a:fillRect/>
          </a:stretch>
        </p:blipFill>
        <p:spPr bwMode="auto">
          <a:xfrm>
            <a:off x="71438" y="1428742"/>
            <a:ext cx="2071670" cy="24288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929454" cy="477054"/>
          </a:xfrm>
          <a:prstGeom prst="rect">
            <a:avLst/>
          </a:prstGeom>
        </p:spPr>
        <p:txBody>
          <a:bodyPr wrap="square">
            <a:spAutoFit/>
          </a:bodyPr>
          <a:lstStyle/>
          <a:p>
            <a:pPr algn="ctr"/>
            <a:r>
              <a:rPr lang="tr-TR" sz="2500" b="1" dirty="0" smtClean="0">
                <a:latin typeface="Arial" pitchFamily="34" charset="0"/>
                <a:cs typeface="Arial" pitchFamily="34" charset="0"/>
              </a:rPr>
              <a:t>Öğretmen</a:t>
            </a:r>
            <a:endParaRPr lang="tr-TR" sz="2500" b="1" dirty="0">
              <a:latin typeface="Arial" pitchFamily="34" charset="0"/>
              <a:cs typeface="Arial" pitchFamily="34" charset="0"/>
            </a:endParaRPr>
          </a:p>
        </p:txBody>
      </p:sp>
      <p:sp>
        <p:nvSpPr>
          <p:cNvPr id="12" name="11 Dikdörtgen"/>
          <p:cNvSpPr/>
          <p:nvPr/>
        </p:nvSpPr>
        <p:spPr>
          <a:xfrm>
            <a:off x="2286000" y="1971586"/>
            <a:ext cx="6858000" cy="923330"/>
          </a:xfrm>
          <a:prstGeom prst="rect">
            <a:avLst/>
          </a:prstGeom>
        </p:spPr>
        <p:txBody>
          <a:bodyPr wrap="square">
            <a:spAutoFit/>
          </a:bodyPr>
          <a:lstStyle/>
          <a:p>
            <a:r>
              <a:rPr lang="tr-TR" dirty="0" smtClean="0">
                <a:latin typeface="Arial" pitchFamily="34" charset="0"/>
                <a:cs typeface="Arial" pitchFamily="34" charset="0"/>
              </a:rPr>
              <a:t>Öğrencilerin yetiştirildiği, onların yeteneklerinin keşfedildiği, onlara eğitim veren öğretmen olarak adlandırılan kişilerin dâhil olduğu meslek grubunun adıdır. </a:t>
            </a:r>
            <a:endParaRPr lang="tr-TR" dirty="0">
              <a:latin typeface="Arial" pitchFamily="34" charset="0"/>
              <a:cs typeface="Arial" pitchFamily="34" charset="0"/>
            </a:endParaRPr>
          </a:p>
        </p:txBody>
      </p:sp>
      <p:pic>
        <p:nvPicPr>
          <p:cNvPr id="2050" name="Picture 2" descr="Öğretmenler insanları şekillendiren insan mimarlarıdır” | Güncel Kıbrıs"/>
          <p:cNvPicPr>
            <a:picLocks noChangeAspect="1" noChangeArrowheads="1"/>
          </p:cNvPicPr>
          <p:nvPr/>
        </p:nvPicPr>
        <p:blipFill>
          <a:blip r:embed="rId2"/>
          <a:srcRect/>
          <a:stretch>
            <a:fillRect/>
          </a:stretch>
        </p:blipFill>
        <p:spPr bwMode="auto">
          <a:xfrm>
            <a:off x="71406" y="1571618"/>
            <a:ext cx="2143140" cy="20002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142858"/>
            <a:ext cx="6929454" cy="857250"/>
          </a:xfrm>
        </p:spPr>
        <p:txBody>
          <a:bodyPr>
            <a:normAutofit/>
          </a:bodyPr>
          <a:lstStyle/>
          <a:p>
            <a:r>
              <a:rPr lang="tr-TR" sz="2500" b="1" dirty="0" smtClean="0">
                <a:latin typeface="Arial" pitchFamily="34" charset="0"/>
                <a:cs typeface="Arial" pitchFamily="34" charset="0"/>
              </a:rPr>
              <a:t>Öğretmen</a:t>
            </a:r>
            <a:endParaRPr lang="tr-TR" sz="2500" b="1" dirty="0">
              <a:latin typeface="Arial" pitchFamily="34" charset="0"/>
              <a:cs typeface="Arial" pitchFamily="34" charset="0"/>
            </a:endParaRPr>
          </a:p>
        </p:txBody>
      </p:sp>
      <p:sp>
        <p:nvSpPr>
          <p:cNvPr id="5" name="4 Dikdörtgen"/>
          <p:cNvSpPr/>
          <p:nvPr/>
        </p:nvSpPr>
        <p:spPr>
          <a:xfrm>
            <a:off x="2143108" y="1571618"/>
            <a:ext cx="6858000" cy="2154436"/>
          </a:xfrm>
          <a:prstGeom prst="rect">
            <a:avLst/>
          </a:prstGeom>
        </p:spPr>
        <p:txBody>
          <a:bodyPr wrap="square">
            <a:spAutoFit/>
          </a:bodyPr>
          <a:lstStyle/>
          <a:p>
            <a:r>
              <a:rPr lang="tr-TR" sz="2200" b="1" dirty="0" smtClean="0">
                <a:latin typeface="Arial" pitchFamily="34" charset="0"/>
                <a:cs typeface="Arial" pitchFamily="34" charset="0"/>
              </a:rPr>
              <a:t>Eğitim imkânları </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Mesleğin eğitim süresi 4 yıldır.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Mesleğin eğitimi eğitim fakültelerinde eğitimler verilmektedir. Bölüme girebilmek için öğrencilerin üniversite sınavından gitmek istediği branşın puanını almak gerekir.</a:t>
            </a:r>
            <a:endParaRPr lang="tr-TR" dirty="0">
              <a:latin typeface="Arial" pitchFamily="34" charset="0"/>
              <a:cs typeface="Arial" pitchFamily="34" charset="0"/>
            </a:endParaRPr>
          </a:p>
        </p:txBody>
      </p:sp>
      <p:pic>
        <p:nvPicPr>
          <p:cNvPr id="39938" name="Picture 2" descr="Öğretmenlik eğitimi değişiyor! YÖK&amp;#39;ün yeni öğretmenlik lisans programları  nasıl olacak? - Eğitim Haberleri"/>
          <p:cNvPicPr>
            <a:picLocks noChangeAspect="1" noChangeArrowheads="1"/>
          </p:cNvPicPr>
          <p:nvPr/>
        </p:nvPicPr>
        <p:blipFill>
          <a:blip r:embed="rId2"/>
          <a:srcRect/>
          <a:stretch>
            <a:fillRect/>
          </a:stretch>
        </p:blipFill>
        <p:spPr bwMode="auto">
          <a:xfrm>
            <a:off x="71438" y="1428742"/>
            <a:ext cx="2071670" cy="24288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0"/>
            <a:ext cx="6858016" cy="857250"/>
          </a:xfrm>
        </p:spPr>
        <p:txBody>
          <a:bodyPr>
            <a:normAutofit/>
          </a:bodyPr>
          <a:lstStyle/>
          <a:p>
            <a:r>
              <a:rPr lang="tr-TR" sz="2500" b="1" dirty="0" smtClean="0">
                <a:latin typeface="Arial" pitchFamily="34" charset="0"/>
                <a:cs typeface="Arial" pitchFamily="34" charset="0"/>
              </a:rPr>
              <a:t>Diş Hekimi</a:t>
            </a:r>
            <a:endParaRPr lang="tr-TR" sz="2500" b="1" dirty="0">
              <a:latin typeface="Arial" pitchFamily="34" charset="0"/>
              <a:cs typeface="Arial" pitchFamily="34" charset="0"/>
            </a:endParaRPr>
          </a:p>
        </p:txBody>
      </p:sp>
      <p:sp>
        <p:nvSpPr>
          <p:cNvPr id="4" name="3 Dikdörtgen"/>
          <p:cNvSpPr/>
          <p:nvPr/>
        </p:nvSpPr>
        <p:spPr>
          <a:xfrm>
            <a:off x="2214546" y="2071684"/>
            <a:ext cx="6786610" cy="646331"/>
          </a:xfrm>
          <a:prstGeom prst="rect">
            <a:avLst/>
          </a:prstGeom>
        </p:spPr>
        <p:txBody>
          <a:bodyPr wrap="square">
            <a:spAutoFit/>
          </a:bodyPr>
          <a:lstStyle/>
          <a:p>
            <a:r>
              <a:rPr lang="tr-TR" dirty="0" smtClean="0">
                <a:latin typeface="Arial" pitchFamily="34" charset="0"/>
                <a:cs typeface="Arial" pitchFamily="34" charset="0"/>
              </a:rPr>
              <a:t>Diş sağlığının korunması, diş ve ağız boşluğu hastalıklarının tedavisi için gerekli çalışmaları yapan kişidir.</a:t>
            </a:r>
            <a:endParaRPr lang="tr-TR" dirty="0">
              <a:latin typeface="Arial" pitchFamily="34" charset="0"/>
              <a:cs typeface="Arial" pitchFamily="34" charset="0"/>
            </a:endParaRPr>
          </a:p>
        </p:txBody>
      </p:sp>
      <p:pic>
        <p:nvPicPr>
          <p:cNvPr id="38914" name="Picture 2" descr="Diş hekimleri için meslek hastalıkları | Meslek Hastalığı ve Riskli Görülen  Sektörler"/>
          <p:cNvPicPr>
            <a:picLocks noChangeAspect="1" noChangeArrowheads="1"/>
          </p:cNvPicPr>
          <p:nvPr/>
        </p:nvPicPr>
        <p:blipFill>
          <a:blip r:embed="rId2"/>
          <a:srcRect/>
          <a:stretch>
            <a:fillRect/>
          </a:stretch>
        </p:blipFill>
        <p:spPr bwMode="auto">
          <a:xfrm>
            <a:off x="71406" y="1428742"/>
            <a:ext cx="2143140" cy="230028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500" b="1" dirty="0" smtClean="0">
                <a:latin typeface="Arial" pitchFamily="34" charset="0"/>
                <a:cs typeface="Arial" pitchFamily="34" charset="0"/>
              </a:rPr>
              <a:t>Diş Hekimi</a:t>
            </a:r>
            <a:endParaRPr lang="tr-TR" sz="2500" b="1" dirty="0">
              <a:latin typeface="Arial" pitchFamily="34" charset="0"/>
              <a:cs typeface="Arial" pitchFamily="34" charset="0"/>
            </a:endParaRPr>
          </a:p>
        </p:txBody>
      </p:sp>
      <p:sp>
        <p:nvSpPr>
          <p:cNvPr id="4" name="3 Dikdörtgen"/>
          <p:cNvSpPr/>
          <p:nvPr/>
        </p:nvSpPr>
        <p:spPr>
          <a:xfrm>
            <a:off x="2286000" y="1140589"/>
            <a:ext cx="6643718" cy="3200876"/>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dirty="0" smtClean="0"/>
          </a:p>
          <a:p>
            <a:endParaRPr lang="tr-TR" dirty="0" smtClean="0"/>
          </a:p>
          <a:p>
            <a:r>
              <a:rPr lang="tr-TR" dirty="0" smtClean="0">
                <a:latin typeface="Arial" pitchFamily="34" charset="0"/>
                <a:cs typeface="Arial" pitchFamily="34" charset="0"/>
              </a:rPr>
              <a:t>Mesleğin eğitim süresi 5 yıldır.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Mesleki eğitim kuramsal ve uygulamalı olarak yapılmaktadır. Temel fen derslerinden başka; Biyokimya, Protez, Deontoloji (hekimliğin kuralları, görevleri), </a:t>
            </a:r>
            <a:r>
              <a:rPr lang="tr-TR" dirty="0" err="1" smtClean="0">
                <a:latin typeface="Arial" pitchFamily="34" charset="0"/>
                <a:cs typeface="Arial" pitchFamily="34" charset="0"/>
              </a:rPr>
              <a:t>Periodontoloji</a:t>
            </a:r>
            <a:r>
              <a:rPr lang="tr-TR" dirty="0" smtClean="0">
                <a:latin typeface="Arial" pitchFamily="34" charset="0"/>
                <a:cs typeface="Arial" pitchFamily="34" charset="0"/>
              </a:rPr>
              <a:t> (etkin ağız bakımı), Ortodonti (diş ve çene düzensizlikleri), Pedodonti (çocuk dişleri tedavileri, sürekli dişlerin gelişimi), Ağız-Diş-Çene Hastalıkları ve Cerrahisi gibi dersler verilmektedir.</a:t>
            </a:r>
            <a:endParaRPr lang="tr-TR" dirty="0">
              <a:latin typeface="Arial" pitchFamily="34" charset="0"/>
              <a:cs typeface="Arial" pitchFamily="34" charset="0"/>
            </a:endParaRPr>
          </a:p>
        </p:txBody>
      </p:sp>
      <p:pic>
        <p:nvPicPr>
          <p:cNvPr id="37890" name="Picture 2" descr="Türkiyeli Diş Hekimlerinin &amp;#39;Titr&amp;#39; Sorunu"/>
          <p:cNvPicPr>
            <a:picLocks noChangeAspect="1" noChangeArrowheads="1"/>
          </p:cNvPicPr>
          <p:nvPr/>
        </p:nvPicPr>
        <p:blipFill>
          <a:blip r:embed="rId2"/>
          <a:srcRect/>
          <a:stretch>
            <a:fillRect/>
          </a:stretch>
        </p:blipFill>
        <p:spPr bwMode="auto">
          <a:xfrm>
            <a:off x="71407" y="1214428"/>
            <a:ext cx="2214578" cy="321471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Eczacılık</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143108" y="1200151"/>
            <a:ext cx="6786610" cy="3394472"/>
          </a:xfrm>
        </p:spPr>
        <p:txBody>
          <a:bodyPr>
            <a:normAutofit/>
          </a:bodyPr>
          <a:lstStyle/>
          <a:p>
            <a:pPr>
              <a:buNone/>
            </a:pPr>
            <a:r>
              <a:rPr lang="tr-TR" sz="1800" dirty="0" smtClean="0">
                <a:latin typeface="Arial" pitchFamily="34" charset="0"/>
                <a:cs typeface="Arial" pitchFamily="34" charset="0"/>
              </a:rPr>
              <a:t>      Eczacılık</a:t>
            </a:r>
            <a:r>
              <a:rPr lang="tr-TR" sz="1800" dirty="0" smtClean="0">
                <a:latin typeface="Arial" pitchFamily="34" charset="0"/>
                <a:cs typeface="Arial" pitchFamily="34" charset="0"/>
              </a:rPr>
              <a:t>; ilaçların hazırlanması, dağıtımı ve gözden geçirilip ek klinik hizmetler sağlama bilim ve tekniğini barındıran akademik bir disiplindir.</a:t>
            </a:r>
            <a:br>
              <a:rPr lang="tr-TR" sz="1800" dirty="0" smtClean="0">
                <a:latin typeface="Arial" pitchFamily="34" charset="0"/>
                <a:cs typeface="Arial" pitchFamily="34" charset="0"/>
              </a:rPr>
            </a:br>
            <a:r>
              <a:rPr lang="tr-TR" sz="1800" dirty="0" smtClean="0">
                <a:latin typeface="Arial" pitchFamily="34" charset="0"/>
                <a:cs typeface="Arial" pitchFamily="34" charset="0"/>
              </a:rPr>
              <a:t/>
            </a:r>
            <a:br>
              <a:rPr lang="tr-TR" sz="1800" dirty="0" smtClean="0">
                <a:latin typeface="Arial" pitchFamily="34" charset="0"/>
                <a:cs typeface="Arial" pitchFamily="34" charset="0"/>
              </a:rPr>
            </a:br>
            <a:r>
              <a:rPr lang="tr-TR" sz="1800" dirty="0" smtClean="0">
                <a:latin typeface="Arial" pitchFamily="34" charset="0"/>
                <a:cs typeface="Arial" pitchFamily="34" charset="0"/>
              </a:rPr>
              <a:t>Sağlık sektöründe kullanılan ilaçların birçoğu ilaç firmaları tarafından üretildiği için, profesyonel uygulamalar klinik olarak yönlendirilmektedir. İçinde bulunulan duruma göre eczaneler, eczane topluluğu ya da kurumsal eczane olarak sınıflandırılmaktadır. Kurumsal eczaneler topluluğunda doğrudan hasta bakımı sağlamak klinik eczane olarak kabul </a:t>
            </a:r>
            <a:r>
              <a:rPr lang="tr-TR" sz="1800" dirty="0" smtClean="0">
                <a:latin typeface="Arial" pitchFamily="34" charset="0"/>
                <a:cs typeface="Arial" pitchFamily="34" charset="0"/>
              </a:rPr>
              <a:t>edilir.</a:t>
            </a:r>
            <a:endParaRPr lang="tr-TR" sz="1800" dirty="0">
              <a:latin typeface="Arial" pitchFamily="34" charset="0"/>
              <a:cs typeface="Arial" pitchFamily="34" charset="0"/>
            </a:endParaRPr>
          </a:p>
        </p:txBody>
      </p:sp>
      <p:pic>
        <p:nvPicPr>
          <p:cNvPr id="4098" name="Picture 2" descr="Eczacılık Nedir, Eczacı Ne İş Yapar? - Dünya Atlası"/>
          <p:cNvPicPr>
            <a:picLocks noChangeAspect="1" noChangeArrowheads="1"/>
          </p:cNvPicPr>
          <p:nvPr/>
        </p:nvPicPr>
        <p:blipFill>
          <a:blip r:embed="rId2"/>
          <a:srcRect/>
          <a:stretch>
            <a:fillRect/>
          </a:stretch>
        </p:blipFill>
        <p:spPr bwMode="auto">
          <a:xfrm>
            <a:off x="71406" y="1285866"/>
            <a:ext cx="2428892" cy="30718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472254" cy="857250"/>
          </a:xfrm>
        </p:spPr>
        <p:txBody>
          <a:bodyPr>
            <a:normAutofit/>
          </a:bodyPr>
          <a:lstStyle/>
          <a:p>
            <a:r>
              <a:rPr lang="tr-TR" sz="2200" b="1" dirty="0" smtClean="0">
                <a:latin typeface="Arial" pitchFamily="34" charset="0"/>
                <a:cs typeface="Arial" pitchFamily="34" charset="0"/>
              </a:rPr>
              <a:t>Eczacılık</a:t>
            </a:r>
            <a:endParaRPr lang="tr-TR" sz="2200" dirty="0"/>
          </a:p>
        </p:txBody>
      </p:sp>
      <p:sp>
        <p:nvSpPr>
          <p:cNvPr id="3" name="2 İçerik Yer Tutucusu"/>
          <p:cNvSpPr>
            <a:spLocks noGrp="1"/>
          </p:cNvSpPr>
          <p:nvPr>
            <p:ph idx="1"/>
          </p:nvPr>
        </p:nvSpPr>
        <p:spPr>
          <a:xfrm>
            <a:off x="1643042" y="1749028"/>
            <a:ext cx="7358082" cy="3394472"/>
          </a:xfrm>
        </p:spPr>
        <p:txBody>
          <a:bodyPr>
            <a:normAutofit/>
          </a:bodyPr>
          <a:lstStyle/>
          <a:p>
            <a:pPr>
              <a:buNone/>
            </a:pPr>
            <a:r>
              <a:rPr lang="tr-TR" sz="2200" b="1" dirty="0" smtClean="0">
                <a:latin typeface="Arial" pitchFamily="34" charset="0"/>
                <a:cs typeface="Arial" pitchFamily="34" charset="0"/>
              </a:rPr>
              <a:t>     Eğitim imkânları</a:t>
            </a:r>
          </a:p>
          <a:p>
            <a:pPr>
              <a:buNone/>
            </a:pPr>
            <a:endParaRPr lang="tr-TR" sz="2200" b="1" dirty="0" smtClean="0">
              <a:latin typeface="Arial" pitchFamily="34" charset="0"/>
              <a:cs typeface="Arial" pitchFamily="34" charset="0"/>
            </a:endParaRPr>
          </a:p>
          <a:p>
            <a:pPr>
              <a:buNone/>
            </a:pPr>
            <a:r>
              <a:rPr lang="tr-TR" sz="1800" dirty="0" smtClean="0">
                <a:latin typeface="Arial" pitchFamily="34" charset="0"/>
                <a:cs typeface="Arial" pitchFamily="34" charset="0"/>
              </a:rPr>
              <a:t>      Eczacılık </a:t>
            </a:r>
            <a:r>
              <a:rPr lang="tr-TR" sz="1800" dirty="0" smtClean="0">
                <a:latin typeface="Arial" pitchFamily="34" charset="0"/>
                <a:cs typeface="Arial" pitchFamily="34" charset="0"/>
              </a:rPr>
              <a:t>Fakültesi, aynı isimli fakülte kapsamında eğitimi verilmekte olan 4 yıllık lisans bölümüdür. Eczacılık Sayısal puan türünden elde edilen sonuca göre tercih edilir.</a:t>
            </a:r>
            <a:endParaRPr lang="tr-TR" sz="1800" dirty="0">
              <a:latin typeface="Arial" pitchFamily="34" charset="0"/>
              <a:cs typeface="Arial" pitchFamily="34" charset="0"/>
            </a:endParaRPr>
          </a:p>
        </p:txBody>
      </p:sp>
      <p:pic>
        <p:nvPicPr>
          <p:cNvPr id="3074" name="Picture 2" descr="Eczacılık okumak isteyenlere tavsiyeler - Eğitim haberleri"/>
          <p:cNvPicPr>
            <a:picLocks noChangeAspect="1" noChangeArrowheads="1"/>
          </p:cNvPicPr>
          <p:nvPr/>
        </p:nvPicPr>
        <p:blipFill>
          <a:blip r:embed="rId2" cstate="print"/>
          <a:srcRect/>
          <a:stretch>
            <a:fillRect/>
          </a:stretch>
        </p:blipFill>
        <p:spPr bwMode="auto">
          <a:xfrm>
            <a:off x="71406" y="1571618"/>
            <a:ext cx="2000264" cy="22145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7000892" cy="430887"/>
          </a:xfrm>
          <a:prstGeom prst="rect">
            <a:avLst/>
          </a:prstGeom>
        </p:spPr>
        <p:txBody>
          <a:bodyPr wrap="square">
            <a:spAutoFit/>
          </a:bodyPr>
          <a:lstStyle/>
          <a:p>
            <a:pPr algn="ctr"/>
            <a:r>
              <a:rPr lang="tr-TR" sz="2200" b="1" dirty="0" smtClean="0">
                <a:latin typeface="Arial" pitchFamily="34" charset="0"/>
                <a:cs typeface="Arial" pitchFamily="34" charset="0"/>
              </a:rPr>
              <a:t>Meslek Seçimi Nedir? </a:t>
            </a:r>
            <a:endParaRPr lang="tr-TR" sz="2200" b="1" dirty="0">
              <a:latin typeface="Arial" pitchFamily="34" charset="0"/>
              <a:cs typeface="Arial" pitchFamily="34" charset="0"/>
            </a:endParaRPr>
          </a:p>
        </p:txBody>
      </p:sp>
      <p:sp>
        <p:nvSpPr>
          <p:cNvPr id="12" name="11 Dikdörtgen"/>
          <p:cNvSpPr/>
          <p:nvPr/>
        </p:nvSpPr>
        <p:spPr>
          <a:xfrm>
            <a:off x="2143108" y="2000246"/>
            <a:ext cx="7000892" cy="923330"/>
          </a:xfrm>
          <a:prstGeom prst="rect">
            <a:avLst/>
          </a:prstGeom>
        </p:spPr>
        <p:txBody>
          <a:bodyPr wrap="square">
            <a:spAutoFit/>
          </a:bodyPr>
          <a:lstStyle/>
          <a:p>
            <a:r>
              <a:rPr lang="tr-TR" dirty="0" smtClean="0">
                <a:latin typeface="Arial" pitchFamily="34" charset="0"/>
                <a:cs typeface="Arial" pitchFamily="34" charset="0"/>
              </a:rPr>
              <a:t>Bir kimsenin, çeşitli meslekler arasından en iyi yapabileceğini düşündüğü faaliyetleri içeren ve kendisine en üst düzeyde doyum sağlayacağına inandığı bir mesleğe yönelmesidir.</a:t>
            </a:r>
            <a:endParaRPr lang="tr-TR" dirty="0">
              <a:latin typeface="Arial" pitchFamily="34" charset="0"/>
              <a:cs typeface="Arial" pitchFamily="34" charset="0"/>
            </a:endParaRPr>
          </a:p>
        </p:txBody>
      </p:sp>
      <p:pic>
        <p:nvPicPr>
          <p:cNvPr id="18434" name="Picture 2" descr="Meslek seçimi konusunda püf noktalar - İndigo Dergisi"/>
          <p:cNvPicPr>
            <a:picLocks noChangeAspect="1" noChangeArrowheads="1"/>
          </p:cNvPicPr>
          <p:nvPr/>
        </p:nvPicPr>
        <p:blipFill>
          <a:blip r:embed="rId2"/>
          <a:srcRect/>
          <a:stretch>
            <a:fillRect/>
          </a:stretch>
        </p:blipFill>
        <p:spPr bwMode="auto">
          <a:xfrm>
            <a:off x="71406" y="1357304"/>
            <a:ext cx="2143140" cy="236218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6615130" cy="857250"/>
          </a:xfrm>
        </p:spPr>
        <p:txBody>
          <a:bodyPr>
            <a:normAutofit/>
          </a:bodyPr>
          <a:lstStyle/>
          <a:p>
            <a:r>
              <a:rPr lang="tr-TR" sz="2200" b="1" dirty="0" smtClean="0">
                <a:latin typeface="Arial" pitchFamily="34" charset="0"/>
                <a:cs typeface="Arial" pitchFamily="34" charset="0"/>
              </a:rPr>
              <a:t>Mühendislik</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1785918" y="1428742"/>
            <a:ext cx="7358082" cy="3394472"/>
          </a:xfrm>
        </p:spPr>
        <p:txBody>
          <a:bodyPr>
            <a:normAutofit fontScale="92500" lnSpcReduction="20000"/>
          </a:bodyPr>
          <a:lstStyle/>
          <a:p>
            <a:pPr>
              <a:buNone/>
            </a:pPr>
            <a:r>
              <a:rPr lang="tr-TR" sz="2300" dirty="0" smtClean="0">
                <a:latin typeface="Arial" pitchFamily="34" charset="0"/>
                <a:cs typeface="Arial" pitchFamily="34" charset="0"/>
              </a:rPr>
              <a:t>      Mühendis</a:t>
            </a:r>
            <a:r>
              <a:rPr lang="tr-TR" sz="2300" dirty="0" smtClean="0">
                <a:latin typeface="Arial" pitchFamily="34" charset="0"/>
                <a:cs typeface="Arial" pitchFamily="34" charset="0"/>
              </a:rPr>
              <a:t>; teknik, matematiksel ve sosyal veriler ışığında insanların kullanımına yönelik yeni sistemler üretme ve geliştirme ile sorumludur. Mühendis, büyük ölçekli, karmaşık sistemleri analiz etmek, geliştirmek ve değerlendirmek için çeşitli sahalarda görev alır. Mühendislik, çalışma sahalarına göre; inşaat mühendisi, genetik mühendisi, maden mühendisi, elektrik elektronik mühendisi, makine mühendisi, çevre mühendisi gibi pek çok dala ayrılmaktadır.</a:t>
            </a:r>
          </a:p>
          <a:p>
            <a:pPr>
              <a:buNone/>
            </a:pPr>
            <a:r>
              <a:rPr lang="tr-TR" dirty="0" smtClean="0"/>
              <a:t/>
            </a:r>
            <a:br>
              <a:rPr lang="tr-TR" dirty="0" smtClean="0"/>
            </a:br>
            <a:endParaRPr lang="tr-TR" dirty="0"/>
          </a:p>
        </p:txBody>
      </p:sp>
      <p:pic>
        <p:nvPicPr>
          <p:cNvPr id="4" name="3 Resim" descr="mühendislik.jpg"/>
          <p:cNvPicPr>
            <a:picLocks noChangeAspect="1"/>
          </p:cNvPicPr>
          <p:nvPr/>
        </p:nvPicPr>
        <p:blipFill>
          <a:blip r:embed="rId2"/>
          <a:stretch>
            <a:fillRect/>
          </a:stretch>
        </p:blipFill>
        <p:spPr>
          <a:xfrm>
            <a:off x="71438" y="1428742"/>
            <a:ext cx="2071670" cy="23574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Mühendislik</a:t>
            </a:r>
            <a:endParaRPr lang="tr-TR" sz="2200" dirty="0"/>
          </a:p>
        </p:txBody>
      </p:sp>
      <p:sp>
        <p:nvSpPr>
          <p:cNvPr id="3" name="2 İçerik Yer Tutucusu"/>
          <p:cNvSpPr>
            <a:spLocks noGrp="1"/>
          </p:cNvSpPr>
          <p:nvPr>
            <p:ph idx="1"/>
          </p:nvPr>
        </p:nvSpPr>
        <p:spPr>
          <a:xfrm>
            <a:off x="2214546" y="1571618"/>
            <a:ext cx="6929454" cy="3394472"/>
          </a:xfrm>
        </p:spPr>
        <p:txBody>
          <a:bodyPr>
            <a:normAutofit/>
          </a:bodyPr>
          <a:lstStyle/>
          <a:p>
            <a:pPr>
              <a:buNone/>
            </a:pPr>
            <a:r>
              <a:rPr lang="tr-TR" sz="2200" b="1" dirty="0" smtClean="0">
                <a:latin typeface="Arial" pitchFamily="34" charset="0"/>
                <a:cs typeface="Arial" pitchFamily="34" charset="0"/>
              </a:rPr>
              <a:t>    Eğitim imkânları</a:t>
            </a:r>
            <a:endParaRPr lang="tr-TR" dirty="0" smtClean="0"/>
          </a:p>
          <a:p>
            <a:pPr>
              <a:buNone/>
            </a:pPr>
            <a:r>
              <a:rPr lang="tr-TR" dirty="0" smtClean="0"/>
              <a:t>   </a:t>
            </a:r>
            <a:r>
              <a:rPr lang="tr-TR" sz="1900" dirty="0" smtClean="0">
                <a:latin typeface="Arial" pitchFamily="34" charset="0"/>
                <a:cs typeface="Arial" pitchFamily="34" charset="0"/>
              </a:rPr>
              <a:t>Türkiye'deki </a:t>
            </a:r>
            <a:r>
              <a:rPr lang="tr-TR" sz="1900" dirty="0" smtClean="0">
                <a:latin typeface="Arial" pitchFamily="34" charset="0"/>
                <a:cs typeface="Arial" pitchFamily="34" charset="0"/>
              </a:rPr>
              <a:t>her şehirde en az bir tane mühendislik fakültesi bulunuyor. Mühendis olmak için bu fakültelerin 4 yıllık lisans bölümünden mezun olmak </a:t>
            </a:r>
            <a:r>
              <a:rPr lang="tr-TR" sz="1900" dirty="0" smtClean="0">
                <a:latin typeface="Arial" pitchFamily="34" charset="0"/>
                <a:cs typeface="Arial" pitchFamily="34" charset="0"/>
              </a:rPr>
              <a:t>gerekmektedir.</a:t>
            </a:r>
            <a:endParaRPr lang="tr-TR" sz="1900" dirty="0">
              <a:latin typeface="Arial" pitchFamily="34" charset="0"/>
              <a:cs typeface="Arial" pitchFamily="34" charset="0"/>
            </a:endParaRPr>
          </a:p>
        </p:txBody>
      </p:sp>
      <p:sp>
        <p:nvSpPr>
          <p:cNvPr id="1026" name="AutoShape 2" descr="Mühendis nedir? Mühendis ne iş yapar? - Elektrikinf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İtalya&amp;#39;da Mühendislik Eğitimi"/>
          <p:cNvPicPr>
            <a:picLocks noChangeAspect="1" noChangeArrowheads="1"/>
          </p:cNvPicPr>
          <p:nvPr/>
        </p:nvPicPr>
        <p:blipFill>
          <a:blip r:embed="rId2"/>
          <a:srcRect/>
          <a:stretch>
            <a:fillRect/>
          </a:stretch>
        </p:blipFill>
        <p:spPr bwMode="auto">
          <a:xfrm>
            <a:off x="142844" y="1571618"/>
            <a:ext cx="2428892" cy="17145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500" dirty="0" smtClean="0">
                <a:latin typeface="Arial" pitchFamily="34" charset="0"/>
                <a:cs typeface="Arial" pitchFamily="34" charset="0"/>
              </a:rPr>
              <a:t>Marangoz</a:t>
            </a:r>
            <a:endParaRPr lang="tr-TR" sz="2500" dirty="0">
              <a:latin typeface="Arial" pitchFamily="34" charset="0"/>
              <a:cs typeface="Arial" pitchFamily="34" charset="0"/>
            </a:endParaRPr>
          </a:p>
        </p:txBody>
      </p:sp>
      <p:sp>
        <p:nvSpPr>
          <p:cNvPr id="4" name="3 Dikdörtgen"/>
          <p:cNvSpPr/>
          <p:nvPr/>
        </p:nvSpPr>
        <p:spPr>
          <a:xfrm>
            <a:off x="2285984" y="2071684"/>
            <a:ext cx="6643718" cy="923330"/>
          </a:xfrm>
          <a:prstGeom prst="rect">
            <a:avLst/>
          </a:prstGeom>
        </p:spPr>
        <p:txBody>
          <a:bodyPr wrap="square">
            <a:spAutoFit/>
          </a:bodyPr>
          <a:lstStyle/>
          <a:p>
            <a:r>
              <a:rPr lang="tr-TR" dirty="0" smtClean="0">
                <a:latin typeface="Arial" pitchFamily="34" charset="0"/>
                <a:cs typeface="Arial" pitchFamily="34" charset="0"/>
              </a:rPr>
              <a:t>Ahşap malzemeleri, isteğe göre işleyerek ve şekillendirerek, binalarda gerekli yerlere yerleştiren veya ahşap eşya yapan kişidir. </a:t>
            </a:r>
            <a:endParaRPr lang="tr-TR" dirty="0">
              <a:latin typeface="Arial" pitchFamily="34" charset="0"/>
              <a:cs typeface="Arial" pitchFamily="34" charset="0"/>
            </a:endParaRPr>
          </a:p>
        </p:txBody>
      </p:sp>
      <p:pic>
        <p:nvPicPr>
          <p:cNvPr id="36866" name="Picture 2" descr="Marangoz Seçerken Nelere Dikkat Etmelisiniz? | Halkın Habercisi - Bağımsız  Habercilik"/>
          <p:cNvPicPr>
            <a:picLocks noChangeAspect="1" noChangeArrowheads="1"/>
          </p:cNvPicPr>
          <p:nvPr/>
        </p:nvPicPr>
        <p:blipFill>
          <a:blip r:embed="rId2"/>
          <a:srcRect/>
          <a:stretch>
            <a:fillRect/>
          </a:stretch>
        </p:blipFill>
        <p:spPr bwMode="auto">
          <a:xfrm>
            <a:off x="71406" y="1500180"/>
            <a:ext cx="2214578" cy="250033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0"/>
            <a:ext cx="6858016" cy="857250"/>
          </a:xfrm>
        </p:spPr>
        <p:txBody>
          <a:bodyPr>
            <a:normAutofit/>
          </a:bodyPr>
          <a:lstStyle/>
          <a:p>
            <a:r>
              <a:rPr lang="tr-TR" sz="2500" b="1" dirty="0" smtClean="0">
                <a:latin typeface="Arial" pitchFamily="34" charset="0"/>
                <a:cs typeface="Arial" pitchFamily="34" charset="0"/>
              </a:rPr>
              <a:t>Marangoz</a:t>
            </a:r>
            <a:endParaRPr lang="tr-TR" sz="2500" b="1" dirty="0">
              <a:latin typeface="Arial" pitchFamily="34" charset="0"/>
              <a:cs typeface="Arial" pitchFamily="34" charset="0"/>
            </a:endParaRPr>
          </a:p>
        </p:txBody>
      </p:sp>
      <p:sp>
        <p:nvSpPr>
          <p:cNvPr id="5" name="4 Dikdörtgen"/>
          <p:cNvSpPr/>
          <p:nvPr/>
        </p:nvSpPr>
        <p:spPr>
          <a:xfrm>
            <a:off x="2357422" y="1571618"/>
            <a:ext cx="6643718" cy="2431435"/>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Mesleğin eğitimi yeterli müracaat olması durumunda tüm mesleki eğitim merkezlerinin “Doğramacılık” bölümünde, Endüstri pratik sanat okulları ve yetişkinler eğitim merkezlerinin “Doğramacılık” bölümlerinde, Teknik lise, endüstri meslek lisesi, çok programlı liselerin mobilya ve dekorasyon bölümünde verilmektedir.</a:t>
            </a:r>
            <a:endParaRPr lang="tr-TR" dirty="0">
              <a:latin typeface="Arial" pitchFamily="34" charset="0"/>
              <a:cs typeface="Arial" pitchFamily="34" charset="0"/>
            </a:endParaRPr>
          </a:p>
        </p:txBody>
      </p:sp>
      <p:pic>
        <p:nvPicPr>
          <p:cNvPr id="34818" name="Picture 2" descr="Android için Temel Marangozluk ve Doğrama Kursu - APK&amp;#39;yı İndir"/>
          <p:cNvPicPr>
            <a:picLocks noChangeAspect="1" noChangeArrowheads="1"/>
          </p:cNvPicPr>
          <p:nvPr/>
        </p:nvPicPr>
        <p:blipFill>
          <a:blip r:embed="rId2"/>
          <a:srcRect/>
          <a:stretch>
            <a:fillRect/>
          </a:stretch>
        </p:blipFill>
        <p:spPr bwMode="auto">
          <a:xfrm>
            <a:off x="71407" y="1428741"/>
            <a:ext cx="2214577" cy="264320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Kutlutekin\Desktop\şablon 2\RAM-ADRES.jpg"/>
          <p:cNvPicPr>
            <a:picLocks noChangeAspect="1" noChangeArrowheads="1"/>
          </p:cNvPicPr>
          <p:nvPr/>
        </p:nvPicPr>
        <p:blipFill>
          <a:blip r:embed="rId2"/>
          <a:srcRect/>
          <a:stretch>
            <a:fillRect/>
          </a:stretch>
        </p:blipFill>
        <p:spPr bwMode="auto">
          <a:xfrm>
            <a:off x="0" y="857238"/>
            <a:ext cx="9144000" cy="42862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Meslek Seçimi Nedir? </a:t>
            </a:r>
            <a:endParaRPr lang="tr-TR" sz="2200" b="1" dirty="0">
              <a:latin typeface="Arial" pitchFamily="34" charset="0"/>
              <a:cs typeface="Arial" pitchFamily="34" charset="0"/>
            </a:endParaRPr>
          </a:p>
        </p:txBody>
      </p:sp>
      <p:sp>
        <p:nvSpPr>
          <p:cNvPr id="12" name="11 Dikdörtgen"/>
          <p:cNvSpPr/>
          <p:nvPr/>
        </p:nvSpPr>
        <p:spPr>
          <a:xfrm>
            <a:off x="2285984" y="1928808"/>
            <a:ext cx="6858016" cy="646331"/>
          </a:xfrm>
          <a:prstGeom prst="rect">
            <a:avLst/>
          </a:prstGeom>
        </p:spPr>
        <p:txBody>
          <a:bodyPr wrap="square">
            <a:spAutoFit/>
          </a:bodyPr>
          <a:lstStyle/>
          <a:p>
            <a:r>
              <a:rPr lang="tr-TR" dirty="0" smtClean="0">
                <a:latin typeface="Arial" pitchFamily="34" charset="0"/>
                <a:cs typeface="Arial" pitchFamily="34" charset="0"/>
              </a:rPr>
              <a:t>Meslek seçmek; hayat biçimini seçmek demektir. Bu nedenle doğru ve gerçekçi seçim yapılması önemlidir.</a:t>
            </a:r>
            <a:endParaRPr lang="tr-TR" dirty="0">
              <a:latin typeface="Arial" pitchFamily="34" charset="0"/>
              <a:cs typeface="Arial" pitchFamily="34" charset="0"/>
            </a:endParaRPr>
          </a:p>
        </p:txBody>
      </p:sp>
      <p:pic>
        <p:nvPicPr>
          <p:cNvPr id="17410" name="Picture 2" descr="KARİYER, MESLEK DAN. – Kim Psikoloji Psikolojik Danışmanlık Merkezi"/>
          <p:cNvPicPr>
            <a:picLocks noChangeAspect="1" noChangeArrowheads="1"/>
          </p:cNvPicPr>
          <p:nvPr/>
        </p:nvPicPr>
        <p:blipFill>
          <a:blip r:embed="rId2"/>
          <a:srcRect/>
          <a:stretch>
            <a:fillRect/>
          </a:stretch>
        </p:blipFill>
        <p:spPr bwMode="auto">
          <a:xfrm>
            <a:off x="71426" y="1428742"/>
            <a:ext cx="2143120" cy="1928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MESLEK SEÇERKEN NELERE DİKKAT EDİLMELİDİR ?</a:t>
            </a:r>
            <a:endParaRPr lang="tr-TR" sz="2200" dirty="0">
              <a:latin typeface="Arial" pitchFamily="34" charset="0"/>
              <a:cs typeface="Arial" pitchFamily="34" charset="0"/>
            </a:endParaRPr>
          </a:p>
        </p:txBody>
      </p:sp>
      <p:sp>
        <p:nvSpPr>
          <p:cNvPr id="3" name="2 İçerik Yer Tutucusu"/>
          <p:cNvSpPr>
            <a:spLocks noGrp="1"/>
          </p:cNvSpPr>
          <p:nvPr>
            <p:ph idx="1"/>
          </p:nvPr>
        </p:nvSpPr>
        <p:spPr>
          <a:xfrm>
            <a:off x="1928794" y="1200151"/>
            <a:ext cx="7215206" cy="3394472"/>
          </a:xfrm>
        </p:spPr>
        <p:txBody>
          <a:bodyPr>
            <a:normAutofit/>
          </a:bodyPr>
          <a:lstStyle/>
          <a:p>
            <a:pPr fontAlgn="base">
              <a:buNone/>
            </a:pPr>
            <a:r>
              <a:rPr lang="tr-TR" dirty="0" smtClean="0"/>
              <a:t>     </a:t>
            </a:r>
            <a:r>
              <a:rPr lang="tr-TR" sz="1800" dirty="0" smtClean="0">
                <a:latin typeface="Arial" pitchFamily="34" charset="0"/>
                <a:cs typeface="Arial" pitchFamily="34" charset="0"/>
              </a:rPr>
              <a:t>Meslek seçimi ne kadar bilinçli yapılırsa kişi iş hayatında da o kadar verimli, başarılı ve mutlu olur</a:t>
            </a:r>
            <a:r>
              <a:rPr lang="tr-TR" sz="1800" dirty="0" smtClean="0">
                <a:latin typeface="Arial" pitchFamily="34" charset="0"/>
                <a:cs typeface="Arial" pitchFamily="34" charset="0"/>
              </a:rPr>
              <a:t>.</a:t>
            </a:r>
          </a:p>
          <a:p>
            <a:pPr fontAlgn="base">
              <a:buNone/>
            </a:pPr>
            <a:endParaRPr lang="tr-TR" sz="1800" dirty="0" smtClean="0">
              <a:latin typeface="Arial" pitchFamily="34" charset="0"/>
              <a:cs typeface="Arial" pitchFamily="34" charset="0"/>
            </a:endParaRPr>
          </a:p>
          <a:p>
            <a:pPr fontAlgn="base">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Seçtiğiniz </a:t>
            </a:r>
            <a:r>
              <a:rPr lang="tr-TR" sz="1800" dirty="0" smtClean="0">
                <a:latin typeface="Arial" pitchFamily="34" charset="0"/>
                <a:cs typeface="Arial" pitchFamily="34" charset="0"/>
              </a:rPr>
              <a:t>meslekte; Nasıl bir eğitime gerek olduğunu, sizi ne tür görev ve rollerin beklediğini, ne tür çalışma koşullarının olduğunu, iş bulma olanaklarını, kazanç durumunu bilmeniz, daha sağlıklı seçimler yapabilmenizi sağlar.</a:t>
            </a:r>
          </a:p>
          <a:p>
            <a:pPr>
              <a:buNone/>
            </a:pPr>
            <a:endParaRPr lang="tr-TR" dirty="0"/>
          </a:p>
        </p:txBody>
      </p:sp>
      <p:pic>
        <p:nvPicPr>
          <p:cNvPr id="47106" name="Picture 2" descr="Meslek Seçiminde dikkat edilmesi gerekenler nelerdir - ForumTutkusu.Com -  Forum Tutkunlarının Tek Adresi"/>
          <p:cNvPicPr>
            <a:picLocks noChangeAspect="1" noChangeArrowheads="1"/>
          </p:cNvPicPr>
          <p:nvPr/>
        </p:nvPicPr>
        <p:blipFill>
          <a:blip r:embed="rId2"/>
          <a:srcRect/>
          <a:stretch>
            <a:fillRect/>
          </a:stretch>
        </p:blipFill>
        <p:spPr bwMode="auto">
          <a:xfrm>
            <a:off x="71406" y="1357305"/>
            <a:ext cx="2071702" cy="2214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MESLEK SEÇERKEN NELERE DİKKAT EDİLMELİDİR ?</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000232" y="1200151"/>
            <a:ext cx="7000924" cy="3394472"/>
          </a:xfrm>
        </p:spPr>
        <p:txBody>
          <a:bodyPr>
            <a:normAutofit/>
          </a:bodyPr>
          <a:lstStyle/>
          <a:p>
            <a:pPr fontAlgn="base">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Kişisel ve sosyal özellikleriniz, içinde bulunduğunuz ülkenin politik ve ekonomik yapısı, eğitim sistemi, iş bulma olanakları ve bunlarla birlikte şans faktörü de meslek seçiminizde oldukça etkilidir.</a:t>
            </a:r>
          </a:p>
          <a:p>
            <a:pPr fontAlgn="base">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a:t>
            </a:r>
          </a:p>
          <a:p>
            <a:pPr fontAlgn="base">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Geçmişte</a:t>
            </a:r>
            <a:r>
              <a:rPr lang="tr-TR" sz="1800" dirty="0" smtClean="0">
                <a:latin typeface="Arial" pitchFamily="34" charset="0"/>
                <a:cs typeface="Arial" pitchFamily="34" charset="0"/>
              </a:rPr>
              <a:t>, şu anda ve gelecekteki en iyi meslek bireyin özelliklerine ve koşullarına en uygun olan, onu en çok mutlu edecek ve tüm yeteneklerini kullanarak kendini geliştirebileceği meslektir.</a:t>
            </a:r>
          </a:p>
          <a:p>
            <a:endParaRPr lang="tr-TR" dirty="0"/>
          </a:p>
        </p:txBody>
      </p:sp>
      <p:pic>
        <p:nvPicPr>
          <p:cNvPr id="46082" name="Picture 2" descr="Meslek Seçerken Dikkat Edilmesi Gereken 3 Önemli Kural"/>
          <p:cNvPicPr>
            <a:picLocks noChangeAspect="1" noChangeArrowheads="1"/>
          </p:cNvPicPr>
          <p:nvPr/>
        </p:nvPicPr>
        <p:blipFill>
          <a:blip r:embed="rId2"/>
          <a:srcRect/>
          <a:stretch>
            <a:fillRect/>
          </a:stretch>
        </p:blipFill>
        <p:spPr bwMode="auto">
          <a:xfrm>
            <a:off x="71439" y="1285866"/>
            <a:ext cx="2214545" cy="25003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Meslek Seçiminin Etkili Olan Faktörler</a:t>
            </a:r>
            <a:endParaRPr lang="tr-TR" sz="2200" b="1" dirty="0">
              <a:latin typeface="Arial" pitchFamily="34" charset="0"/>
              <a:cs typeface="Arial" pitchFamily="34" charset="0"/>
            </a:endParaRPr>
          </a:p>
        </p:txBody>
      </p:sp>
      <p:sp>
        <p:nvSpPr>
          <p:cNvPr id="12" name="11 Dikdörtgen"/>
          <p:cNvSpPr/>
          <p:nvPr/>
        </p:nvSpPr>
        <p:spPr>
          <a:xfrm>
            <a:off x="2428860" y="1357304"/>
            <a:ext cx="4572000" cy="2308324"/>
          </a:xfrm>
          <a:prstGeom prst="rect">
            <a:avLst/>
          </a:prstGeom>
        </p:spPr>
        <p:txBody>
          <a:bodyPr>
            <a:spAutoFit/>
          </a:bodyPr>
          <a:lstStyle/>
          <a:p>
            <a:pPr>
              <a:buFont typeface="Arial" pitchFamily="34" charset="0"/>
              <a:buChar char="•"/>
            </a:pPr>
            <a:r>
              <a:rPr lang="tr-TR" dirty="0" smtClean="0">
                <a:latin typeface="Arial" pitchFamily="34" charset="0"/>
                <a:cs typeface="Arial" pitchFamily="34" charset="0"/>
              </a:rPr>
              <a:t>Yetenek </a:t>
            </a:r>
          </a:p>
          <a:p>
            <a:pPr>
              <a:buFont typeface="Arial" pitchFamily="34" charset="0"/>
              <a:buChar char="•"/>
            </a:pPr>
            <a:r>
              <a:rPr lang="tr-TR" dirty="0" smtClean="0">
                <a:latin typeface="Arial" pitchFamily="34" charset="0"/>
                <a:cs typeface="Arial" pitchFamily="34" charset="0"/>
              </a:rPr>
              <a:t> Beceri </a:t>
            </a:r>
          </a:p>
          <a:p>
            <a:pPr>
              <a:buFont typeface="Arial" pitchFamily="34" charset="0"/>
              <a:buChar char="•"/>
            </a:pPr>
            <a:r>
              <a:rPr lang="tr-TR" dirty="0" smtClean="0">
                <a:latin typeface="Arial" pitchFamily="34" charset="0"/>
                <a:cs typeface="Arial" pitchFamily="34" charset="0"/>
              </a:rPr>
              <a:t> Cinsiyet</a:t>
            </a:r>
          </a:p>
          <a:p>
            <a:pPr>
              <a:buFont typeface="Arial" pitchFamily="34" charset="0"/>
              <a:buChar char="•"/>
            </a:pPr>
            <a:r>
              <a:rPr lang="tr-TR" dirty="0" smtClean="0">
                <a:latin typeface="Arial" pitchFamily="34" charset="0"/>
                <a:cs typeface="Arial" pitchFamily="34" charset="0"/>
              </a:rPr>
              <a:t> Çevre Faktörü </a:t>
            </a:r>
          </a:p>
          <a:p>
            <a:pPr>
              <a:buFont typeface="Arial" pitchFamily="34" charset="0"/>
              <a:buChar char="•"/>
            </a:pPr>
            <a:r>
              <a:rPr lang="tr-TR" dirty="0" smtClean="0">
                <a:latin typeface="Arial" pitchFamily="34" charset="0"/>
                <a:cs typeface="Arial" pitchFamily="34" charset="0"/>
              </a:rPr>
              <a:t> Aile Yapısı </a:t>
            </a:r>
          </a:p>
          <a:p>
            <a:pPr>
              <a:buFont typeface="Arial" pitchFamily="34" charset="0"/>
              <a:buChar char="•"/>
            </a:pPr>
            <a:r>
              <a:rPr lang="tr-TR" dirty="0" smtClean="0">
                <a:latin typeface="Arial" pitchFamily="34" charset="0"/>
                <a:cs typeface="Arial" pitchFamily="34" charset="0"/>
              </a:rPr>
              <a:t> İlgi</a:t>
            </a:r>
          </a:p>
          <a:p>
            <a:pPr>
              <a:buFont typeface="Arial" pitchFamily="34" charset="0"/>
              <a:buChar char="•"/>
            </a:pPr>
            <a:r>
              <a:rPr lang="tr-TR" dirty="0" smtClean="0">
                <a:latin typeface="Arial" pitchFamily="34" charset="0"/>
                <a:cs typeface="Arial" pitchFamily="34" charset="0"/>
              </a:rPr>
              <a:t> Meslek Değerleri </a:t>
            </a:r>
          </a:p>
          <a:p>
            <a:pPr>
              <a:buFont typeface="Arial" pitchFamily="34" charset="0"/>
              <a:buChar char="•"/>
            </a:pPr>
            <a:r>
              <a:rPr lang="tr-TR" dirty="0" smtClean="0">
                <a:latin typeface="Arial" pitchFamily="34" charset="0"/>
                <a:cs typeface="Arial" pitchFamily="34" charset="0"/>
              </a:rPr>
              <a:t> Psikolojik İhtiyaçlar</a:t>
            </a:r>
            <a:endParaRPr lang="tr-TR" dirty="0">
              <a:latin typeface="Arial" pitchFamily="34" charset="0"/>
              <a:cs typeface="Arial" pitchFamily="34" charset="0"/>
            </a:endParaRPr>
          </a:p>
        </p:txBody>
      </p:sp>
      <p:sp>
        <p:nvSpPr>
          <p:cNvPr id="16386" name="AutoShape 2" descr="Öğrenmeyi Etkileyen Dış Faktör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 name="12 Resim" descr="faktör.jpg"/>
          <p:cNvPicPr>
            <a:picLocks noChangeAspect="1"/>
          </p:cNvPicPr>
          <p:nvPr/>
        </p:nvPicPr>
        <p:blipFill>
          <a:blip r:embed="rId2"/>
          <a:stretch>
            <a:fillRect/>
          </a:stretch>
        </p:blipFill>
        <p:spPr>
          <a:xfrm>
            <a:off x="142844" y="1214429"/>
            <a:ext cx="2214578" cy="25003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2" name="11 Dikdörtgen"/>
          <p:cNvSpPr/>
          <p:nvPr/>
        </p:nvSpPr>
        <p:spPr>
          <a:xfrm>
            <a:off x="2214546" y="214296"/>
            <a:ext cx="6715172" cy="477054"/>
          </a:xfrm>
          <a:prstGeom prst="rect">
            <a:avLst/>
          </a:prstGeom>
        </p:spPr>
        <p:txBody>
          <a:bodyPr wrap="square">
            <a:spAutoFit/>
          </a:bodyPr>
          <a:lstStyle/>
          <a:p>
            <a:pPr algn="ctr"/>
            <a:r>
              <a:rPr lang="tr-TR" sz="2500" b="1" dirty="0" smtClean="0">
                <a:latin typeface="Arial" pitchFamily="34" charset="0"/>
                <a:cs typeface="Arial" pitchFamily="34" charset="0"/>
              </a:rPr>
              <a:t>Avukat</a:t>
            </a:r>
            <a:endParaRPr lang="tr-TR" sz="2500" b="1" dirty="0">
              <a:latin typeface="Arial" pitchFamily="34" charset="0"/>
              <a:cs typeface="Arial" pitchFamily="34" charset="0"/>
            </a:endParaRPr>
          </a:p>
        </p:txBody>
      </p:sp>
      <p:sp>
        <p:nvSpPr>
          <p:cNvPr id="13" name="12 Dikdörtgen"/>
          <p:cNvSpPr/>
          <p:nvPr/>
        </p:nvSpPr>
        <p:spPr>
          <a:xfrm>
            <a:off x="2071670" y="1643056"/>
            <a:ext cx="6929454" cy="1200329"/>
          </a:xfrm>
          <a:prstGeom prst="rect">
            <a:avLst/>
          </a:prstGeom>
        </p:spPr>
        <p:txBody>
          <a:bodyPr wrap="square">
            <a:spAutoFit/>
          </a:bodyPr>
          <a:lstStyle/>
          <a:p>
            <a:r>
              <a:rPr lang="tr-TR" dirty="0" smtClean="0">
                <a:latin typeface="Arial" pitchFamily="34" charset="0"/>
                <a:cs typeface="Arial" pitchFamily="34" charset="0"/>
              </a:rPr>
              <a:t>Avukat, kişi ya da kurumlar arasında ortaya çıkan anlaşmazlıkların mahkemelerde yasalara uygun olarak, kısa sürede ve güven içinde giderilmesi, bu yolla adaletin gerçekleşmesi için yargıçlara yardımcı olan kişidir.</a:t>
            </a:r>
            <a:endParaRPr lang="tr-TR" dirty="0">
              <a:latin typeface="Arial" pitchFamily="34" charset="0"/>
              <a:cs typeface="Arial" pitchFamily="34" charset="0"/>
            </a:endParaRPr>
          </a:p>
        </p:txBody>
      </p:sp>
      <p:pic>
        <p:nvPicPr>
          <p:cNvPr id="15362" name="Picture 2" descr="Avukat Olmanın Yanında Getirdiği 10 Şey - T-HOS Hukuk Otomasyon Sistemleri"/>
          <p:cNvPicPr>
            <a:picLocks noChangeAspect="1" noChangeArrowheads="1"/>
          </p:cNvPicPr>
          <p:nvPr/>
        </p:nvPicPr>
        <p:blipFill>
          <a:blip r:embed="rId2"/>
          <a:srcRect/>
          <a:stretch>
            <a:fillRect/>
          </a:stretch>
        </p:blipFill>
        <p:spPr bwMode="auto">
          <a:xfrm>
            <a:off x="71406" y="1500180"/>
            <a:ext cx="2071702" cy="1857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285734"/>
            <a:ext cx="6858048" cy="477054"/>
          </a:xfrm>
          <a:prstGeom prst="rect">
            <a:avLst/>
          </a:prstGeom>
        </p:spPr>
        <p:txBody>
          <a:bodyPr wrap="square">
            <a:spAutoFit/>
          </a:bodyPr>
          <a:lstStyle/>
          <a:p>
            <a:pPr algn="ctr"/>
            <a:r>
              <a:rPr lang="tr-TR" sz="2500" b="1" dirty="0" smtClean="0">
                <a:latin typeface="Arial" pitchFamily="34" charset="0"/>
                <a:cs typeface="Arial" pitchFamily="34" charset="0"/>
              </a:rPr>
              <a:t>Avukat</a:t>
            </a:r>
            <a:endParaRPr lang="tr-TR" sz="2500" b="1" dirty="0">
              <a:latin typeface="Arial" pitchFamily="34" charset="0"/>
              <a:cs typeface="Arial" pitchFamily="34" charset="0"/>
            </a:endParaRPr>
          </a:p>
        </p:txBody>
      </p:sp>
      <p:sp>
        <p:nvSpPr>
          <p:cNvPr id="12" name="11 Dikdörtgen"/>
          <p:cNvSpPr/>
          <p:nvPr/>
        </p:nvSpPr>
        <p:spPr>
          <a:xfrm>
            <a:off x="2143108" y="1571618"/>
            <a:ext cx="6715156" cy="1877437"/>
          </a:xfrm>
          <a:prstGeom prst="rect">
            <a:avLst/>
          </a:prstGeom>
        </p:spPr>
        <p:txBody>
          <a:bodyPr wrap="square">
            <a:spAutoFit/>
          </a:bodyPr>
          <a:lstStyle/>
          <a:p>
            <a:r>
              <a:rPr lang="tr-TR" sz="2200" b="1" dirty="0" smtClean="0">
                <a:latin typeface="Arial" pitchFamily="34" charset="0"/>
                <a:cs typeface="Arial" pitchFamily="34" charset="0"/>
              </a:rPr>
              <a:t>Eğitim imkânları</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Avukat olabilmek için, hukuk fakültesini bitirdikten sonra; bir yıl süren avukatlık stajını yapmak gerekir. Stajın altı ayı mahkemelerde, altı ayı da bir avukatın yanında gerçekleştirilir. Bu staj kesintisiz yapılır</a:t>
            </a:r>
            <a:r>
              <a:rPr lang="tr-TR" dirty="0" smtClean="0"/>
              <a:t>. </a:t>
            </a:r>
            <a:endParaRPr lang="tr-TR" dirty="0"/>
          </a:p>
        </p:txBody>
      </p:sp>
      <p:pic>
        <p:nvPicPr>
          <p:cNvPr id="14338" name="Picture 2" descr="Sanık avukata ceza yağdı"/>
          <p:cNvPicPr>
            <a:picLocks noChangeAspect="1" noChangeArrowheads="1"/>
          </p:cNvPicPr>
          <p:nvPr/>
        </p:nvPicPr>
        <p:blipFill>
          <a:blip r:embed="rId2"/>
          <a:srcRect/>
          <a:stretch>
            <a:fillRect/>
          </a:stretch>
        </p:blipFill>
        <p:spPr bwMode="auto">
          <a:xfrm>
            <a:off x="71406" y="1500180"/>
            <a:ext cx="2071670" cy="23574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1245</Words>
  <Application>Microsoft Office PowerPoint</Application>
  <PresentationFormat>Ekran Gösterisi (16:9)</PresentationFormat>
  <Paragraphs>129</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Slayt 1</vt:lpstr>
      <vt:lpstr>Slayt 2</vt:lpstr>
      <vt:lpstr>Slayt 3</vt:lpstr>
      <vt:lpstr>Slayt 4</vt:lpstr>
      <vt:lpstr>MESLEK SEÇERKEN NELERE DİKKAT EDİLMELİDİR ?</vt:lpstr>
      <vt:lpstr>MESLEK SEÇERKEN NELERE DİKKAT EDİLMELİDİR ?</vt:lpstr>
      <vt:lpstr>Slayt 7</vt:lpstr>
      <vt:lpstr>Slayt 8</vt:lpstr>
      <vt:lpstr>Slayt 9</vt:lpstr>
      <vt:lpstr>Slayt 10</vt:lpstr>
      <vt:lpstr>Slayt 11</vt:lpstr>
      <vt:lpstr>Slayt 12</vt:lpstr>
      <vt:lpstr>Slayt 13</vt:lpstr>
      <vt:lpstr>Slayt 14</vt:lpstr>
      <vt:lpstr>Slayt 15</vt:lpstr>
      <vt:lpstr>Slayt 16</vt:lpstr>
      <vt:lpstr>Polis</vt:lpstr>
      <vt:lpstr>Pilot</vt:lpstr>
      <vt:lpstr>Pilot</vt:lpstr>
      <vt:lpstr>Slayt 20</vt:lpstr>
      <vt:lpstr>Slayt 21</vt:lpstr>
      <vt:lpstr>Slayt 22</vt:lpstr>
      <vt:lpstr>Slayt 23</vt:lpstr>
      <vt:lpstr>Slayt 24</vt:lpstr>
      <vt:lpstr>Öğretmen</vt:lpstr>
      <vt:lpstr>Diş Hekimi</vt:lpstr>
      <vt:lpstr>Diş Hekimi</vt:lpstr>
      <vt:lpstr>Eczacılık</vt:lpstr>
      <vt:lpstr>Eczacılık</vt:lpstr>
      <vt:lpstr>Mühendislik</vt:lpstr>
      <vt:lpstr>Mühendislik</vt:lpstr>
      <vt:lpstr>Marangoz</vt:lpstr>
      <vt:lpstr>Marangoz</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Kutlutekin</cp:lastModifiedBy>
  <cp:revision>176</cp:revision>
  <dcterms:created xsi:type="dcterms:W3CDTF">2019-11-28T07:55:11Z</dcterms:created>
  <dcterms:modified xsi:type="dcterms:W3CDTF">2021-11-26T10:15:24Z</dcterms:modified>
</cp:coreProperties>
</file>