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6" r:id="rId4"/>
    <p:sldId id="257" r:id="rId5"/>
    <p:sldId id="258" r:id="rId6"/>
    <p:sldId id="261" r:id="rId7"/>
    <p:sldId id="259" r:id="rId8"/>
    <p:sldId id="260" r:id="rId9"/>
    <p:sldId id="299" r:id="rId10"/>
    <p:sldId id="262" r:id="rId11"/>
    <p:sldId id="263" r:id="rId12"/>
    <p:sldId id="264" r:id="rId13"/>
    <p:sldId id="267" r:id="rId14"/>
    <p:sldId id="266" r:id="rId15"/>
    <p:sldId id="265" r:id="rId16"/>
    <p:sldId id="268" r:id="rId17"/>
    <p:sldId id="269" r:id="rId18"/>
    <p:sldId id="270" r:id="rId19"/>
    <p:sldId id="271" r:id="rId20"/>
    <p:sldId id="272" r:id="rId21"/>
    <p:sldId id="301" r:id="rId22"/>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1" d="100"/>
          <a:sy n="91" d="100"/>
        </p:scale>
        <p:origin x="-564" y="-84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6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29.11.2021</a:t>
            </a:fld>
            <a:endParaRPr lang="tr-TR"/>
          </a:p>
        </p:txBody>
      </p:sp>
      <p:sp>
        <p:nvSpPr>
          <p:cNvPr id="5" name="4 Altbilgi Yer Tutucusu"/>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8" name="7 Metin kutusu"/>
          <p:cNvSpPr txBox="1"/>
          <p:nvPr/>
        </p:nvSpPr>
        <p:spPr>
          <a:xfrm>
            <a:off x="3357554" y="1857370"/>
            <a:ext cx="184731" cy="369332"/>
          </a:xfrm>
          <a:prstGeom prst="rect">
            <a:avLst/>
          </a:prstGeom>
          <a:noFill/>
        </p:spPr>
        <p:txBody>
          <a:bodyPr wrap="none" rtlCol="0">
            <a:spAutoFit/>
          </a:bodyPr>
          <a:lstStyle/>
          <a:p>
            <a:endParaRPr lang="tr-TR" dirty="0"/>
          </a:p>
        </p:txBody>
      </p:sp>
      <p:sp>
        <p:nvSpPr>
          <p:cNvPr id="20482" name="AutoShape 2" descr="Öz Disiplin Geliştirme Semineri - Nezahat Çeçen Ortaokul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4" name="AutoShape 4" descr="Öz Disiplin Geliştirme Semineri - Nezahat Çeçen Ortaokul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6" name="AutoShape 6" descr="Öz Disiplin Geliştirme Semineri - Nezahat Çeçen Ortaokul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Dikdörtgen"/>
          <p:cNvSpPr/>
          <p:nvPr/>
        </p:nvSpPr>
        <p:spPr>
          <a:xfrm>
            <a:off x="2143108" y="214296"/>
            <a:ext cx="7000892" cy="369332"/>
          </a:xfrm>
          <a:prstGeom prst="rect">
            <a:avLst/>
          </a:prstGeom>
        </p:spPr>
        <p:txBody>
          <a:bodyPr wrap="square">
            <a:spAutoFit/>
          </a:bodyPr>
          <a:lstStyle/>
          <a:p>
            <a:pPr algn="ctr"/>
            <a:r>
              <a:rPr lang="tr-TR" b="1" dirty="0" smtClean="0">
                <a:latin typeface="Arial" pitchFamily="34" charset="0"/>
                <a:cs typeface="Arial" pitchFamily="34" charset="0"/>
              </a:rPr>
              <a:t>ÖZ DİSİPLİN </a:t>
            </a:r>
            <a:endParaRPr lang="tr-TR" dirty="0"/>
          </a:p>
        </p:txBody>
      </p:sp>
      <p:pic>
        <p:nvPicPr>
          <p:cNvPr id="21506" name="Picture 2" descr="KENDİNİ YÖNETMEK – Banu GÖKCÜL"/>
          <p:cNvPicPr>
            <a:picLocks noChangeAspect="1" noChangeArrowheads="1"/>
          </p:cNvPicPr>
          <p:nvPr/>
        </p:nvPicPr>
        <p:blipFill>
          <a:blip r:embed="rId2"/>
          <a:srcRect/>
          <a:stretch>
            <a:fillRect/>
          </a:stretch>
        </p:blipFill>
        <p:spPr bwMode="auto">
          <a:xfrm>
            <a:off x="0" y="857220"/>
            <a:ext cx="9144000" cy="42862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428860" y="1357304"/>
            <a:ext cx="6072230" cy="430887"/>
          </a:xfrm>
          <a:prstGeom prst="rect">
            <a:avLst/>
          </a:prstGeom>
          <a:noFill/>
        </p:spPr>
        <p:txBody>
          <a:bodyPr wrap="square" rtlCol="0">
            <a:spAutoFit/>
          </a:bodyPr>
          <a:lstStyle/>
          <a:p>
            <a:r>
              <a:rPr lang="tr-TR" sz="2200" b="1" dirty="0" smtClean="0">
                <a:latin typeface="Arial" pitchFamily="34" charset="0"/>
                <a:cs typeface="Arial" pitchFamily="34" charset="0"/>
              </a:rPr>
              <a:t>3.Tutarlı Adımlar ve Net Görüş</a:t>
            </a:r>
            <a:endParaRPr lang="tr-TR" sz="2200" b="1" dirty="0">
              <a:latin typeface="Arial" pitchFamily="34" charset="0"/>
              <a:cs typeface="Arial" pitchFamily="34" charset="0"/>
            </a:endParaRPr>
          </a:p>
        </p:txBody>
      </p:sp>
      <p:sp>
        <p:nvSpPr>
          <p:cNvPr id="6" name="5 Metin kutusu"/>
          <p:cNvSpPr txBox="1"/>
          <p:nvPr/>
        </p:nvSpPr>
        <p:spPr>
          <a:xfrm>
            <a:off x="3143240" y="2428874"/>
            <a:ext cx="184731" cy="369332"/>
          </a:xfrm>
          <a:prstGeom prst="rect">
            <a:avLst/>
          </a:prstGeom>
          <a:noFill/>
        </p:spPr>
        <p:txBody>
          <a:bodyPr wrap="none" rtlCol="0">
            <a:spAutoFit/>
          </a:bodyPr>
          <a:lstStyle/>
          <a:p>
            <a:endParaRPr lang="tr-TR" dirty="0"/>
          </a:p>
        </p:txBody>
      </p:sp>
      <p:sp>
        <p:nvSpPr>
          <p:cNvPr id="9" name="8 Metin kutusu"/>
          <p:cNvSpPr txBox="1"/>
          <p:nvPr/>
        </p:nvSpPr>
        <p:spPr>
          <a:xfrm>
            <a:off x="2357422" y="1785932"/>
            <a:ext cx="6786578" cy="1754326"/>
          </a:xfrm>
          <a:prstGeom prst="rect">
            <a:avLst/>
          </a:prstGeom>
          <a:noFill/>
        </p:spPr>
        <p:txBody>
          <a:bodyPr wrap="square" rtlCol="0">
            <a:spAutoFit/>
          </a:bodyPr>
          <a:lstStyle/>
          <a:p>
            <a:endParaRPr lang="tr-TR" dirty="0" smtClean="0">
              <a:latin typeface="Arial" pitchFamily="34" charset="0"/>
              <a:cs typeface="Arial" pitchFamily="34" charset="0"/>
            </a:endParaRPr>
          </a:p>
          <a:p>
            <a:r>
              <a:rPr lang="tr-TR" dirty="0" smtClean="0">
                <a:latin typeface="Arial" pitchFamily="34" charset="0"/>
                <a:cs typeface="Arial" pitchFamily="34" charset="0"/>
              </a:rPr>
              <a:t>Birey başarıya giden yolları çizmeye ve belirlemeye yönelik net bir plan geliştirmelidir. Hedefler ne kadar net olursa atılan adımlar o kadar kolay ve uygulanabilir olur.Yapılan plan ne kadar net ve uygulanabilir olursa karşılaşılan zorluklarla baş etme daha kolay hale gelir.</a:t>
            </a:r>
            <a:endParaRPr lang="tr-TR" dirty="0">
              <a:latin typeface="Arial" pitchFamily="34" charset="0"/>
              <a:cs typeface="Arial" pitchFamily="34" charset="0"/>
            </a:endParaRPr>
          </a:p>
        </p:txBody>
      </p:sp>
      <p:pic>
        <p:nvPicPr>
          <p:cNvPr id="10" name="9 Resim" descr="öz displin 10.jpg"/>
          <p:cNvPicPr>
            <a:picLocks noChangeAspect="1"/>
          </p:cNvPicPr>
          <p:nvPr/>
        </p:nvPicPr>
        <p:blipFill>
          <a:blip r:embed="rId2"/>
          <a:stretch>
            <a:fillRect/>
          </a:stretch>
        </p:blipFill>
        <p:spPr>
          <a:xfrm>
            <a:off x="142844" y="1357304"/>
            <a:ext cx="2254396" cy="2143140"/>
          </a:xfrm>
          <a:prstGeom prst="rect">
            <a:avLst/>
          </a:prstGeom>
        </p:spPr>
      </p:pic>
      <p:sp>
        <p:nvSpPr>
          <p:cNvPr id="11" name="10 Metin kutusu"/>
          <p:cNvSpPr txBox="1"/>
          <p:nvPr/>
        </p:nvSpPr>
        <p:spPr>
          <a:xfrm>
            <a:off x="2214546" y="285734"/>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 STRATEJİSİ </a:t>
            </a:r>
            <a:endParaRPr lang="tr-TR" sz="2200" b="1" dirty="0">
              <a:latin typeface="Arial" pitchFamily="34" charset="0"/>
              <a:cs typeface="Arial" pitchFamily="34" charset="0"/>
            </a:endParaRPr>
          </a:p>
        </p:txBody>
      </p:sp>
    </p:spTree>
    <p:extLst>
      <p:ext uri="{BB962C8B-B14F-4D97-AF65-F5344CB8AC3E}">
        <p14:creationId xmlns="" xmlns:p14="http://schemas.microsoft.com/office/powerpoint/2010/main" val="205087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214546" y="87797"/>
            <a:ext cx="6929454" cy="769441"/>
          </a:xfrm>
          <a:prstGeom prst="rect">
            <a:avLst/>
          </a:prstGeom>
          <a:noFill/>
        </p:spPr>
        <p:txBody>
          <a:bodyPr wrap="square" rtlCol="0">
            <a:spAutoFit/>
          </a:bodyPr>
          <a:lstStyle/>
          <a:p>
            <a:r>
              <a:rPr lang="tr-TR" sz="2200" b="1" dirty="0" smtClean="0">
                <a:latin typeface="Arial" pitchFamily="34" charset="0"/>
                <a:cs typeface="Arial" pitchFamily="34" charset="0"/>
              </a:rPr>
              <a:t>ÖZ </a:t>
            </a:r>
            <a:r>
              <a:rPr lang="tr-TR" sz="2200" b="1" dirty="0" smtClean="0">
                <a:latin typeface="Arial" pitchFamily="34" charset="0"/>
                <a:cs typeface="Arial" pitchFamily="34" charset="0"/>
              </a:rPr>
              <a:t>DİSİPLİN </a:t>
            </a:r>
            <a:r>
              <a:rPr lang="tr-TR" sz="2200" b="1" dirty="0" smtClean="0">
                <a:latin typeface="Arial" pitchFamily="34" charset="0"/>
                <a:cs typeface="Arial" pitchFamily="34" charset="0"/>
              </a:rPr>
              <a:t>VE İÇ MOTİVASYON GÜCÜNÜ HAYATIMIZA NASIL KATABİLİRİZ?</a:t>
            </a:r>
            <a:endParaRPr lang="tr-TR" sz="2200" b="1" dirty="0">
              <a:latin typeface="Arial" pitchFamily="34" charset="0"/>
              <a:cs typeface="Arial" pitchFamily="34" charset="0"/>
            </a:endParaRPr>
          </a:p>
        </p:txBody>
      </p:sp>
      <p:sp>
        <p:nvSpPr>
          <p:cNvPr id="7" name="6 Metin kutusu"/>
          <p:cNvSpPr txBox="1"/>
          <p:nvPr/>
        </p:nvSpPr>
        <p:spPr>
          <a:xfrm>
            <a:off x="3071802" y="1643056"/>
            <a:ext cx="184731" cy="369332"/>
          </a:xfrm>
          <a:prstGeom prst="rect">
            <a:avLst/>
          </a:prstGeom>
          <a:noFill/>
        </p:spPr>
        <p:txBody>
          <a:bodyPr wrap="none" rtlCol="0">
            <a:spAutoFit/>
          </a:bodyPr>
          <a:lstStyle/>
          <a:p>
            <a:endParaRPr lang="tr-TR" dirty="0"/>
          </a:p>
        </p:txBody>
      </p:sp>
      <p:sp>
        <p:nvSpPr>
          <p:cNvPr id="8" name="7 Metin kutusu"/>
          <p:cNvSpPr txBox="1"/>
          <p:nvPr/>
        </p:nvSpPr>
        <p:spPr>
          <a:xfrm>
            <a:off x="2786050" y="1571618"/>
            <a:ext cx="45719" cy="369332"/>
          </a:xfrm>
          <a:prstGeom prst="rect">
            <a:avLst/>
          </a:prstGeom>
          <a:noFill/>
        </p:spPr>
        <p:txBody>
          <a:bodyPr wrap="square" rtlCol="0">
            <a:spAutoFit/>
          </a:bodyPr>
          <a:lstStyle/>
          <a:p>
            <a:endParaRPr lang="tr-TR" dirty="0"/>
          </a:p>
        </p:txBody>
      </p:sp>
      <p:sp>
        <p:nvSpPr>
          <p:cNvPr id="9" name="8 Metin kutusu"/>
          <p:cNvSpPr txBox="1"/>
          <p:nvPr/>
        </p:nvSpPr>
        <p:spPr>
          <a:xfrm>
            <a:off x="2357422" y="1571618"/>
            <a:ext cx="2632452" cy="430887"/>
          </a:xfrm>
          <a:prstGeom prst="rect">
            <a:avLst/>
          </a:prstGeom>
          <a:noFill/>
        </p:spPr>
        <p:txBody>
          <a:bodyPr wrap="none" rtlCol="0">
            <a:spAutoFit/>
          </a:bodyPr>
          <a:lstStyle/>
          <a:p>
            <a:r>
              <a:rPr lang="tr-TR" sz="2200" b="1" dirty="0" smtClean="0">
                <a:latin typeface="Arial" pitchFamily="34" charset="0"/>
                <a:cs typeface="Arial" pitchFamily="34" charset="0"/>
              </a:rPr>
              <a:t>1.Hedef Belirleme </a:t>
            </a:r>
            <a:endParaRPr lang="tr-TR" sz="2200" b="1" dirty="0">
              <a:latin typeface="Arial" pitchFamily="34" charset="0"/>
              <a:cs typeface="Arial" pitchFamily="34" charset="0"/>
            </a:endParaRPr>
          </a:p>
        </p:txBody>
      </p:sp>
      <p:sp>
        <p:nvSpPr>
          <p:cNvPr id="10" name="9 Metin kutusu"/>
          <p:cNvSpPr txBox="1"/>
          <p:nvPr/>
        </p:nvSpPr>
        <p:spPr>
          <a:xfrm>
            <a:off x="2357422" y="2000246"/>
            <a:ext cx="6786578" cy="369332"/>
          </a:xfrm>
          <a:prstGeom prst="rect">
            <a:avLst/>
          </a:prstGeom>
          <a:noFill/>
        </p:spPr>
        <p:txBody>
          <a:bodyPr wrap="square" rtlCol="0">
            <a:spAutoFit/>
          </a:bodyPr>
          <a:lstStyle/>
          <a:p>
            <a:r>
              <a:rPr lang="tr-TR" dirty="0" smtClean="0">
                <a:latin typeface="Arial" pitchFamily="34" charset="0"/>
                <a:cs typeface="Arial" pitchFamily="34" charset="0"/>
              </a:rPr>
              <a:t>Kişinin ne istediğini açık bir şekilde belirleme</a:t>
            </a:r>
            <a:endParaRPr lang="tr-TR" dirty="0">
              <a:latin typeface="Arial" pitchFamily="34" charset="0"/>
              <a:cs typeface="Arial" pitchFamily="34" charset="0"/>
            </a:endParaRPr>
          </a:p>
        </p:txBody>
      </p:sp>
      <p:pic>
        <p:nvPicPr>
          <p:cNvPr id="11266" name="Picture 2" descr="6 Reasons Why Self Discipline Is Important For Success - Vancruzer"/>
          <p:cNvPicPr>
            <a:picLocks noChangeAspect="1" noChangeArrowheads="1"/>
          </p:cNvPicPr>
          <p:nvPr/>
        </p:nvPicPr>
        <p:blipFill>
          <a:blip r:embed="rId2"/>
          <a:srcRect/>
          <a:stretch>
            <a:fillRect/>
          </a:stretch>
        </p:blipFill>
        <p:spPr bwMode="auto">
          <a:xfrm>
            <a:off x="71406" y="1133477"/>
            <a:ext cx="2286016" cy="1938339"/>
          </a:xfrm>
          <a:prstGeom prst="rect">
            <a:avLst/>
          </a:prstGeom>
          <a:noFill/>
        </p:spPr>
      </p:pic>
    </p:spTree>
    <p:extLst>
      <p:ext uri="{BB962C8B-B14F-4D97-AF65-F5344CB8AC3E}">
        <p14:creationId xmlns="" xmlns:p14="http://schemas.microsoft.com/office/powerpoint/2010/main" val="339048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285984" y="1428742"/>
            <a:ext cx="2037737" cy="430887"/>
          </a:xfrm>
          <a:prstGeom prst="rect">
            <a:avLst/>
          </a:prstGeom>
          <a:noFill/>
        </p:spPr>
        <p:txBody>
          <a:bodyPr wrap="none" rtlCol="0">
            <a:spAutoFit/>
          </a:bodyPr>
          <a:lstStyle/>
          <a:p>
            <a:r>
              <a:rPr lang="tr-TR" sz="2200" b="1" dirty="0" smtClean="0">
                <a:latin typeface="Arial" pitchFamily="34" charset="0"/>
                <a:cs typeface="Arial" pitchFamily="34" charset="0"/>
              </a:rPr>
              <a:t>2. Modelleme </a:t>
            </a:r>
            <a:endParaRPr lang="tr-TR" sz="2200" b="1" dirty="0">
              <a:latin typeface="Arial" pitchFamily="34" charset="0"/>
              <a:cs typeface="Arial" pitchFamily="34" charset="0"/>
            </a:endParaRPr>
          </a:p>
        </p:txBody>
      </p:sp>
      <p:sp>
        <p:nvSpPr>
          <p:cNvPr id="6" name="5 Metin kutusu"/>
          <p:cNvSpPr txBox="1"/>
          <p:nvPr/>
        </p:nvSpPr>
        <p:spPr>
          <a:xfrm>
            <a:off x="2214546" y="2071684"/>
            <a:ext cx="6643734" cy="369332"/>
          </a:xfrm>
          <a:prstGeom prst="rect">
            <a:avLst/>
          </a:prstGeom>
          <a:noFill/>
        </p:spPr>
        <p:txBody>
          <a:bodyPr wrap="square" rtlCol="0">
            <a:spAutoFit/>
          </a:bodyPr>
          <a:lstStyle/>
          <a:p>
            <a:r>
              <a:rPr lang="tr-TR" dirty="0" smtClean="0">
                <a:latin typeface="Arial" pitchFamily="34" charset="0"/>
                <a:cs typeface="Arial" pitchFamily="34" charset="0"/>
              </a:rPr>
              <a:t>Kişinin kendisine örnek alacağı kişileri belirlemesidir.</a:t>
            </a:r>
            <a:endParaRPr lang="tr-TR" dirty="0">
              <a:latin typeface="Arial" pitchFamily="34" charset="0"/>
              <a:cs typeface="Arial" pitchFamily="34" charset="0"/>
            </a:endParaRPr>
          </a:p>
        </p:txBody>
      </p:sp>
      <p:pic>
        <p:nvPicPr>
          <p:cNvPr id="8" name="7 Resim" descr="öz displin 14.jpg"/>
          <p:cNvPicPr>
            <a:picLocks noChangeAspect="1"/>
          </p:cNvPicPr>
          <p:nvPr/>
        </p:nvPicPr>
        <p:blipFill>
          <a:blip r:embed="rId2"/>
          <a:stretch>
            <a:fillRect/>
          </a:stretch>
        </p:blipFill>
        <p:spPr>
          <a:xfrm>
            <a:off x="71406" y="1357304"/>
            <a:ext cx="2143140" cy="1500198"/>
          </a:xfrm>
          <a:prstGeom prst="rect">
            <a:avLst/>
          </a:prstGeom>
        </p:spPr>
      </p:pic>
      <p:sp>
        <p:nvSpPr>
          <p:cNvPr id="9" name="8 Metin kutusu"/>
          <p:cNvSpPr txBox="1"/>
          <p:nvPr/>
        </p:nvSpPr>
        <p:spPr>
          <a:xfrm>
            <a:off x="2143108" y="87797"/>
            <a:ext cx="7000892" cy="769441"/>
          </a:xfrm>
          <a:prstGeom prst="rect">
            <a:avLst/>
          </a:prstGeom>
          <a:noFill/>
        </p:spPr>
        <p:txBody>
          <a:bodyPr wrap="square" rtlCol="0">
            <a:spAutoFit/>
          </a:bodyPr>
          <a:lstStyle/>
          <a:p>
            <a:r>
              <a:rPr lang="tr-TR" sz="2200" b="1" dirty="0" smtClean="0">
                <a:latin typeface="Arial" pitchFamily="34" charset="0"/>
                <a:cs typeface="Arial" pitchFamily="34" charset="0"/>
              </a:rPr>
              <a:t>ÖZ DİSPİLİN VE İÇ MOTİVASYON GÜCÜNÜ HAYATIMIZA NASIL KATABİLİRİZ?</a:t>
            </a:r>
            <a:endParaRPr lang="tr-TR" sz="2200" b="1" dirty="0">
              <a:latin typeface="Arial" pitchFamily="34" charset="0"/>
              <a:cs typeface="Arial" pitchFamily="34" charset="0"/>
            </a:endParaRPr>
          </a:p>
        </p:txBody>
      </p:sp>
    </p:spTree>
    <p:extLst>
      <p:ext uri="{BB962C8B-B14F-4D97-AF65-F5344CB8AC3E}">
        <p14:creationId xmlns="" xmlns:p14="http://schemas.microsoft.com/office/powerpoint/2010/main" val="339048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txBox="1">
            <a:spLocks/>
          </p:cNvSpPr>
          <p:nvPr/>
        </p:nvSpPr>
        <p:spPr>
          <a:xfrm>
            <a:off x="1928794" y="285734"/>
            <a:ext cx="7215206" cy="428628"/>
          </a:xfrm>
          <a:prstGeom prst="rect">
            <a:avLst/>
          </a:prstGeom>
        </p:spPr>
        <p:txBody>
          <a:bodyPr vert="horz" lIns="91440" tIns="45720" rIns="91440" bIns="45720" rtlCol="0">
            <a:normAutofit/>
          </a:bodyPr>
          <a:lstStyle/>
          <a:p>
            <a:pPr lvl="0" algn="ctr">
              <a:spcBef>
                <a:spcPct val="20000"/>
              </a:spcBef>
              <a:defRPr/>
            </a:pPr>
            <a:endParaRPr lang="tr-TR" b="1" dirty="0" smtClean="0">
              <a:solidFill>
                <a:schemeClr val="bg1"/>
              </a:solidFill>
              <a:latin typeface="Times New Roman" pitchFamily="18" charset="0"/>
              <a:ea typeface="Arial Unicode MS" pitchFamily="34" charset="-128"/>
              <a:cs typeface="Times New Roman" pitchFamily="18" charset="0"/>
            </a:endParaRPr>
          </a:p>
        </p:txBody>
      </p:sp>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6" name="5 Metin kutusu"/>
          <p:cNvSpPr txBox="1"/>
          <p:nvPr/>
        </p:nvSpPr>
        <p:spPr>
          <a:xfrm>
            <a:off x="2285984" y="1357304"/>
            <a:ext cx="4292906" cy="430887"/>
          </a:xfrm>
          <a:prstGeom prst="rect">
            <a:avLst/>
          </a:prstGeom>
          <a:noFill/>
        </p:spPr>
        <p:txBody>
          <a:bodyPr wrap="none" rtlCol="0">
            <a:spAutoFit/>
          </a:bodyPr>
          <a:lstStyle/>
          <a:p>
            <a:r>
              <a:rPr lang="tr-TR" sz="2200" b="1" dirty="0" smtClean="0">
                <a:latin typeface="Arial" pitchFamily="34" charset="0"/>
                <a:cs typeface="Arial" pitchFamily="34" charset="0"/>
              </a:rPr>
              <a:t>3. Duygusal Vizyon Geliştirme </a:t>
            </a:r>
            <a:endParaRPr lang="tr-TR" sz="2200" b="1" dirty="0">
              <a:latin typeface="Arial" pitchFamily="34" charset="0"/>
              <a:cs typeface="Arial" pitchFamily="34" charset="0"/>
            </a:endParaRPr>
          </a:p>
        </p:txBody>
      </p:sp>
      <p:sp>
        <p:nvSpPr>
          <p:cNvPr id="8" name="7 Metin kutusu"/>
          <p:cNvSpPr txBox="1"/>
          <p:nvPr/>
        </p:nvSpPr>
        <p:spPr>
          <a:xfrm>
            <a:off x="2357422" y="1785932"/>
            <a:ext cx="6786578" cy="369332"/>
          </a:xfrm>
          <a:prstGeom prst="rect">
            <a:avLst/>
          </a:prstGeom>
          <a:noFill/>
        </p:spPr>
        <p:txBody>
          <a:bodyPr wrap="square" rtlCol="0">
            <a:spAutoFit/>
          </a:bodyPr>
          <a:lstStyle/>
          <a:p>
            <a:r>
              <a:rPr lang="tr-TR" dirty="0" smtClean="0">
                <a:latin typeface="Arial" pitchFamily="34" charset="0"/>
                <a:cs typeface="Arial" pitchFamily="34" charset="0"/>
              </a:rPr>
              <a:t>Kişinin belirlediği hedefin gerçekliğini hayal etmesidir. </a:t>
            </a:r>
            <a:endParaRPr lang="tr-TR" dirty="0">
              <a:latin typeface="Arial" pitchFamily="34" charset="0"/>
              <a:cs typeface="Arial" pitchFamily="34" charset="0"/>
            </a:endParaRPr>
          </a:p>
        </p:txBody>
      </p:sp>
      <p:sp>
        <p:nvSpPr>
          <p:cNvPr id="9" name="8 Metin kutusu"/>
          <p:cNvSpPr txBox="1"/>
          <p:nvPr/>
        </p:nvSpPr>
        <p:spPr>
          <a:xfrm>
            <a:off x="2214546" y="87797"/>
            <a:ext cx="6929454" cy="769441"/>
          </a:xfrm>
          <a:prstGeom prst="rect">
            <a:avLst/>
          </a:prstGeom>
          <a:noFill/>
        </p:spPr>
        <p:txBody>
          <a:bodyPr wrap="square" rtlCol="0">
            <a:spAutoFit/>
          </a:bodyPr>
          <a:lstStyle/>
          <a:p>
            <a:r>
              <a:rPr lang="tr-TR" sz="2200" b="1" smtClean="0">
                <a:latin typeface="Arial" pitchFamily="34" charset="0"/>
                <a:cs typeface="Arial" pitchFamily="34" charset="0"/>
              </a:rPr>
              <a:t>ÖZ </a:t>
            </a:r>
            <a:r>
              <a:rPr lang="tr-TR" sz="2200" b="1" smtClean="0">
                <a:latin typeface="Arial" pitchFamily="34" charset="0"/>
                <a:cs typeface="Arial" pitchFamily="34" charset="0"/>
              </a:rPr>
              <a:t>DİSİPLİN </a:t>
            </a:r>
            <a:r>
              <a:rPr lang="tr-TR" sz="2200" b="1" dirty="0" smtClean="0">
                <a:latin typeface="Arial" pitchFamily="34" charset="0"/>
                <a:cs typeface="Arial" pitchFamily="34" charset="0"/>
              </a:rPr>
              <a:t>VE İÇ MOTİVASYON GÜCÜNÜ HAYATIMIZA NASIL KATABİLİRİZ?</a:t>
            </a:r>
            <a:endParaRPr lang="tr-TR" sz="2200" b="1" dirty="0">
              <a:latin typeface="Arial" pitchFamily="34" charset="0"/>
              <a:cs typeface="Arial" pitchFamily="34" charset="0"/>
            </a:endParaRPr>
          </a:p>
        </p:txBody>
      </p:sp>
      <p:pic>
        <p:nvPicPr>
          <p:cNvPr id="9218" name="Picture 2" descr="Hayal etmek | Meditasyon, Motivasyon, Yoga"/>
          <p:cNvPicPr>
            <a:picLocks noChangeAspect="1" noChangeArrowheads="1"/>
          </p:cNvPicPr>
          <p:nvPr/>
        </p:nvPicPr>
        <p:blipFill>
          <a:blip r:embed="rId2"/>
          <a:srcRect/>
          <a:stretch>
            <a:fillRect/>
          </a:stretch>
        </p:blipFill>
        <p:spPr bwMode="auto">
          <a:xfrm>
            <a:off x="71406" y="1143005"/>
            <a:ext cx="2286016" cy="2143125"/>
          </a:xfrm>
          <a:prstGeom prst="rect">
            <a:avLst/>
          </a:prstGeom>
          <a:noFill/>
        </p:spPr>
      </p:pic>
    </p:spTree>
    <p:extLst>
      <p:ext uri="{BB962C8B-B14F-4D97-AF65-F5344CB8AC3E}">
        <p14:creationId xmlns="" xmlns:p14="http://schemas.microsoft.com/office/powerpoint/2010/main" val="2269548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428860" y="1285866"/>
            <a:ext cx="4786346" cy="430887"/>
          </a:xfrm>
          <a:prstGeom prst="rect">
            <a:avLst/>
          </a:prstGeom>
          <a:noFill/>
        </p:spPr>
        <p:txBody>
          <a:bodyPr wrap="square" rtlCol="0">
            <a:spAutoFit/>
          </a:bodyPr>
          <a:lstStyle/>
          <a:p>
            <a:r>
              <a:rPr lang="tr-TR" sz="2200" b="1" dirty="0" smtClean="0"/>
              <a:t>4. Eyleme Teşvik Eden Duygular</a:t>
            </a:r>
            <a:endParaRPr lang="tr-TR" sz="2200" b="1" dirty="0"/>
          </a:p>
        </p:txBody>
      </p:sp>
      <p:sp>
        <p:nvSpPr>
          <p:cNvPr id="6" name="5 Metin kutusu"/>
          <p:cNvSpPr txBox="1"/>
          <p:nvPr/>
        </p:nvSpPr>
        <p:spPr>
          <a:xfrm>
            <a:off x="2428860" y="1714494"/>
            <a:ext cx="6715140" cy="923330"/>
          </a:xfrm>
          <a:prstGeom prst="rect">
            <a:avLst/>
          </a:prstGeom>
          <a:noFill/>
        </p:spPr>
        <p:txBody>
          <a:bodyPr wrap="square" rtlCol="0">
            <a:spAutoFit/>
          </a:bodyPr>
          <a:lstStyle/>
          <a:p>
            <a:r>
              <a:rPr lang="tr-TR" dirty="0" smtClean="0">
                <a:solidFill>
                  <a:srgbClr val="000000"/>
                </a:solidFill>
                <a:latin typeface="Arial" pitchFamily="34" charset="0"/>
                <a:cs typeface="Arial" pitchFamily="34" charset="0"/>
              </a:rPr>
              <a:t>Kişi her eylem aşamasını başardıkça oluşan motivasyon ile bir sonraki eylemler için kendini istekli hissederek güdülenmesini arttırır.</a:t>
            </a:r>
            <a:endParaRPr lang="tr-TR" dirty="0">
              <a:latin typeface="Arial" pitchFamily="34" charset="0"/>
              <a:cs typeface="Arial" pitchFamily="34" charset="0"/>
            </a:endParaRPr>
          </a:p>
        </p:txBody>
      </p:sp>
      <p:sp>
        <p:nvSpPr>
          <p:cNvPr id="8" name="7 Metin kutusu"/>
          <p:cNvSpPr txBox="1"/>
          <p:nvPr/>
        </p:nvSpPr>
        <p:spPr>
          <a:xfrm>
            <a:off x="2285984" y="87797"/>
            <a:ext cx="6858016" cy="769441"/>
          </a:xfrm>
          <a:prstGeom prst="rect">
            <a:avLst/>
          </a:prstGeom>
          <a:noFill/>
        </p:spPr>
        <p:txBody>
          <a:bodyPr wrap="square" rtlCol="0">
            <a:spAutoFit/>
          </a:bodyPr>
          <a:lstStyle/>
          <a:p>
            <a:r>
              <a:rPr lang="tr-TR" sz="2200" b="1" dirty="0" smtClean="0">
                <a:latin typeface="Arial" pitchFamily="34" charset="0"/>
                <a:cs typeface="Arial" pitchFamily="34" charset="0"/>
              </a:rPr>
              <a:t>ÖZ </a:t>
            </a:r>
            <a:r>
              <a:rPr lang="tr-TR" sz="2200" b="1" dirty="0" smtClean="0">
                <a:latin typeface="Arial" pitchFamily="34" charset="0"/>
                <a:cs typeface="Arial" pitchFamily="34" charset="0"/>
              </a:rPr>
              <a:t>DİSİPLİN </a:t>
            </a:r>
            <a:r>
              <a:rPr lang="tr-TR" sz="2200" b="1" dirty="0" smtClean="0">
                <a:latin typeface="Arial" pitchFamily="34" charset="0"/>
                <a:cs typeface="Arial" pitchFamily="34" charset="0"/>
              </a:rPr>
              <a:t>VE İÇ MOTİVASYON GÜCÜNÜ HAYATIMIZA NASIL KATABİLİRİZ?</a:t>
            </a:r>
            <a:endParaRPr lang="tr-TR" sz="2200" b="1" dirty="0">
              <a:latin typeface="Arial" pitchFamily="34" charset="0"/>
              <a:cs typeface="Arial" pitchFamily="34" charset="0"/>
            </a:endParaRPr>
          </a:p>
        </p:txBody>
      </p:sp>
      <p:pic>
        <p:nvPicPr>
          <p:cNvPr id="8196" name="Picture 4" descr="Bir Firma İçin Nereden Ödül Almak Daha Kıymetli?"/>
          <p:cNvPicPr>
            <a:picLocks noChangeAspect="1" noChangeArrowheads="1"/>
          </p:cNvPicPr>
          <p:nvPr/>
        </p:nvPicPr>
        <p:blipFill>
          <a:blip r:embed="rId2"/>
          <a:srcRect/>
          <a:stretch>
            <a:fillRect/>
          </a:stretch>
        </p:blipFill>
        <p:spPr bwMode="auto">
          <a:xfrm>
            <a:off x="71406" y="1285866"/>
            <a:ext cx="2357422" cy="2143140"/>
          </a:xfrm>
          <a:prstGeom prst="rect">
            <a:avLst/>
          </a:prstGeom>
          <a:noFill/>
        </p:spPr>
      </p:pic>
    </p:spTree>
    <p:extLst>
      <p:ext uri="{BB962C8B-B14F-4D97-AF65-F5344CB8AC3E}">
        <p14:creationId xmlns="" xmlns:p14="http://schemas.microsoft.com/office/powerpoint/2010/main" val="3390488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428860" y="1357304"/>
            <a:ext cx="1816523" cy="430887"/>
          </a:xfrm>
          <a:prstGeom prst="rect">
            <a:avLst/>
          </a:prstGeom>
          <a:noFill/>
        </p:spPr>
        <p:txBody>
          <a:bodyPr wrap="none" rtlCol="0">
            <a:spAutoFit/>
          </a:bodyPr>
          <a:lstStyle/>
          <a:p>
            <a:r>
              <a:rPr lang="tr-TR" sz="2200" b="1" dirty="0" smtClean="0">
                <a:latin typeface="Arial" pitchFamily="34" charset="0"/>
                <a:cs typeface="Arial" pitchFamily="34" charset="0"/>
              </a:rPr>
              <a:t>5. Planlama </a:t>
            </a:r>
            <a:endParaRPr lang="tr-TR" sz="2200" b="1" dirty="0">
              <a:latin typeface="Arial" pitchFamily="34" charset="0"/>
              <a:cs typeface="Arial" pitchFamily="34" charset="0"/>
            </a:endParaRPr>
          </a:p>
        </p:txBody>
      </p:sp>
      <p:sp>
        <p:nvSpPr>
          <p:cNvPr id="6" name="5 Metin kutusu"/>
          <p:cNvSpPr txBox="1"/>
          <p:nvPr/>
        </p:nvSpPr>
        <p:spPr>
          <a:xfrm>
            <a:off x="2357422" y="1714494"/>
            <a:ext cx="6786578" cy="810478"/>
          </a:xfrm>
          <a:prstGeom prst="rect">
            <a:avLst/>
          </a:prstGeom>
          <a:noFill/>
        </p:spPr>
        <p:txBody>
          <a:bodyPr wrap="square" rtlCol="0">
            <a:spAutoFit/>
          </a:bodyPr>
          <a:lstStyle/>
          <a:p>
            <a:pPr>
              <a:lnSpc>
                <a:spcPts val="2800"/>
              </a:lnSpc>
              <a:spcBef>
                <a:spcPct val="0"/>
              </a:spcBef>
            </a:pPr>
            <a:r>
              <a:rPr lang="tr-TR" dirty="0" smtClean="0">
                <a:solidFill>
                  <a:srgbClr val="000000"/>
                </a:solidFill>
                <a:latin typeface="Arial" pitchFamily="34" charset="0"/>
                <a:cs typeface="Arial" pitchFamily="34" charset="0"/>
              </a:rPr>
              <a:t>Kişinin ulaşacağı hedeflere yönelik yapacaklarının ayrıntılı bir taslağını oluşturmasıdır.</a:t>
            </a:r>
            <a:endParaRPr lang="tr-TR" dirty="0">
              <a:latin typeface="Arial" pitchFamily="34" charset="0"/>
              <a:cs typeface="Arial" pitchFamily="34" charset="0"/>
            </a:endParaRPr>
          </a:p>
        </p:txBody>
      </p:sp>
      <p:sp>
        <p:nvSpPr>
          <p:cNvPr id="10" name="9 Metin kutusu"/>
          <p:cNvSpPr txBox="1"/>
          <p:nvPr/>
        </p:nvSpPr>
        <p:spPr>
          <a:xfrm>
            <a:off x="2428860" y="87797"/>
            <a:ext cx="6715140" cy="769441"/>
          </a:xfrm>
          <a:prstGeom prst="rect">
            <a:avLst/>
          </a:prstGeom>
          <a:noFill/>
        </p:spPr>
        <p:txBody>
          <a:bodyPr wrap="square" rtlCol="0">
            <a:spAutoFit/>
          </a:bodyPr>
          <a:lstStyle/>
          <a:p>
            <a:r>
              <a:rPr lang="tr-TR" sz="2200" b="1" dirty="0" smtClean="0">
                <a:latin typeface="Arial" pitchFamily="34" charset="0"/>
                <a:cs typeface="Arial" pitchFamily="34" charset="0"/>
              </a:rPr>
              <a:t>ÖZ DİSPİLİN VE İÇ MOTİVASYON GÜCÜNÜ HAYATIMIZA NASIL KATABİLİRİZ?</a:t>
            </a:r>
            <a:endParaRPr lang="tr-TR" sz="2200" b="1" dirty="0">
              <a:latin typeface="Arial" pitchFamily="34" charset="0"/>
              <a:cs typeface="Arial" pitchFamily="34" charset="0"/>
            </a:endParaRPr>
          </a:p>
        </p:txBody>
      </p:sp>
      <p:pic>
        <p:nvPicPr>
          <p:cNvPr id="7170" name="Picture 2" descr="SAP PP (Üretim Planlama) Modülü - SAP KURSLARI"/>
          <p:cNvPicPr>
            <a:picLocks noChangeAspect="1" noChangeArrowheads="1"/>
          </p:cNvPicPr>
          <p:nvPr/>
        </p:nvPicPr>
        <p:blipFill>
          <a:blip r:embed="rId2"/>
          <a:srcRect/>
          <a:stretch>
            <a:fillRect/>
          </a:stretch>
        </p:blipFill>
        <p:spPr bwMode="auto">
          <a:xfrm>
            <a:off x="71406" y="1142990"/>
            <a:ext cx="2357454" cy="2143125"/>
          </a:xfrm>
          <a:prstGeom prst="rect">
            <a:avLst/>
          </a:prstGeom>
          <a:noFill/>
        </p:spPr>
      </p:pic>
    </p:spTree>
    <p:extLst>
      <p:ext uri="{BB962C8B-B14F-4D97-AF65-F5344CB8AC3E}">
        <p14:creationId xmlns="" xmlns:p14="http://schemas.microsoft.com/office/powerpoint/2010/main" val="3390488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4"/>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428860" y="1285866"/>
            <a:ext cx="2366353" cy="430887"/>
          </a:xfrm>
          <a:prstGeom prst="rect">
            <a:avLst/>
          </a:prstGeom>
          <a:noFill/>
        </p:spPr>
        <p:txBody>
          <a:bodyPr wrap="none" rtlCol="0">
            <a:spAutoFit/>
          </a:bodyPr>
          <a:lstStyle/>
          <a:p>
            <a:r>
              <a:rPr lang="tr-TR" sz="2200" b="1" dirty="0" smtClean="0">
                <a:latin typeface="Arial" pitchFamily="34" charset="0"/>
                <a:cs typeface="Arial" pitchFamily="34" charset="0"/>
              </a:rPr>
              <a:t>6.Bilgi ve Beceri</a:t>
            </a:r>
            <a:endParaRPr lang="tr-TR" sz="2200" b="1" dirty="0">
              <a:latin typeface="Arial" pitchFamily="34" charset="0"/>
              <a:cs typeface="Arial" pitchFamily="34" charset="0"/>
            </a:endParaRPr>
          </a:p>
        </p:txBody>
      </p:sp>
      <p:sp>
        <p:nvSpPr>
          <p:cNvPr id="6" name="5 Metin kutusu"/>
          <p:cNvSpPr txBox="1"/>
          <p:nvPr/>
        </p:nvSpPr>
        <p:spPr>
          <a:xfrm>
            <a:off x="2428860" y="1714494"/>
            <a:ext cx="6715140" cy="784830"/>
          </a:xfrm>
          <a:prstGeom prst="rect">
            <a:avLst/>
          </a:prstGeom>
          <a:noFill/>
        </p:spPr>
        <p:txBody>
          <a:bodyPr wrap="square" rtlCol="0">
            <a:spAutoFit/>
          </a:bodyPr>
          <a:lstStyle/>
          <a:p>
            <a:pPr>
              <a:lnSpc>
                <a:spcPts val="2700"/>
              </a:lnSpc>
              <a:spcBef>
                <a:spcPct val="0"/>
              </a:spcBef>
            </a:pPr>
            <a:r>
              <a:rPr lang="tr-TR" dirty="0" smtClean="0">
                <a:solidFill>
                  <a:srgbClr val="000000"/>
                </a:solidFill>
                <a:latin typeface="Arial" pitchFamily="34" charset="0"/>
                <a:cs typeface="Arial" pitchFamily="34" charset="0"/>
              </a:rPr>
              <a:t>Kişi oluşturduğu plan doğrultusunda gerekli bilgi ve becerilere başarıyla ulaşmasıdır.</a:t>
            </a:r>
            <a:endParaRPr lang="en-US" dirty="0">
              <a:solidFill>
                <a:srgbClr val="000000"/>
              </a:solidFill>
              <a:latin typeface="Arial" pitchFamily="34" charset="0"/>
              <a:cs typeface="Arial" pitchFamily="34" charset="0"/>
            </a:endParaRPr>
          </a:p>
        </p:txBody>
      </p:sp>
      <p:pic>
        <p:nvPicPr>
          <p:cNvPr id="8" name="7 Resim" descr="19.jpg"/>
          <p:cNvPicPr>
            <a:picLocks noChangeAspect="1"/>
          </p:cNvPicPr>
          <p:nvPr/>
        </p:nvPicPr>
        <p:blipFill>
          <a:blip r:embed="rId2"/>
          <a:stretch>
            <a:fillRect/>
          </a:stretch>
        </p:blipFill>
        <p:spPr>
          <a:xfrm>
            <a:off x="71406" y="1319215"/>
            <a:ext cx="2428892" cy="1609725"/>
          </a:xfrm>
          <a:prstGeom prst="rect">
            <a:avLst/>
          </a:prstGeom>
        </p:spPr>
      </p:pic>
      <p:sp>
        <p:nvSpPr>
          <p:cNvPr id="9" name="8 Metin kutusu"/>
          <p:cNvSpPr txBox="1"/>
          <p:nvPr/>
        </p:nvSpPr>
        <p:spPr>
          <a:xfrm>
            <a:off x="2357422" y="87797"/>
            <a:ext cx="6643734" cy="769441"/>
          </a:xfrm>
          <a:prstGeom prst="rect">
            <a:avLst/>
          </a:prstGeom>
          <a:noFill/>
        </p:spPr>
        <p:txBody>
          <a:bodyPr wrap="square" rtlCol="0">
            <a:spAutoFit/>
          </a:bodyPr>
          <a:lstStyle/>
          <a:p>
            <a:r>
              <a:rPr lang="tr-TR" sz="2200" b="1" dirty="0" smtClean="0">
                <a:latin typeface="Arial" pitchFamily="34" charset="0"/>
                <a:cs typeface="Arial" pitchFamily="34" charset="0"/>
              </a:rPr>
              <a:t>ÖZ DİSPİLİN VE İÇ MOTİVASYON GÜCÜNÜ HAYATIMIZA NASIL KATABİLİRİZ?</a:t>
            </a:r>
            <a:endParaRPr lang="tr-TR" sz="2200" b="1" dirty="0">
              <a:latin typeface="Arial" pitchFamily="34" charset="0"/>
              <a:cs typeface="Arial" pitchFamily="34" charset="0"/>
            </a:endParaRPr>
          </a:p>
        </p:txBody>
      </p:sp>
    </p:spTree>
    <p:extLst>
      <p:ext uri="{BB962C8B-B14F-4D97-AF65-F5344CB8AC3E}">
        <p14:creationId xmlns="" xmlns:p14="http://schemas.microsoft.com/office/powerpoint/2010/main" val="1430086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285984" y="1500180"/>
            <a:ext cx="4429156" cy="430887"/>
          </a:xfrm>
          <a:prstGeom prst="rect">
            <a:avLst/>
          </a:prstGeom>
          <a:noFill/>
        </p:spPr>
        <p:txBody>
          <a:bodyPr wrap="square" rtlCol="0">
            <a:spAutoFit/>
          </a:bodyPr>
          <a:lstStyle/>
          <a:p>
            <a:r>
              <a:rPr lang="tr-TR" sz="2200" b="1" dirty="0" smtClean="0">
                <a:latin typeface="Arial" pitchFamily="34" charset="0"/>
                <a:cs typeface="Arial" pitchFamily="34" charset="0"/>
              </a:rPr>
              <a:t>7.Azim ve Dayanıklılık</a:t>
            </a:r>
            <a:endParaRPr lang="tr-TR" sz="2200" b="1" dirty="0">
              <a:latin typeface="Arial" pitchFamily="34" charset="0"/>
              <a:cs typeface="Arial" pitchFamily="34" charset="0"/>
            </a:endParaRPr>
          </a:p>
        </p:txBody>
      </p:sp>
      <p:sp>
        <p:nvSpPr>
          <p:cNvPr id="7" name="6 Metin kutusu"/>
          <p:cNvSpPr txBox="1"/>
          <p:nvPr/>
        </p:nvSpPr>
        <p:spPr>
          <a:xfrm>
            <a:off x="2285984" y="2071684"/>
            <a:ext cx="6500858" cy="646331"/>
          </a:xfrm>
          <a:prstGeom prst="rect">
            <a:avLst/>
          </a:prstGeom>
          <a:noFill/>
        </p:spPr>
        <p:txBody>
          <a:bodyPr wrap="square" rtlCol="0">
            <a:spAutoFit/>
          </a:bodyPr>
          <a:lstStyle/>
          <a:p>
            <a:r>
              <a:rPr lang="tr-TR" dirty="0" smtClean="0">
                <a:solidFill>
                  <a:srgbClr val="000000"/>
                </a:solidFill>
                <a:latin typeface="Arial" pitchFamily="34" charset="0"/>
                <a:cs typeface="Arial" pitchFamily="34" charset="0"/>
              </a:rPr>
              <a:t>Tüm zorluklara rağmen vazgeçilmemesi ve başarılı olunacağına inanılmasıdır. </a:t>
            </a:r>
            <a:endParaRPr lang="tr-TR" dirty="0">
              <a:latin typeface="Arial" pitchFamily="34" charset="0"/>
              <a:cs typeface="Arial" pitchFamily="34" charset="0"/>
            </a:endParaRPr>
          </a:p>
        </p:txBody>
      </p:sp>
      <p:sp>
        <p:nvSpPr>
          <p:cNvPr id="10" name="9 Metin kutusu"/>
          <p:cNvSpPr txBox="1"/>
          <p:nvPr/>
        </p:nvSpPr>
        <p:spPr>
          <a:xfrm>
            <a:off x="2357422" y="71420"/>
            <a:ext cx="6786578" cy="769441"/>
          </a:xfrm>
          <a:prstGeom prst="rect">
            <a:avLst/>
          </a:prstGeom>
          <a:noFill/>
        </p:spPr>
        <p:txBody>
          <a:bodyPr wrap="square" rtlCol="0">
            <a:spAutoFit/>
          </a:bodyPr>
          <a:lstStyle/>
          <a:p>
            <a:r>
              <a:rPr lang="tr-TR" sz="2200" b="1" dirty="0" smtClean="0">
                <a:latin typeface="Arial" pitchFamily="34" charset="0"/>
                <a:cs typeface="Arial" pitchFamily="34" charset="0"/>
              </a:rPr>
              <a:t>ÖZ DİSPİLİN VE İÇ MOTİVASYON GÜCÜNÜ HAYATIMIZA NASIL KATABİLİRİZ?</a:t>
            </a:r>
            <a:endParaRPr lang="tr-TR" sz="2200" b="1" dirty="0">
              <a:latin typeface="Arial" pitchFamily="34" charset="0"/>
              <a:cs typeface="Arial" pitchFamily="34" charset="0"/>
            </a:endParaRPr>
          </a:p>
        </p:txBody>
      </p:sp>
      <p:pic>
        <p:nvPicPr>
          <p:cNvPr id="5122" name="Picture 2" descr="Azimli bir insan mısınız? - KizlarSoruyor"/>
          <p:cNvPicPr>
            <a:picLocks noChangeAspect="1" noChangeArrowheads="1"/>
          </p:cNvPicPr>
          <p:nvPr/>
        </p:nvPicPr>
        <p:blipFill>
          <a:blip r:embed="rId2"/>
          <a:srcRect/>
          <a:stretch>
            <a:fillRect/>
          </a:stretch>
        </p:blipFill>
        <p:spPr bwMode="auto">
          <a:xfrm>
            <a:off x="71406" y="1214428"/>
            <a:ext cx="2214578" cy="1785950"/>
          </a:xfrm>
          <a:prstGeom prst="rect">
            <a:avLst/>
          </a:prstGeom>
          <a:noFill/>
        </p:spPr>
      </p:pic>
    </p:spTree>
    <p:extLst>
      <p:ext uri="{BB962C8B-B14F-4D97-AF65-F5344CB8AC3E}">
        <p14:creationId xmlns="" xmlns:p14="http://schemas.microsoft.com/office/powerpoint/2010/main" val="1430086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928676"/>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3214678" y="214296"/>
            <a:ext cx="3796424" cy="430887"/>
          </a:xfrm>
          <a:prstGeom prst="rect">
            <a:avLst/>
          </a:prstGeom>
          <a:noFill/>
        </p:spPr>
        <p:txBody>
          <a:bodyPr wrap="none" rtlCol="0">
            <a:spAutoFit/>
          </a:bodyPr>
          <a:lstStyle/>
          <a:p>
            <a:r>
              <a:rPr lang="tr-TR" sz="2200" b="1" dirty="0" smtClean="0">
                <a:latin typeface="Arial" pitchFamily="34" charset="0"/>
                <a:cs typeface="Arial" pitchFamily="34" charset="0"/>
              </a:rPr>
              <a:t>ÖZ DİSİPLİNİN FAYDALARI</a:t>
            </a:r>
            <a:endParaRPr lang="tr-TR" sz="2200" b="1" dirty="0">
              <a:latin typeface="Arial" pitchFamily="34" charset="0"/>
              <a:cs typeface="Arial" pitchFamily="34" charset="0"/>
            </a:endParaRPr>
          </a:p>
        </p:txBody>
      </p:sp>
      <p:sp>
        <p:nvSpPr>
          <p:cNvPr id="7" name="6 Metin kutusu"/>
          <p:cNvSpPr txBox="1"/>
          <p:nvPr/>
        </p:nvSpPr>
        <p:spPr>
          <a:xfrm>
            <a:off x="1571604" y="1714494"/>
            <a:ext cx="7572396" cy="1054135"/>
          </a:xfrm>
          <a:prstGeom prst="rect">
            <a:avLst/>
          </a:prstGeom>
          <a:noFill/>
        </p:spPr>
        <p:txBody>
          <a:bodyPr wrap="square" rtlCol="0">
            <a:spAutoFit/>
          </a:bodyPr>
          <a:lstStyle/>
          <a:p>
            <a:pPr marL="707729" lvl="1" indent="-353864" algn="just">
              <a:lnSpc>
                <a:spcPts val="2500"/>
              </a:lnSpc>
              <a:buFont typeface="Wingdings" pitchFamily="2" charset="2"/>
              <a:buChar char="ü"/>
            </a:pPr>
            <a:r>
              <a:rPr lang="tr-TR" dirty="0" smtClean="0">
                <a:solidFill>
                  <a:srgbClr val="000000"/>
                </a:solidFill>
                <a:latin typeface="Arial" pitchFamily="34" charset="0"/>
                <a:cs typeface="Arial" pitchFamily="34" charset="0"/>
              </a:rPr>
              <a:t> Bireyin kendisine verdiği sözleri ister kendisi için ister birlikte çalıştığı diğer insanlar için yerine getirmesinin ne kadar önemli olduğunu bilmesine yardımcı olur.</a:t>
            </a:r>
            <a:endParaRPr lang="en-US" dirty="0">
              <a:solidFill>
                <a:srgbClr val="000000"/>
              </a:solidFill>
              <a:latin typeface="Arial" pitchFamily="34" charset="0"/>
              <a:cs typeface="Arial" pitchFamily="34" charset="0"/>
            </a:endParaRPr>
          </a:p>
        </p:txBody>
      </p:sp>
      <p:pic>
        <p:nvPicPr>
          <p:cNvPr id="4098" name="Picture 2" descr="Düşünen İnsanlar İçin »  örnek-Ofiste-Çalışanlar-için-Antrenman-Teknikleri-620×412"/>
          <p:cNvPicPr>
            <a:picLocks noChangeAspect="1" noChangeArrowheads="1"/>
          </p:cNvPicPr>
          <p:nvPr/>
        </p:nvPicPr>
        <p:blipFill>
          <a:blip r:embed="rId2"/>
          <a:srcRect/>
          <a:stretch>
            <a:fillRect/>
          </a:stretch>
        </p:blipFill>
        <p:spPr bwMode="auto">
          <a:xfrm>
            <a:off x="71406" y="1643056"/>
            <a:ext cx="1928826" cy="1714512"/>
          </a:xfrm>
          <a:prstGeom prst="rect">
            <a:avLst/>
          </a:prstGeom>
          <a:noFill/>
        </p:spPr>
      </p:pic>
    </p:spTree>
    <p:extLst>
      <p:ext uri="{BB962C8B-B14F-4D97-AF65-F5344CB8AC3E}">
        <p14:creationId xmlns="" xmlns:p14="http://schemas.microsoft.com/office/powerpoint/2010/main" val="1430086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2071670" y="1643056"/>
            <a:ext cx="7215206" cy="733534"/>
          </a:xfrm>
          <a:prstGeom prst="rect">
            <a:avLst/>
          </a:prstGeom>
          <a:noFill/>
        </p:spPr>
        <p:txBody>
          <a:bodyPr wrap="square" rtlCol="0">
            <a:spAutoFit/>
          </a:bodyPr>
          <a:lstStyle/>
          <a:p>
            <a:pPr marL="760701" lvl="1" indent="-380350">
              <a:lnSpc>
                <a:spcPts val="2500"/>
              </a:lnSpc>
              <a:buFont typeface="Wingdings" pitchFamily="2" charset="2"/>
              <a:buChar char="ü"/>
            </a:pPr>
            <a:r>
              <a:rPr lang="tr-TR" dirty="0" smtClean="0">
                <a:solidFill>
                  <a:srgbClr val="000000"/>
                </a:solidFill>
                <a:latin typeface="Arial" pitchFamily="34" charset="0"/>
                <a:cs typeface="Arial" pitchFamily="34" charset="0"/>
              </a:rPr>
              <a:t>Kişinin uyuşukluğa ve tembelliğe direnmesini ve onlardan kurtulmasını sağlar.</a:t>
            </a:r>
            <a:endParaRPr lang="en-US" sz="3523" dirty="0">
              <a:solidFill>
                <a:srgbClr val="000000"/>
              </a:solidFill>
              <a:latin typeface="Arial" pitchFamily="34" charset="0"/>
              <a:cs typeface="Arial" pitchFamily="34" charset="0"/>
            </a:endParaRPr>
          </a:p>
        </p:txBody>
      </p:sp>
      <p:sp>
        <p:nvSpPr>
          <p:cNvPr id="7" name="6 Metin kutusu"/>
          <p:cNvSpPr txBox="1"/>
          <p:nvPr/>
        </p:nvSpPr>
        <p:spPr>
          <a:xfrm>
            <a:off x="2000232" y="2571750"/>
            <a:ext cx="7143768" cy="707886"/>
          </a:xfrm>
          <a:prstGeom prst="rect">
            <a:avLst/>
          </a:prstGeom>
          <a:noFill/>
        </p:spPr>
        <p:txBody>
          <a:bodyPr wrap="square" rtlCol="0">
            <a:spAutoFit/>
          </a:bodyPr>
          <a:lstStyle/>
          <a:p>
            <a:pPr marL="789133" lvl="1" indent="-394567">
              <a:lnSpc>
                <a:spcPts val="2400"/>
              </a:lnSpc>
              <a:buFont typeface="Wingdings" pitchFamily="2" charset="2"/>
              <a:buChar char="ü"/>
            </a:pPr>
            <a:r>
              <a:rPr lang="tr-TR" dirty="0" smtClean="0">
                <a:solidFill>
                  <a:srgbClr val="000000"/>
                </a:solidFill>
                <a:latin typeface="Arial" pitchFamily="34" charset="0"/>
                <a:cs typeface="Arial" pitchFamily="34" charset="0"/>
              </a:rPr>
              <a:t>Günlük görevleri düzenlemeye ve bunları en az zamanda ve çabayla tamamlamaya yardımcı olur</a:t>
            </a:r>
            <a:r>
              <a:rPr lang="tr-TR" dirty="0" smtClean="0">
                <a:solidFill>
                  <a:srgbClr val="000000"/>
                </a:solidFill>
                <a:latin typeface="Calibri" pitchFamily="34" charset="0"/>
              </a:rPr>
              <a:t>.</a:t>
            </a:r>
            <a:endParaRPr lang="en-US" dirty="0">
              <a:solidFill>
                <a:srgbClr val="000000"/>
              </a:solidFill>
              <a:latin typeface="Calibri" pitchFamily="34" charset="0"/>
            </a:endParaRPr>
          </a:p>
        </p:txBody>
      </p:sp>
      <p:sp>
        <p:nvSpPr>
          <p:cNvPr id="8" name="7 Metin kutusu"/>
          <p:cNvSpPr txBox="1"/>
          <p:nvPr/>
        </p:nvSpPr>
        <p:spPr>
          <a:xfrm>
            <a:off x="2143108" y="285734"/>
            <a:ext cx="6858048"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DİSİPLİNİN FAYDALARI</a:t>
            </a:r>
            <a:endParaRPr lang="tr-TR" sz="2200" b="1" dirty="0">
              <a:latin typeface="Arial" pitchFamily="34" charset="0"/>
              <a:cs typeface="Arial" pitchFamily="34" charset="0"/>
            </a:endParaRPr>
          </a:p>
        </p:txBody>
      </p:sp>
      <p:pic>
        <p:nvPicPr>
          <p:cNvPr id="3074" name="Picture 2" descr="Çalışkan Mısın ? Tembel Mi ? - Şans Uygulaması | SocialAppSpot"/>
          <p:cNvPicPr>
            <a:picLocks noChangeAspect="1" noChangeArrowheads="1"/>
          </p:cNvPicPr>
          <p:nvPr/>
        </p:nvPicPr>
        <p:blipFill>
          <a:blip r:embed="rId2"/>
          <a:srcRect/>
          <a:stretch>
            <a:fillRect/>
          </a:stretch>
        </p:blipFill>
        <p:spPr bwMode="auto">
          <a:xfrm>
            <a:off x="71438" y="1428742"/>
            <a:ext cx="2285984" cy="2286016"/>
          </a:xfrm>
          <a:prstGeom prst="rect">
            <a:avLst/>
          </a:prstGeom>
          <a:noFill/>
        </p:spPr>
      </p:pic>
    </p:spTree>
    <p:extLst>
      <p:ext uri="{BB962C8B-B14F-4D97-AF65-F5344CB8AC3E}">
        <p14:creationId xmlns="" xmlns:p14="http://schemas.microsoft.com/office/powerpoint/2010/main" val="411406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3" name="Metin kutusu 2"/>
          <p:cNvSpPr txBox="1"/>
          <p:nvPr/>
        </p:nvSpPr>
        <p:spPr>
          <a:xfrm>
            <a:off x="2483768" y="1131590"/>
            <a:ext cx="6264696" cy="1061829"/>
          </a:xfrm>
          <a:prstGeom prst="rect">
            <a:avLst/>
          </a:prstGeom>
          <a:noFill/>
        </p:spPr>
        <p:txBody>
          <a:bodyPr wrap="square" rtlCol="0">
            <a:spAutoFit/>
          </a:bodyPr>
          <a:lstStyle/>
          <a:p>
            <a:pPr marL="285750" indent="-285750">
              <a:lnSpc>
                <a:spcPct val="150000"/>
              </a:lnSpc>
              <a:buFont typeface="Wingdings" pitchFamily="2" charset="2"/>
              <a:buChar char="ü"/>
            </a:pPr>
            <a:endParaRPr lang="tr-TR" dirty="0" smtClean="0"/>
          </a:p>
          <a:p>
            <a:pPr marL="285750" indent="-285750">
              <a:buFont typeface="Wingdings" pitchFamily="2" charset="2"/>
              <a:buChar char="ü"/>
            </a:pPr>
            <a:endParaRPr lang="tr-TR" dirty="0" smtClean="0"/>
          </a:p>
          <a:p>
            <a:pPr marL="285750" indent="-285750">
              <a:buFont typeface="Wingdings" pitchFamily="2" charset="2"/>
              <a:buChar char="ü"/>
            </a:pPr>
            <a:endParaRPr lang="tr-TR" dirty="0"/>
          </a:p>
        </p:txBody>
      </p:sp>
      <p:sp>
        <p:nvSpPr>
          <p:cNvPr id="9" name="8 Metin kutusu"/>
          <p:cNvSpPr txBox="1"/>
          <p:nvPr/>
        </p:nvSpPr>
        <p:spPr>
          <a:xfrm>
            <a:off x="2214546" y="285734"/>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 NEDİR?</a:t>
            </a:r>
            <a:endParaRPr lang="tr-TR" sz="2200" b="1" dirty="0">
              <a:latin typeface="Arial" pitchFamily="34" charset="0"/>
              <a:cs typeface="Arial" pitchFamily="34" charset="0"/>
            </a:endParaRPr>
          </a:p>
        </p:txBody>
      </p:sp>
      <p:sp>
        <p:nvSpPr>
          <p:cNvPr id="13" name="12 Dikdörtgen"/>
          <p:cNvSpPr/>
          <p:nvPr/>
        </p:nvSpPr>
        <p:spPr>
          <a:xfrm>
            <a:off x="2143108" y="1857370"/>
            <a:ext cx="7000892" cy="1477328"/>
          </a:xfrm>
          <a:prstGeom prst="rect">
            <a:avLst/>
          </a:prstGeom>
        </p:spPr>
        <p:txBody>
          <a:bodyPr wrap="square">
            <a:spAutoFit/>
          </a:bodyPr>
          <a:lstStyle/>
          <a:p>
            <a:r>
              <a:rPr lang="tr-TR" dirty="0" smtClean="0">
                <a:latin typeface="Arial" pitchFamily="34" charset="0"/>
                <a:cs typeface="Arial" pitchFamily="34" charset="0"/>
              </a:rPr>
              <a:t>Bireyin çeşitli iş ve yaşam alanlarıyla ilgili görev, sorumluluk ve yükümlülüklerini yerine getirirken disiplin ve bağlılık yeteneğidir. Bireyin yaklaşımını takip etmek için bir plan olarak zihninde attığı bu adımların her birinin etkisinin farkında olarak ilerlemesine yardımcı olan bir dizi adımdır.</a:t>
            </a:r>
            <a:endParaRPr lang="tr-TR" dirty="0">
              <a:latin typeface="Arial" pitchFamily="34" charset="0"/>
              <a:cs typeface="Arial" pitchFamily="34" charset="0"/>
            </a:endParaRPr>
          </a:p>
        </p:txBody>
      </p:sp>
      <p:sp>
        <p:nvSpPr>
          <p:cNvPr id="19460" name="AutoShape 4" descr="is-plani (1) - MicroDes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2" name="AutoShape 6" descr="is-plani (1) - MicroDes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4" name="AutoShape 8" descr="is-plani (1) - MicroDes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6" name="AutoShape 10" descr="is-plani (1) - MicroDes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5" name="14 Resim" descr="is-plani-1.jpg"/>
          <p:cNvPicPr>
            <a:picLocks noChangeAspect="1"/>
          </p:cNvPicPr>
          <p:nvPr/>
        </p:nvPicPr>
        <p:blipFill>
          <a:blip r:embed="rId2"/>
          <a:stretch>
            <a:fillRect/>
          </a:stretch>
        </p:blipFill>
        <p:spPr>
          <a:xfrm>
            <a:off x="71406" y="1714494"/>
            <a:ext cx="2143140" cy="1714512"/>
          </a:xfrm>
          <a:prstGeom prst="rect">
            <a:avLst/>
          </a:prstGeom>
        </p:spPr>
      </p:pic>
    </p:spTree>
    <p:extLst>
      <p:ext uri="{BB962C8B-B14F-4D97-AF65-F5344CB8AC3E}">
        <p14:creationId xmlns="" xmlns:p14="http://schemas.microsoft.com/office/powerpoint/2010/main" val="2684627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5" name="4 Metin kutusu"/>
          <p:cNvSpPr txBox="1"/>
          <p:nvPr/>
        </p:nvSpPr>
        <p:spPr>
          <a:xfrm>
            <a:off x="1928794" y="1500180"/>
            <a:ext cx="7215206" cy="1092607"/>
          </a:xfrm>
          <a:prstGeom prst="rect">
            <a:avLst/>
          </a:prstGeom>
          <a:noFill/>
        </p:spPr>
        <p:txBody>
          <a:bodyPr wrap="square" rtlCol="0">
            <a:spAutoFit/>
          </a:bodyPr>
          <a:lstStyle/>
          <a:p>
            <a:pPr marL="814010" lvl="1" indent="-407005">
              <a:lnSpc>
                <a:spcPts val="2600"/>
              </a:lnSpc>
              <a:buFont typeface="Wingdings" pitchFamily="2" charset="2"/>
              <a:buChar char="ü"/>
            </a:pPr>
            <a:r>
              <a:rPr lang="tr-TR" dirty="0" smtClean="0">
                <a:solidFill>
                  <a:srgbClr val="000000"/>
                </a:solidFill>
                <a:latin typeface="Arial" pitchFamily="34" charset="0"/>
                <a:cs typeface="Arial" pitchFamily="34" charset="0"/>
              </a:rPr>
              <a:t>Yeterli odaklanma ve zaman gerektiren çalışma ve okumaya sıkılmadan sonuna kadar devam etme arzusuna yardımcı olur.</a:t>
            </a:r>
            <a:endParaRPr lang="en-US" dirty="0">
              <a:solidFill>
                <a:srgbClr val="000000"/>
              </a:solidFill>
              <a:latin typeface="Arial" pitchFamily="34" charset="0"/>
              <a:cs typeface="Arial" pitchFamily="34" charset="0"/>
            </a:endParaRPr>
          </a:p>
        </p:txBody>
      </p:sp>
      <p:sp>
        <p:nvSpPr>
          <p:cNvPr id="6" name="5 Metin kutusu"/>
          <p:cNvSpPr txBox="1"/>
          <p:nvPr/>
        </p:nvSpPr>
        <p:spPr>
          <a:xfrm>
            <a:off x="1928794" y="2857502"/>
            <a:ext cx="7215206" cy="707886"/>
          </a:xfrm>
          <a:prstGeom prst="rect">
            <a:avLst/>
          </a:prstGeom>
          <a:noFill/>
        </p:spPr>
        <p:txBody>
          <a:bodyPr wrap="square" rtlCol="0">
            <a:spAutoFit/>
          </a:bodyPr>
          <a:lstStyle/>
          <a:p>
            <a:pPr marL="819059" lvl="1" indent="-409529">
              <a:lnSpc>
                <a:spcPts val="2400"/>
              </a:lnSpc>
              <a:buFont typeface="Wingdings" pitchFamily="2" charset="2"/>
              <a:buChar char="ü"/>
            </a:pPr>
            <a:r>
              <a:rPr lang="tr-TR" dirty="0" smtClean="0">
                <a:solidFill>
                  <a:srgbClr val="000000"/>
                </a:solidFill>
                <a:latin typeface="Arial" pitchFamily="34" charset="0"/>
                <a:cs typeface="Arial" pitchFamily="34" charset="0"/>
              </a:rPr>
              <a:t>Uzun süre televizyon karşısında oturma alışkanlığından kurtulmanıza yardımcı olur.</a:t>
            </a:r>
            <a:endParaRPr lang="en-US" dirty="0">
              <a:solidFill>
                <a:srgbClr val="000000"/>
              </a:solidFill>
              <a:latin typeface="Arial" pitchFamily="34" charset="0"/>
              <a:cs typeface="Arial" pitchFamily="34" charset="0"/>
            </a:endParaRPr>
          </a:p>
        </p:txBody>
      </p:sp>
      <p:sp>
        <p:nvSpPr>
          <p:cNvPr id="8" name="7 Metin kutusu"/>
          <p:cNvSpPr txBox="1"/>
          <p:nvPr/>
        </p:nvSpPr>
        <p:spPr>
          <a:xfrm>
            <a:off x="3286116" y="285734"/>
            <a:ext cx="4000528" cy="430887"/>
          </a:xfrm>
          <a:prstGeom prst="rect">
            <a:avLst/>
          </a:prstGeom>
          <a:noFill/>
        </p:spPr>
        <p:txBody>
          <a:bodyPr wrap="square" rtlCol="0">
            <a:spAutoFit/>
          </a:bodyPr>
          <a:lstStyle/>
          <a:p>
            <a:r>
              <a:rPr lang="tr-TR" sz="2200" b="1" dirty="0" smtClean="0">
                <a:latin typeface="Arial" pitchFamily="34" charset="0"/>
                <a:cs typeface="Arial" pitchFamily="34" charset="0"/>
              </a:rPr>
              <a:t>ÖZ DİSİPLİNİN FAYDALARI</a:t>
            </a:r>
            <a:endParaRPr lang="tr-TR" sz="2200" b="1" dirty="0">
              <a:latin typeface="Arial" pitchFamily="34" charset="0"/>
              <a:cs typeface="Arial" pitchFamily="34" charset="0"/>
            </a:endParaRPr>
          </a:p>
        </p:txBody>
      </p:sp>
      <p:pic>
        <p:nvPicPr>
          <p:cNvPr id="2050" name="Picture 2" descr="Kitap Okumanın Faydaları Nelerdir? | IIENSTITU"/>
          <p:cNvPicPr>
            <a:picLocks noChangeAspect="1" noChangeArrowheads="1"/>
          </p:cNvPicPr>
          <p:nvPr/>
        </p:nvPicPr>
        <p:blipFill>
          <a:blip r:embed="rId2" cstate="print"/>
          <a:srcRect/>
          <a:stretch>
            <a:fillRect/>
          </a:stretch>
        </p:blipFill>
        <p:spPr bwMode="auto">
          <a:xfrm>
            <a:off x="71406" y="1500180"/>
            <a:ext cx="2286016" cy="2000264"/>
          </a:xfrm>
          <a:prstGeom prst="rect">
            <a:avLst/>
          </a:prstGeom>
          <a:noFill/>
        </p:spPr>
      </p:pic>
    </p:spTree>
    <p:extLst>
      <p:ext uri="{BB962C8B-B14F-4D97-AF65-F5344CB8AC3E}">
        <p14:creationId xmlns="" xmlns:p14="http://schemas.microsoft.com/office/powerpoint/2010/main" val="4114064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Metin kutusu 6"/>
          <p:cNvSpPr txBox="1"/>
          <p:nvPr/>
        </p:nvSpPr>
        <p:spPr>
          <a:xfrm>
            <a:off x="113276" y="4511150"/>
            <a:ext cx="1944216" cy="523220"/>
          </a:xfrm>
          <a:prstGeom prst="rect">
            <a:avLst/>
          </a:prstGeom>
          <a:noFill/>
        </p:spPr>
        <p:txBody>
          <a:bodyPr wrap="square" rtlCol="0">
            <a:spAutoFit/>
          </a:bodyPr>
          <a:lstStyle/>
          <a:p>
            <a:pPr algn="ctr"/>
            <a:r>
              <a:rPr lang="tr-TR" sz="1400" dirty="0" smtClean="0">
                <a:solidFill>
                  <a:schemeClr val="bg1">
                    <a:lumMod val="75000"/>
                  </a:schemeClr>
                </a:solidFill>
              </a:rPr>
              <a:t>SİVEREK REHBERLİK VE ARAŞTIRMA MERKEZİ </a:t>
            </a:r>
            <a:endParaRPr lang="tr-TR" sz="1400" dirty="0">
              <a:solidFill>
                <a:schemeClr val="bg1">
                  <a:lumMod val="75000"/>
                </a:schemeClr>
              </a:solidFill>
            </a:endParaRPr>
          </a:p>
        </p:txBody>
      </p:sp>
      <p:pic>
        <p:nvPicPr>
          <p:cNvPr id="2" name="Picture 2" descr="C:\Users\Kutlutekin\Desktop\şablon 2\RAM-ADRES.jpg"/>
          <p:cNvPicPr>
            <a:picLocks noChangeAspect="1" noChangeArrowheads="1"/>
          </p:cNvPicPr>
          <p:nvPr/>
        </p:nvPicPr>
        <p:blipFill>
          <a:blip r:embed="rId2"/>
          <a:srcRect/>
          <a:stretch>
            <a:fillRect/>
          </a:stretch>
        </p:blipFill>
        <p:spPr bwMode="auto">
          <a:xfrm>
            <a:off x="0" y="928676"/>
            <a:ext cx="9144000" cy="4214824"/>
          </a:xfrm>
          <a:prstGeom prst="rect">
            <a:avLst/>
          </a:prstGeom>
          <a:noFill/>
        </p:spPr>
      </p:pic>
    </p:spTree>
    <p:extLst>
      <p:ext uri="{BB962C8B-B14F-4D97-AF65-F5344CB8AC3E}">
        <p14:creationId xmlns="" xmlns:p14="http://schemas.microsoft.com/office/powerpoint/2010/main" val="3342061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3" name="Metin kutusu 2"/>
          <p:cNvSpPr txBox="1"/>
          <p:nvPr/>
        </p:nvSpPr>
        <p:spPr>
          <a:xfrm>
            <a:off x="2483768" y="1131590"/>
            <a:ext cx="6264696" cy="1061829"/>
          </a:xfrm>
          <a:prstGeom prst="rect">
            <a:avLst/>
          </a:prstGeom>
          <a:noFill/>
        </p:spPr>
        <p:txBody>
          <a:bodyPr wrap="square" rtlCol="0">
            <a:spAutoFit/>
          </a:bodyPr>
          <a:lstStyle/>
          <a:p>
            <a:pPr marL="285750" indent="-285750">
              <a:lnSpc>
                <a:spcPct val="150000"/>
              </a:lnSpc>
              <a:buFont typeface="Wingdings" pitchFamily="2" charset="2"/>
              <a:buChar char="ü"/>
            </a:pPr>
            <a:endParaRPr lang="tr-TR" dirty="0" smtClean="0"/>
          </a:p>
          <a:p>
            <a:pPr marL="285750" indent="-285750">
              <a:buFont typeface="Wingdings" pitchFamily="2" charset="2"/>
              <a:buChar char="ü"/>
            </a:pPr>
            <a:endParaRPr lang="tr-TR" dirty="0" smtClean="0"/>
          </a:p>
          <a:p>
            <a:pPr marL="285750" indent="-285750">
              <a:buFont typeface="Wingdings" pitchFamily="2" charset="2"/>
              <a:buChar char="ü"/>
            </a:pPr>
            <a:endParaRPr lang="tr-TR" dirty="0"/>
          </a:p>
        </p:txBody>
      </p:sp>
      <p:sp>
        <p:nvSpPr>
          <p:cNvPr id="9" name="8 Metin kutusu"/>
          <p:cNvSpPr txBox="1"/>
          <p:nvPr/>
        </p:nvSpPr>
        <p:spPr>
          <a:xfrm>
            <a:off x="2214546" y="214296"/>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 NEDİR?</a:t>
            </a:r>
            <a:endParaRPr lang="tr-TR" sz="2200" b="1" dirty="0">
              <a:latin typeface="Arial" pitchFamily="34" charset="0"/>
              <a:cs typeface="Arial" pitchFamily="34" charset="0"/>
            </a:endParaRPr>
          </a:p>
        </p:txBody>
      </p:sp>
      <p:pic>
        <p:nvPicPr>
          <p:cNvPr id="19458" name="Picture 2" descr="Disiplini alışkanlık haline getirmenin 7 yolu - Sosyal Medya"/>
          <p:cNvPicPr>
            <a:picLocks noChangeAspect="1" noChangeArrowheads="1"/>
          </p:cNvPicPr>
          <p:nvPr/>
        </p:nvPicPr>
        <p:blipFill>
          <a:blip r:embed="rId2"/>
          <a:srcRect/>
          <a:stretch>
            <a:fillRect/>
          </a:stretch>
        </p:blipFill>
        <p:spPr bwMode="auto">
          <a:xfrm>
            <a:off x="71406" y="1643056"/>
            <a:ext cx="2286016" cy="1754222"/>
          </a:xfrm>
          <a:prstGeom prst="rect">
            <a:avLst/>
          </a:prstGeom>
          <a:noFill/>
        </p:spPr>
      </p:pic>
      <p:sp>
        <p:nvSpPr>
          <p:cNvPr id="11" name="10 Dikdörtgen"/>
          <p:cNvSpPr/>
          <p:nvPr/>
        </p:nvSpPr>
        <p:spPr>
          <a:xfrm>
            <a:off x="2285984" y="1928808"/>
            <a:ext cx="6858016" cy="646331"/>
          </a:xfrm>
          <a:prstGeom prst="rect">
            <a:avLst/>
          </a:prstGeom>
        </p:spPr>
        <p:txBody>
          <a:bodyPr wrap="square">
            <a:spAutoFit/>
          </a:bodyPr>
          <a:lstStyle/>
          <a:p>
            <a:r>
              <a:rPr lang="tr-TR" dirty="0" smtClean="0">
                <a:latin typeface="Arial" pitchFamily="34" charset="0"/>
                <a:cs typeface="Arial" pitchFamily="34" charset="0"/>
              </a:rPr>
              <a:t>Öz disiplin, kişinin davranışlarını, duygularını ve arzularını kontrol etmek için gerekli olan zihinsel gücü tanımlar</a:t>
            </a:r>
            <a:r>
              <a:rPr lang="tr-TR" dirty="0" smtClean="0"/>
              <a:t>.</a:t>
            </a:r>
            <a:endParaRPr lang="tr-TR" dirty="0"/>
          </a:p>
        </p:txBody>
      </p:sp>
    </p:spTree>
    <p:extLst>
      <p:ext uri="{BB962C8B-B14F-4D97-AF65-F5344CB8AC3E}">
        <p14:creationId xmlns="" xmlns:p14="http://schemas.microsoft.com/office/powerpoint/2010/main" val="2684627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txBox="1">
            <a:spLocks/>
          </p:cNvSpPr>
          <p:nvPr/>
        </p:nvSpPr>
        <p:spPr>
          <a:xfrm>
            <a:off x="2143108" y="357172"/>
            <a:ext cx="7215206" cy="428628"/>
          </a:xfrm>
          <a:prstGeom prst="rect">
            <a:avLst/>
          </a:prstGeom>
        </p:spPr>
        <p:txBody>
          <a:bodyPr vert="horz" lIns="91440" tIns="45720" rIns="91440" bIns="45720" rtlCol="0">
            <a:normAutofit/>
          </a:bodyPr>
          <a:lstStyle/>
          <a:p>
            <a:pPr lvl="0" algn="ctr">
              <a:spcBef>
                <a:spcPct val="20000"/>
              </a:spcBef>
              <a:defRPr/>
            </a:pPr>
            <a:endParaRPr lang="tr-TR" sz="2000" b="1" dirty="0" smtClean="0">
              <a:solidFill>
                <a:schemeClr val="bg1"/>
              </a:solidFill>
              <a:latin typeface="Arial Unicode MS" pitchFamily="34" charset="-128"/>
              <a:ea typeface="Arial Unicode MS" pitchFamily="34" charset="-128"/>
              <a:cs typeface="Arial Unicode MS" pitchFamily="34" charset="-128"/>
            </a:endParaRPr>
          </a:p>
        </p:txBody>
      </p:sp>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6" name="5 Metin kutusu"/>
          <p:cNvSpPr txBox="1"/>
          <p:nvPr/>
        </p:nvSpPr>
        <p:spPr>
          <a:xfrm>
            <a:off x="2214546" y="285734"/>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DİSİPLİNİN ÖNEMİ</a:t>
            </a:r>
            <a:endParaRPr lang="tr-TR" sz="2200" b="1" dirty="0">
              <a:latin typeface="Arial" pitchFamily="34" charset="0"/>
              <a:cs typeface="Arial" pitchFamily="34" charset="0"/>
            </a:endParaRPr>
          </a:p>
        </p:txBody>
      </p:sp>
      <p:sp>
        <p:nvSpPr>
          <p:cNvPr id="7" name="6 Metin kutusu"/>
          <p:cNvSpPr txBox="1"/>
          <p:nvPr/>
        </p:nvSpPr>
        <p:spPr>
          <a:xfrm>
            <a:off x="4214810" y="357172"/>
            <a:ext cx="184731" cy="369332"/>
          </a:xfrm>
          <a:prstGeom prst="rect">
            <a:avLst/>
          </a:prstGeom>
          <a:noFill/>
        </p:spPr>
        <p:txBody>
          <a:bodyPr wrap="none" rtlCol="0">
            <a:spAutoFit/>
          </a:bodyPr>
          <a:lstStyle/>
          <a:p>
            <a:endParaRPr lang="tr-TR" dirty="0"/>
          </a:p>
        </p:txBody>
      </p:sp>
      <p:sp>
        <p:nvSpPr>
          <p:cNvPr id="9" name="8 Metin kutusu"/>
          <p:cNvSpPr txBox="1"/>
          <p:nvPr/>
        </p:nvSpPr>
        <p:spPr>
          <a:xfrm>
            <a:off x="2214546" y="1571618"/>
            <a:ext cx="6929454" cy="707886"/>
          </a:xfrm>
          <a:prstGeom prst="rect">
            <a:avLst/>
          </a:prstGeom>
          <a:noFill/>
        </p:spPr>
        <p:txBody>
          <a:bodyPr wrap="square" rtlCol="0">
            <a:spAutoFit/>
          </a:bodyPr>
          <a:lstStyle/>
          <a:p>
            <a:pPr>
              <a:lnSpc>
                <a:spcPts val="2400"/>
              </a:lnSpc>
              <a:spcBef>
                <a:spcPct val="0"/>
              </a:spcBef>
              <a:buFont typeface="Wingdings" pitchFamily="2" charset="2"/>
              <a:buChar char="ü"/>
            </a:pPr>
            <a:r>
              <a:rPr lang="tr-TR" dirty="0" smtClean="0">
                <a:solidFill>
                  <a:srgbClr val="171717"/>
                </a:solidFill>
                <a:latin typeface="Arial" pitchFamily="34" charset="0"/>
                <a:cs typeface="Arial" pitchFamily="34" charset="0"/>
              </a:rPr>
              <a:t>Birey</a:t>
            </a:r>
            <a:r>
              <a:rPr lang="en-US" dirty="0" smtClean="0">
                <a:solidFill>
                  <a:srgbClr val="171717"/>
                </a:solidFill>
                <a:latin typeface="Arial" pitchFamily="34" charset="0"/>
                <a:cs typeface="Arial" pitchFamily="34" charset="0"/>
              </a:rPr>
              <a:t> </a:t>
            </a:r>
            <a:r>
              <a:rPr lang="tr-TR" dirty="0" smtClean="0">
                <a:solidFill>
                  <a:srgbClr val="171717"/>
                </a:solidFill>
                <a:latin typeface="Arial" pitchFamily="34" charset="0"/>
                <a:cs typeface="Arial" pitchFamily="34" charset="0"/>
              </a:rPr>
              <a:t>kendini kontrol etme ve böylece toplumun üyelerini  bir bütün olarak kontrol etme yeteneği kazanır.</a:t>
            </a:r>
            <a:endParaRPr lang="en-US" dirty="0">
              <a:solidFill>
                <a:srgbClr val="171717"/>
              </a:solidFill>
              <a:latin typeface="Arial" pitchFamily="34" charset="0"/>
              <a:cs typeface="Arial" pitchFamily="34" charset="0"/>
            </a:endParaRPr>
          </a:p>
        </p:txBody>
      </p:sp>
      <p:sp>
        <p:nvSpPr>
          <p:cNvPr id="11" name="10 Metin kutusu"/>
          <p:cNvSpPr txBox="1"/>
          <p:nvPr/>
        </p:nvSpPr>
        <p:spPr>
          <a:xfrm>
            <a:off x="2214546" y="2786064"/>
            <a:ext cx="6929454" cy="646331"/>
          </a:xfrm>
          <a:prstGeom prst="rect">
            <a:avLst/>
          </a:prstGeom>
          <a:noFill/>
        </p:spPr>
        <p:txBody>
          <a:bodyPr wrap="square" rtlCol="0">
            <a:spAutoFit/>
          </a:bodyPr>
          <a:lstStyle/>
          <a:p>
            <a:pPr>
              <a:buFont typeface="Wingdings" pitchFamily="2" charset="2"/>
              <a:buChar char="ü"/>
            </a:pPr>
            <a:r>
              <a:rPr lang="tr-TR" dirty="0" smtClean="0">
                <a:latin typeface="Arial" pitchFamily="34" charset="0"/>
                <a:cs typeface="Arial" pitchFamily="34" charset="0"/>
              </a:rPr>
              <a:t>Çocuğun her zaman disipline olmasına ve ev ödevi gibi kendisinden istenen şeyleri yapmasına yardımcı olur.</a:t>
            </a:r>
            <a:endParaRPr lang="tr-TR" dirty="0">
              <a:latin typeface="Arial" pitchFamily="34" charset="0"/>
              <a:cs typeface="Arial" pitchFamily="34" charset="0"/>
            </a:endParaRPr>
          </a:p>
        </p:txBody>
      </p:sp>
      <p:pic>
        <p:nvPicPr>
          <p:cNvPr id="18434" name="Picture 2" descr="Çocuklara ödev yapma alışkanlığı kazandırmanın yolları - Ev Öğretmeni"/>
          <p:cNvPicPr>
            <a:picLocks noChangeAspect="1" noChangeArrowheads="1"/>
          </p:cNvPicPr>
          <p:nvPr/>
        </p:nvPicPr>
        <p:blipFill>
          <a:blip r:embed="rId2"/>
          <a:srcRect/>
          <a:stretch>
            <a:fillRect/>
          </a:stretch>
        </p:blipFill>
        <p:spPr bwMode="auto">
          <a:xfrm>
            <a:off x="71406" y="1428742"/>
            <a:ext cx="2143140" cy="22860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txBox="1">
            <a:spLocks/>
          </p:cNvSpPr>
          <p:nvPr/>
        </p:nvSpPr>
        <p:spPr>
          <a:xfrm>
            <a:off x="2071670" y="285735"/>
            <a:ext cx="7215206" cy="428628"/>
          </a:xfrm>
          <a:prstGeom prst="rect">
            <a:avLst/>
          </a:prstGeom>
        </p:spPr>
        <p:txBody>
          <a:bodyPr vert="horz" lIns="91440" tIns="45720" rIns="91440" bIns="45720" rtlCol="0">
            <a:normAutofit/>
          </a:bodyPr>
          <a:lstStyle/>
          <a:p>
            <a:pPr lvl="0" algn="ctr">
              <a:spcBef>
                <a:spcPct val="20000"/>
              </a:spcBef>
              <a:defRPr/>
            </a:pPr>
            <a:endParaRPr lang="tr-TR" b="1" dirty="0" smtClean="0">
              <a:solidFill>
                <a:schemeClr val="bg1"/>
              </a:solidFill>
              <a:latin typeface="Times New Roman" pitchFamily="18" charset="0"/>
              <a:ea typeface="Arial Unicode MS" pitchFamily="34" charset="-128"/>
              <a:cs typeface="Times New Roman" pitchFamily="18" charset="0"/>
            </a:endParaRPr>
          </a:p>
        </p:txBody>
      </p:sp>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8" name="7 Metin kutusu"/>
          <p:cNvSpPr txBox="1"/>
          <p:nvPr/>
        </p:nvSpPr>
        <p:spPr>
          <a:xfrm>
            <a:off x="2357422" y="1428742"/>
            <a:ext cx="6786578" cy="646331"/>
          </a:xfrm>
          <a:prstGeom prst="rect">
            <a:avLst/>
          </a:prstGeom>
          <a:noFill/>
        </p:spPr>
        <p:txBody>
          <a:bodyPr wrap="square" rtlCol="0">
            <a:spAutoFit/>
          </a:bodyPr>
          <a:lstStyle/>
          <a:p>
            <a:pPr>
              <a:buFont typeface="Wingdings" pitchFamily="2" charset="2"/>
              <a:buChar char="ü"/>
            </a:pPr>
            <a:r>
              <a:rPr lang="tr-TR" dirty="0" smtClean="0">
                <a:latin typeface="Arial" pitchFamily="34" charset="0"/>
                <a:cs typeface="Arial" pitchFamily="34" charset="0"/>
              </a:rPr>
              <a:t>Başkalarıyla ilgilenirken ve gerektiğinde onlara yardım ederken doğru davranışları öğrenir. </a:t>
            </a:r>
            <a:endParaRPr lang="tr-TR" dirty="0">
              <a:latin typeface="Arial" pitchFamily="34" charset="0"/>
              <a:cs typeface="Arial" pitchFamily="34" charset="0"/>
            </a:endParaRPr>
          </a:p>
        </p:txBody>
      </p:sp>
      <p:sp>
        <p:nvSpPr>
          <p:cNvPr id="11" name="10 Metin kutusu"/>
          <p:cNvSpPr txBox="1"/>
          <p:nvPr/>
        </p:nvSpPr>
        <p:spPr>
          <a:xfrm>
            <a:off x="2357422" y="2714626"/>
            <a:ext cx="6786578" cy="646331"/>
          </a:xfrm>
          <a:prstGeom prst="rect">
            <a:avLst/>
          </a:prstGeom>
          <a:noFill/>
        </p:spPr>
        <p:txBody>
          <a:bodyPr wrap="square" rtlCol="0">
            <a:spAutoFit/>
          </a:bodyPr>
          <a:lstStyle/>
          <a:p>
            <a:pPr>
              <a:buFont typeface="Wingdings" pitchFamily="2" charset="2"/>
              <a:buChar char="ü"/>
            </a:pPr>
            <a:r>
              <a:rPr lang="tr-TR" dirty="0" smtClean="0">
                <a:latin typeface="Arial" pitchFamily="34" charset="0"/>
                <a:cs typeface="Arial" pitchFamily="34" charset="0"/>
              </a:rPr>
              <a:t>Çocuğun hayatta doğru ve önemli kararlar vermesine yardımcı olur.</a:t>
            </a:r>
            <a:endParaRPr lang="tr-TR" dirty="0">
              <a:latin typeface="Arial" pitchFamily="34" charset="0"/>
              <a:cs typeface="Arial" pitchFamily="34" charset="0"/>
            </a:endParaRPr>
          </a:p>
        </p:txBody>
      </p:sp>
      <p:pic>
        <p:nvPicPr>
          <p:cNvPr id="12" name="11 Resim" descr="öz dispilin 7.jpg"/>
          <p:cNvPicPr>
            <a:picLocks noChangeAspect="1"/>
          </p:cNvPicPr>
          <p:nvPr/>
        </p:nvPicPr>
        <p:blipFill>
          <a:blip r:embed="rId2"/>
          <a:stretch>
            <a:fillRect/>
          </a:stretch>
        </p:blipFill>
        <p:spPr>
          <a:xfrm>
            <a:off x="71406" y="1500180"/>
            <a:ext cx="2286016" cy="1928826"/>
          </a:xfrm>
          <a:prstGeom prst="rect">
            <a:avLst/>
          </a:prstGeom>
        </p:spPr>
      </p:pic>
      <p:sp>
        <p:nvSpPr>
          <p:cNvPr id="13" name="12 Metin kutusu"/>
          <p:cNvSpPr txBox="1"/>
          <p:nvPr/>
        </p:nvSpPr>
        <p:spPr>
          <a:xfrm>
            <a:off x="2143108" y="285734"/>
            <a:ext cx="7000892"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DİSİPLİNİN ÖNEMİ</a:t>
            </a:r>
            <a:endParaRPr lang="tr-TR"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txBox="1">
            <a:spLocks/>
          </p:cNvSpPr>
          <p:nvPr/>
        </p:nvSpPr>
        <p:spPr>
          <a:xfrm>
            <a:off x="1928794" y="285735"/>
            <a:ext cx="7215206" cy="428628"/>
          </a:xfrm>
          <a:prstGeom prst="rect">
            <a:avLst/>
          </a:prstGeom>
        </p:spPr>
        <p:txBody>
          <a:bodyPr vert="horz" lIns="91440" tIns="45720" rIns="91440" bIns="45720" rtlCol="0">
            <a:normAutofit/>
          </a:bodyPr>
          <a:lstStyle/>
          <a:p>
            <a:pPr lvl="0" algn="ctr">
              <a:spcBef>
                <a:spcPct val="20000"/>
              </a:spcBef>
              <a:defRPr/>
            </a:pPr>
            <a:endParaRPr lang="tr-TR" sz="2000" b="1" dirty="0" smtClean="0">
              <a:solidFill>
                <a:schemeClr val="bg1"/>
              </a:solidFill>
              <a:latin typeface="Arial Unicode MS" pitchFamily="34" charset="-128"/>
              <a:ea typeface="Arial Unicode MS" pitchFamily="34" charset="-128"/>
              <a:cs typeface="Arial Unicode MS" pitchFamily="34" charset="-128"/>
            </a:endParaRPr>
          </a:p>
        </p:txBody>
      </p:sp>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9" name="8 Metin kutusu"/>
          <p:cNvSpPr txBox="1"/>
          <p:nvPr/>
        </p:nvSpPr>
        <p:spPr>
          <a:xfrm>
            <a:off x="2143108" y="1928808"/>
            <a:ext cx="6858048" cy="1200329"/>
          </a:xfrm>
          <a:prstGeom prst="rect">
            <a:avLst/>
          </a:prstGeom>
          <a:noFill/>
        </p:spPr>
        <p:txBody>
          <a:bodyPr wrap="square" rtlCol="0">
            <a:spAutoFit/>
          </a:bodyPr>
          <a:lstStyle/>
          <a:p>
            <a:pPr>
              <a:buFont typeface="Wingdings" pitchFamily="2" charset="2"/>
              <a:buChar char="ü"/>
            </a:pPr>
            <a:r>
              <a:rPr lang="tr-TR" dirty="0" smtClean="0">
                <a:latin typeface="Arial" pitchFamily="34" charset="0"/>
                <a:cs typeface="Arial" pitchFamily="34" charset="0"/>
              </a:rPr>
              <a:t>Zaman yönetimi, ev işleri ve diğer maddi meseleler dahil olmak üzere çeşitli konularda kendine güvenmeyi öğrenmek için çocuğun görevlerini tamamlarken ebeveynlere olan bağımlılığının azaltmasına yardımcı olur.</a:t>
            </a:r>
            <a:endParaRPr lang="tr-TR" dirty="0">
              <a:latin typeface="Arial" pitchFamily="34" charset="0"/>
              <a:cs typeface="Arial" pitchFamily="34" charset="0"/>
            </a:endParaRPr>
          </a:p>
        </p:txBody>
      </p:sp>
      <p:sp>
        <p:nvSpPr>
          <p:cNvPr id="11" name="10 Metin kutusu"/>
          <p:cNvSpPr txBox="1"/>
          <p:nvPr/>
        </p:nvSpPr>
        <p:spPr>
          <a:xfrm>
            <a:off x="2214546" y="214296"/>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DİSİPLİNİN ÖNEMİ</a:t>
            </a:r>
            <a:endParaRPr lang="tr-TR" sz="2200" b="1" dirty="0">
              <a:latin typeface="Arial" pitchFamily="34" charset="0"/>
              <a:cs typeface="Arial" pitchFamily="34" charset="0"/>
            </a:endParaRPr>
          </a:p>
        </p:txBody>
      </p:sp>
      <p:sp>
        <p:nvSpPr>
          <p:cNvPr id="16388" name="AutoShape 4" descr="Zaman Yönetimi Nedir ve Neden Gereklidir? | IIENSTIT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0" name="AutoShape 6" descr="Zaman Yönetimi Nedir ve Neden Gereklidir? | IIENSTIT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Zaman Yönetimi Nedir ve Neden Gereklidir? | IIENSTIT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4" name="AutoShape 10" descr="Zaman Yönetimi Nedir ve Neden Gereklidir? | IIENSTIT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396" name="Picture 12" descr="Zaman Yönetimi Nedir ve Neden Gereklidir? | IIENSTITU"/>
          <p:cNvPicPr>
            <a:picLocks noChangeAspect="1" noChangeArrowheads="1"/>
          </p:cNvPicPr>
          <p:nvPr/>
        </p:nvPicPr>
        <p:blipFill>
          <a:blip r:embed="rId2" cstate="print"/>
          <a:srcRect/>
          <a:stretch>
            <a:fillRect/>
          </a:stretch>
        </p:blipFill>
        <p:spPr bwMode="auto">
          <a:xfrm>
            <a:off x="71406" y="1643056"/>
            <a:ext cx="2143140" cy="1714512"/>
          </a:xfrm>
          <a:prstGeom prst="rect">
            <a:avLst/>
          </a:prstGeom>
          <a:noFill/>
        </p:spPr>
      </p:pic>
    </p:spTree>
    <p:extLst>
      <p:ext uri="{BB962C8B-B14F-4D97-AF65-F5344CB8AC3E}">
        <p14:creationId xmlns="" xmlns:p14="http://schemas.microsoft.com/office/powerpoint/2010/main" val="260179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txBox="1">
            <a:spLocks/>
          </p:cNvSpPr>
          <p:nvPr/>
        </p:nvSpPr>
        <p:spPr>
          <a:xfrm>
            <a:off x="1928794" y="285735"/>
            <a:ext cx="7215206" cy="428628"/>
          </a:xfrm>
          <a:prstGeom prst="rect">
            <a:avLst/>
          </a:prstGeom>
        </p:spPr>
        <p:txBody>
          <a:bodyPr vert="horz" lIns="91440" tIns="45720" rIns="91440" bIns="45720" rtlCol="0">
            <a:normAutofit/>
          </a:bodyPr>
          <a:lstStyle/>
          <a:p>
            <a:pPr lvl="0" algn="ctr">
              <a:spcBef>
                <a:spcPct val="20000"/>
              </a:spcBef>
              <a:defRPr/>
            </a:pPr>
            <a:endParaRPr lang="tr-TR" sz="2000" b="1" dirty="0" smtClean="0">
              <a:solidFill>
                <a:schemeClr val="bg1"/>
              </a:solidFill>
              <a:latin typeface="Arial Unicode MS" pitchFamily="34" charset="-128"/>
              <a:ea typeface="Arial Unicode MS" pitchFamily="34" charset="-128"/>
              <a:cs typeface="Arial Unicode MS" pitchFamily="34" charset="-128"/>
            </a:endParaRPr>
          </a:p>
        </p:txBody>
      </p:sp>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6" name="5 Metin kutusu"/>
          <p:cNvSpPr txBox="1"/>
          <p:nvPr/>
        </p:nvSpPr>
        <p:spPr>
          <a:xfrm>
            <a:off x="2214546" y="285734"/>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 STRATEJİSİ </a:t>
            </a:r>
            <a:endParaRPr lang="tr-TR" sz="2200" b="1" dirty="0">
              <a:latin typeface="Arial" pitchFamily="34" charset="0"/>
              <a:cs typeface="Arial" pitchFamily="34" charset="0"/>
            </a:endParaRPr>
          </a:p>
        </p:txBody>
      </p:sp>
      <p:sp>
        <p:nvSpPr>
          <p:cNvPr id="7" name="6 Metin kutusu"/>
          <p:cNvSpPr txBox="1"/>
          <p:nvPr/>
        </p:nvSpPr>
        <p:spPr>
          <a:xfrm>
            <a:off x="2285984" y="2786064"/>
            <a:ext cx="6715172" cy="646331"/>
          </a:xfrm>
          <a:prstGeom prst="rect">
            <a:avLst/>
          </a:prstGeom>
          <a:noFill/>
        </p:spPr>
        <p:txBody>
          <a:bodyPr wrap="square" rtlCol="0">
            <a:spAutoFit/>
          </a:bodyPr>
          <a:lstStyle/>
          <a:p>
            <a:r>
              <a:rPr lang="tr-TR" dirty="0" smtClean="0">
                <a:solidFill>
                  <a:srgbClr val="171717"/>
                </a:solidFill>
                <a:latin typeface="Arial" pitchFamily="34" charset="0"/>
                <a:cs typeface="Arial" pitchFamily="34" charset="0"/>
              </a:rPr>
              <a:t>Hayatta öz disiplin stratejisi ve bireyin bunu yapmak için izlemesi ve uyması gereken bazı adımlar ve davranışlar vardır.</a:t>
            </a:r>
            <a:endParaRPr lang="tr-TR" dirty="0">
              <a:latin typeface="Arial" pitchFamily="34" charset="0"/>
              <a:cs typeface="Arial" pitchFamily="34" charset="0"/>
            </a:endParaRPr>
          </a:p>
        </p:txBody>
      </p:sp>
      <p:sp>
        <p:nvSpPr>
          <p:cNvPr id="9" name="8 Metin kutusu"/>
          <p:cNvSpPr txBox="1"/>
          <p:nvPr/>
        </p:nvSpPr>
        <p:spPr>
          <a:xfrm>
            <a:off x="3000364" y="1714494"/>
            <a:ext cx="71438" cy="369332"/>
          </a:xfrm>
          <a:prstGeom prst="rect">
            <a:avLst/>
          </a:prstGeom>
          <a:noFill/>
        </p:spPr>
        <p:txBody>
          <a:bodyPr wrap="square" rtlCol="0">
            <a:spAutoFit/>
          </a:bodyPr>
          <a:lstStyle/>
          <a:p>
            <a:endParaRPr lang="tr-TR" dirty="0"/>
          </a:p>
        </p:txBody>
      </p:sp>
      <p:sp>
        <p:nvSpPr>
          <p:cNvPr id="10" name="9 Metin kutusu"/>
          <p:cNvSpPr txBox="1"/>
          <p:nvPr/>
        </p:nvSpPr>
        <p:spPr>
          <a:xfrm>
            <a:off x="2285984" y="1785932"/>
            <a:ext cx="6858016" cy="646331"/>
          </a:xfrm>
          <a:prstGeom prst="rect">
            <a:avLst/>
          </a:prstGeom>
          <a:noFill/>
        </p:spPr>
        <p:txBody>
          <a:bodyPr wrap="square" rtlCol="0">
            <a:spAutoFit/>
          </a:bodyPr>
          <a:lstStyle/>
          <a:p>
            <a:r>
              <a:rPr lang="tr-TR" dirty="0" smtClean="0">
                <a:latin typeface="Arial" pitchFamily="34" charset="0"/>
                <a:cs typeface="Arial" pitchFamily="34" charset="0"/>
              </a:rPr>
              <a:t>Öz disiplin başarıya giden ilk yoldur ve çeşitli toplumlarda ve kültürlerde bunun önemi her zaman vurgulanır. </a:t>
            </a:r>
            <a:endParaRPr lang="tr-TR" dirty="0">
              <a:latin typeface="Arial" pitchFamily="34" charset="0"/>
              <a:cs typeface="Arial" pitchFamily="34" charset="0"/>
            </a:endParaRPr>
          </a:p>
        </p:txBody>
      </p:sp>
      <p:sp>
        <p:nvSpPr>
          <p:cNvPr id="15362" name="AutoShape 2" descr="Strateji Nedir, Seviyeleri Nelerdir? – Kobi Vad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5364" name="AutoShape 4" descr="Strateji Nedir, Seviyeleri Nelerdir? – Kobi Vad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5366" name="AutoShape 6" descr="STRATEJİ NEDİR, NASIL OLUŞTURULUR? – Sahipkıran Stratejik Araştırmalar  Merkezi – SAS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5368" name="AutoShape 8" descr="STRATEJİ NEDİR, NASIL OLUŞTURULUR? – Sahipkıran Stratejik Araştırmalar  Merkezi – SAS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5370" name="Picture 10" descr="Başarı ve Strateji | Stratejik Araştırmalar ve Geliştirme Derneği"/>
          <p:cNvPicPr>
            <a:picLocks noChangeAspect="1" noChangeArrowheads="1"/>
          </p:cNvPicPr>
          <p:nvPr/>
        </p:nvPicPr>
        <p:blipFill>
          <a:blip r:embed="rId2"/>
          <a:srcRect/>
          <a:stretch>
            <a:fillRect/>
          </a:stretch>
        </p:blipFill>
        <p:spPr bwMode="auto">
          <a:xfrm>
            <a:off x="71406" y="1643056"/>
            <a:ext cx="2214578" cy="20002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txBox="1">
            <a:spLocks/>
          </p:cNvSpPr>
          <p:nvPr/>
        </p:nvSpPr>
        <p:spPr>
          <a:xfrm>
            <a:off x="1928794" y="285735"/>
            <a:ext cx="7215206" cy="428628"/>
          </a:xfrm>
          <a:prstGeom prst="rect">
            <a:avLst/>
          </a:prstGeom>
        </p:spPr>
        <p:txBody>
          <a:bodyPr vert="horz" lIns="91440" tIns="45720" rIns="91440" bIns="45720" rtlCol="0">
            <a:normAutofit/>
          </a:bodyPr>
          <a:lstStyle/>
          <a:p>
            <a:pPr lvl="0" algn="ctr">
              <a:spcBef>
                <a:spcPct val="20000"/>
              </a:spcBef>
              <a:defRPr/>
            </a:pPr>
            <a:endParaRPr lang="tr-TR" sz="2000" b="1" dirty="0" smtClean="0">
              <a:solidFill>
                <a:schemeClr val="bg1"/>
              </a:solidFill>
              <a:latin typeface="Arial Unicode MS" pitchFamily="34" charset="-128"/>
              <a:ea typeface="Arial Unicode MS" pitchFamily="34" charset="-128"/>
              <a:cs typeface="Arial Unicode MS" pitchFamily="34" charset="-128"/>
            </a:endParaRPr>
          </a:p>
        </p:txBody>
      </p:sp>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6" name="5 Metin kutusu"/>
          <p:cNvSpPr txBox="1"/>
          <p:nvPr/>
        </p:nvSpPr>
        <p:spPr>
          <a:xfrm>
            <a:off x="2285984" y="1428742"/>
            <a:ext cx="3178947" cy="430887"/>
          </a:xfrm>
          <a:prstGeom prst="rect">
            <a:avLst/>
          </a:prstGeom>
          <a:noFill/>
        </p:spPr>
        <p:txBody>
          <a:bodyPr wrap="none" rtlCol="0">
            <a:spAutoFit/>
          </a:bodyPr>
          <a:lstStyle/>
          <a:p>
            <a:pPr marL="342900" indent="-342900">
              <a:buFont typeface="+mj-lt"/>
              <a:buAutoNum type="arabicPeriod"/>
            </a:pPr>
            <a:r>
              <a:rPr lang="tr-TR" sz="2200" b="1" dirty="0" smtClean="0">
                <a:latin typeface="Arial" pitchFamily="34" charset="0"/>
                <a:cs typeface="Arial" pitchFamily="34" charset="0"/>
              </a:rPr>
              <a:t>Öncelikleri Tanımla </a:t>
            </a:r>
            <a:endParaRPr lang="tr-TR" sz="2200" b="1" dirty="0">
              <a:latin typeface="Arial" pitchFamily="34" charset="0"/>
              <a:cs typeface="Arial" pitchFamily="34" charset="0"/>
            </a:endParaRPr>
          </a:p>
        </p:txBody>
      </p:sp>
      <p:sp>
        <p:nvSpPr>
          <p:cNvPr id="7" name="6 Metin kutusu"/>
          <p:cNvSpPr txBox="1"/>
          <p:nvPr/>
        </p:nvSpPr>
        <p:spPr>
          <a:xfrm>
            <a:off x="2285984" y="1857370"/>
            <a:ext cx="6858016" cy="1015663"/>
          </a:xfrm>
          <a:prstGeom prst="rect">
            <a:avLst/>
          </a:prstGeom>
          <a:noFill/>
        </p:spPr>
        <p:txBody>
          <a:bodyPr wrap="square" rtlCol="0">
            <a:spAutoFit/>
          </a:bodyPr>
          <a:lstStyle/>
          <a:p>
            <a:pPr>
              <a:lnSpc>
                <a:spcPts val="2400"/>
              </a:lnSpc>
              <a:spcBef>
                <a:spcPct val="0"/>
              </a:spcBef>
            </a:pPr>
            <a:r>
              <a:rPr lang="tr-TR" dirty="0" smtClean="0">
                <a:solidFill>
                  <a:srgbClr val="000000"/>
                </a:solidFill>
                <a:latin typeface="Arial" pitchFamily="34" charset="0"/>
                <a:cs typeface="Arial" pitchFamily="34" charset="0"/>
              </a:rPr>
              <a:t>Öncelikler</a:t>
            </a:r>
            <a:r>
              <a:rPr lang="en-US" dirty="0" smtClean="0">
                <a:solidFill>
                  <a:srgbClr val="000000"/>
                </a:solidFill>
                <a:latin typeface="Arial" pitchFamily="34" charset="0"/>
                <a:cs typeface="Arial" pitchFamily="34" charset="0"/>
              </a:rPr>
              <a:t>, </a:t>
            </a:r>
            <a:r>
              <a:rPr lang="tr-TR" dirty="0" smtClean="0">
                <a:solidFill>
                  <a:srgbClr val="000000"/>
                </a:solidFill>
                <a:latin typeface="Arial" pitchFamily="34" charset="0"/>
                <a:cs typeface="Arial" pitchFamily="34" charset="0"/>
              </a:rPr>
              <a:t>bir kişinin uyması gereken en önemli prosedürler arasındandır  ve öz disiplin aşamasına geldiğinin söylenebilmesi için bunlara da uyması gerekir.</a:t>
            </a:r>
            <a:endParaRPr lang="en-US" dirty="0">
              <a:solidFill>
                <a:srgbClr val="000000"/>
              </a:solidFill>
              <a:latin typeface="Arial" pitchFamily="34" charset="0"/>
              <a:cs typeface="Arial" pitchFamily="34" charset="0"/>
            </a:endParaRPr>
          </a:p>
        </p:txBody>
      </p:sp>
      <p:sp>
        <p:nvSpPr>
          <p:cNvPr id="10" name="9 Metin kutusu"/>
          <p:cNvSpPr txBox="1"/>
          <p:nvPr/>
        </p:nvSpPr>
        <p:spPr>
          <a:xfrm>
            <a:off x="2214546" y="285734"/>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 STRATEJİSİ </a:t>
            </a:r>
            <a:endParaRPr lang="tr-TR" sz="2200" b="1" dirty="0">
              <a:latin typeface="Arial" pitchFamily="34" charset="0"/>
              <a:cs typeface="Arial" pitchFamily="34" charset="0"/>
            </a:endParaRPr>
          </a:p>
        </p:txBody>
      </p:sp>
      <p:pic>
        <p:nvPicPr>
          <p:cNvPr id="14338" name="Picture 2" descr="Stephen Covey&amp;#39;in Zaman Yönetimi Matrisi - Aklınızı Keşfedin"/>
          <p:cNvPicPr>
            <a:picLocks noChangeAspect="1" noChangeArrowheads="1"/>
          </p:cNvPicPr>
          <p:nvPr/>
        </p:nvPicPr>
        <p:blipFill>
          <a:blip r:embed="rId2"/>
          <a:srcRect/>
          <a:stretch>
            <a:fillRect/>
          </a:stretch>
        </p:blipFill>
        <p:spPr bwMode="auto">
          <a:xfrm>
            <a:off x="71406" y="1357304"/>
            <a:ext cx="2286016" cy="2143140"/>
          </a:xfrm>
          <a:prstGeom prst="rect">
            <a:avLst/>
          </a:prstGeom>
          <a:noFill/>
        </p:spPr>
      </p:pic>
    </p:spTree>
    <p:extLst>
      <p:ext uri="{BB962C8B-B14F-4D97-AF65-F5344CB8AC3E}">
        <p14:creationId xmlns="" xmlns:p14="http://schemas.microsoft.com/office/powerpoint/2010/main" val="220095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txBox="1">
            <a:spLocks/>
          </p:cNvSpPr>
          <p:nvPr/>
        </p:nvSpPr>
        <p:spPr>
          <a:xfrm>
            <a:off x="1928794" y="285735"/>
            <a:ext cx="7215206" cy="428628"/>
          </a:xfrm>
          <a:prstGeom prst="rect">
            <a:avLst/>
          </a:prstGeom>
        </p:spPr>
        <p:txBody>
          <a:bodyPr vert="horz" lIns="91440" tIns="45720" rIns="91440" bIns="45720" rtlCol="0">
            <a:normAutofit/>
          </a:bodyPr>
          <a:lstStyle/>
          <a:p>
            <a:pPr lvl="0" algn="ctr">
              <a:spcBef>
                <a:spcPct val="20000"/>
              </a:spcBef>
              <a:defRPr/>
            </a:pPr>
            <a:endParaRPr lang="tr-TR" sz="2000" b="1" dirty="0" smtClean="0">
              <a:solidFill>
                <a:schemeClr val="bg1"/>
              </a:solidFill>
              <a:latin typeface="Arial Unicode MS" pitchFamily="34" charset="-128"/>
              <a:ea typeface="Arial Unicode MS" pitchFamily="34" charset="-128"/>
              <a:cs typeface="Arial Unicode MS" pitchFamily="34" charset="-128"/>
            </a:endParaRPr>
          </a:p>
        </p:txBody>
      </p:sp>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6" name="5 Metin kutusu"/>
          <p:cNvSpPr txBox="1"/>
          <p:nvPr/>
        </p:nvSpPr>
        <p:spPr>
          <a:xfrm>
            <a:off x="2428860" y="1571618"/>
            <a:ext cx="6286544" cy="430887"/>
          </a:xfrm>
          <a:prstGeom prst="rect">
            <a:avLst/>
          </a:prstGeom>
          <a:noFill/>
        </p:spPr>
        <p:txBody>
          <a:bodyPr wrap="square" rtlCol="0">
            <a:spAutoFit/>
          </a:bodyPr>
          <a:lstStyle/>
          <a:p>
            <a:pPr marL="342900" indent="-342900"/>
            <a:r>
              <a:rPr lang="tr-TR" sz="2200" b="1" dirty="0" smtClean="0">
                <a:latin typeface="Arial" pitchFamily="34" charset="0"/>
                <a:cs typeface="Arial" pitchFamily="34" charset="0"/>
              </a:rPr>
              <a:t>2. Esneklik ve İyi Düşünme</a:t>
            </a:r>
            <a:endParaRPr lang="tr-TR" sz="2200" b="1" dirty="0">
              <a:latin typeface="Arial" pitchFamily="34" charset="0"/>
              <a:cs typeface="Arial" pitchFamily="34" charset="0"/>
            </a:endParaRPr>
          </a:p>
        </p:txBody>
      </p:sp>
      <p:sp>
        <p:nvSpPr>
          <p:cNvPr id="7" name="6 Metin kutusu"/>
          <p:cNvSpPr txBox="1"/>
          <p:nvPr/>
        </p:nvSpPr>
        <p:spPr>
          <a:xfrm>
            <a:off x="2428860" y="2143122"/>
            <a:ext cx="6715140" cy="646331"/>
          </a:xfrm>
          <a:prstGeom prst="rect">
            <a:avLst/>
          </a:prstGeom>
          <a:noFill/>
        </p:spPr>
        <p:txBody>
          <a:bodyPr wrap="square" rtlCol="0">
            <a:spAutoFit/>
          </a:bodyPr>
          <a:lstStyle/>
          <a:p>
            <a:r>
              <a:rPr lang="tr-TR" dirty="0" smtClean="0">
                <a:latin typeface="Arial" pitchFamily="34" charset="0"/>
                <a:cs typeface="Arial" pitchFamily="34" charset="0"/>
              </a:rPr>
              <a:t>Öncelikleri sunarken ve çeşitli görevleri yerine getirirken esnek ve akıcı olmak doğrudur.</a:t>
            </a:r>
            <a:endParaRPr lang="tr-TR" dirty="0">
              <a:latin typeface="Arial" pitchFamily="34" charset="0"/>
              <a:cs typeface="Arial" pitchFamily="34" charset="0"/>
            </a:endParaRPr>
          </a:p>
        </p:txBody>
      </p:sp>
      <p:sp>
        <p:nvSpPr>
          <p:cNvPr id="10" name="9 Metin kutusu"/>
          <p:cNvSpPr txBox="1"/>
          <p:nvPr/>
        </p:nvSpPr>
        <p:spPr>
          <a:xfrm>
            <a:off x="2214546" y="214296"/>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ÖZ DİSİPLİN STRATEJİSİ </a:t>
            </a:r>
            <a:endParaRPr lang="tr-TR" sz="2200" b="1" dirty="0">
              <a:latin typeface="Arial" pitchFamily="34" charset="0"/>
              <a:cs typeface="Arial" pitchFamily="34" charset="0"/>
            </a:endParaRPr>
          </a:p>
        </p:txBody>
      </p:sp>
      <p:pic>
        <p:nvPicPr>
          <p:cNvPr id="13314" name="Picture 2" descr="Düşünce Gücü ile Bir Makine Kontrol Edilebilir Mi? - Moblobi.com"/>
          <p:cNvPicPr>
            <a:picLocks noChangeAspect="1" noChangeArrowheads="1"/>
          </p:cNvPicPr>
          <p:nvPr/>
        </p:nvPicPr>
        <p:blipFill>
          <a:blip r:embed="rId2" cstate="print"/>
          <a:srcRect/>
          <a:stretch>
            <a:fillRect/>
          </a:stretch>
        </p:blipFill>
        <p:spPr bwMode="auto">
          <a:xfrm>
            <a:off x="71406" y="1357304"/>
            <a:ext cx="2357454" cy="1928826"/>
          </a:xfrm>
          <a:prstGeom prst="rect">
            <a:avLst/>
          </a:prstGeom>
          <a:noFill/>
        </p:spPr>
      </p:pic>
    </p:spTree>
    <p:extLst>
      <p:ext uri="{BB962C8B-B14F-4D97-AF65-F5344CB8AC3E}">
        <p14:creationId xmlns="" xmlns:p14="http://schemas.microsoft.com/office/powerpoint/2010/main" val="2346265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552</Words>
  <Application>Microsoft Office PowerPoint</Application>
  <PresentationFormat>Ekran Gösterisi (16:9)</PresentationFormat>
  <Paragraphs>58</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 IDARE</dc:creator>
  <cp:lastModifiedBy>Kutlutekin</cp:lastModifiedBy>
  <cp:revision>188</cp:revision>
  <dcterms:created xsi:type="dcterms:W3CDTF">2019-11-28T07:55:11Z</dcterms:created>
  <dcterms:modified xsi:type="dcterms:W3CDTF">2021-11-29T06:39:58Z</dcterms:modified>
</cp:coreProperties>
</file>